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357" r:id="rId4"/>
    <p:sldId id="265" r:id="rId5"/>
    <p:sldId id="268" r:id="rId6"/>
    <p:sldId id="458" r:id="rId7"/>
    <p:sldId id="479" r:id="rId8"/>
    <p:sldId id="603" r:id="rId9"/>
    <p:sldId id="589" r:id="rId10"/>
    <p:sldId id="651" r:id="rId11"/>
    <p:sldId id="626" r:id="rId12"/>
    <p:sldId id="652" r:id="rId13"/>
    <p:sldId id="653" r:id="rId14"/>
    <p:sldId id="654" r:id="rId15"/>
    <p:sldId id="655" r:id="rId16"/>
    <p:sldId id="639" r:id="rId17"/>
    <p:sldId id="640" r:id="rId18"/>
    <p:sldId id="656" r:id="rId19"/>
    <p:sldId id="646" r:id="rId20"/>
    <p:sldId id="650" r:id="rId21"/>
    <p:sldId id="657" r:id="rId22"/>
    <p:sldId id="658" r:id="rId23"/>
    <p:sldId id="596" r:id="rId24"/>
    <p:sldId id="602" r:id="rId25"/>
    <p:sldId id="659" r:id="rId26"/>
    <p:sldId id="660" r:id="rId27"/>
    <p:sldId id="554"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22" autoAdjust="0"/>
    <p:restoredTop sz="72176" autoAdjust="0"/>
  </p:normalViewPr>
  <p:slideViewPr>
    <p:cSldViewPr>
      <p:cViewPr varScale="1">
        <p:scale>
          <a:sx n="85" d="100"/>
          <a:sy n="85" d="100"/>
        </p:scale>
        <p:origin x="800" y="168"/>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 d="1"/>
        <a:sy n="1" d="1"/>
      </p:scale>
      <p:origin x="0" y="0"/>
    </p:cViewPr>
  </p:sorterViewPr>
  <p:notesViewPr>
    <p:cSldViewPr>
      <p:cViewPr varScale="1">
        <p:scale>
          <a:sx n="91" d="100"/>
          <a:sy n="91" d="100"/>
        </p:scale>
        <p:origin x="2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rPr>
              <a:t>Si Mr. Clean at ang </a:t>
            </a:r>
            <a:r>
              <a:rPr lang="en-US" b="0" i="0" spc="100" baseline="0" dirty="0" err="1">
                <a:latin typeface="Arial" charset="0"/>
              </a:rPr>
              <a:t>Makalangit</a:t>
            </a:r>
            <a:r>
              <a:rPr lang="en-US" b="0" i="0" spc="100" baseline="0" dirty="0">
                <a:latin typeface="Arial" charset="0"/>
              </a:rPr>
              <a:t> </a:t>
            </a:r>
            <a:r>
              <a:rPr lang="en-US" b="0" i="0" spc="100" baseline="0" dirty="0" err="1">
                <a:latin typeface="Arial" charset="0"/>
              </a:rPr>
              <a:t>na</a:t>
            </a:r>
            <a:r>
              <a:rPr lang="en-US" b="0" i="0" spc="100" baseline="0" dirty="0">
                <a:latin typeface="Arial" charset="0"/>
              </a:rPr>
              <a:t> </a:t>
            </a:r>
            <a:r>
              <a:rPr lang="en-US" b="0" i="0" spc="100" baseline="0" dirty="0" err="1">
                <a:latin typeface="Arial" charset="0"/>
              </a:rPr>
              <a:t>Santuwaryo</a:t>
            </a:r>
            <a:r>
              <a:rPr lang="en-US" b="0" i="0" spc="100" baseline="0" dirty="0">
                <a:latin typeface="Arial" charset="0"/>
              </a:rPr>
              <a:t>.</a:t>
            </a:r>
            <a:endParaRPr lang="en-US" b="0" i="1" spc="100" dirty="0"/>
          </a:p>
          <a:p>
            <a:pPr eaLnBrk="1" hangingPunct="1"/>
            <a:endParaRPr lang="en-US" b="0" i="1" dirty="0">
              <a:latin typeface="Arial" charset="0"/>
              <a:cs typeface="ＭＳ Ｐゴシック" charset="0"/>
            </a:endParaRPr>
          </a:p>
          <a:p>
            <a:pPr eaLnBrk="1" hangingPunct="1"/>
            <a:endParaRPr lang="en-US" b="0" i="1" dirty="0">
              <a:latin typeface="Arial" charset="0"/>
              <a:cs typeface="ＭＳ Ｐゴシック" charset="0"/>
            </a:endParaRPr>
          </a:p>
          <a:p>
            <a:pPr eaLnBrk="1" hangingPunct="1"/>
            <a:endParaRPr lang="en-US" b="0" i="1" dirty="0">
              <a:latin typeface="Arial" charset="0"/>
              <a:cs typeface="ＭＳ Ｐゴシック" charset="0"/>
            </a:endParaRPr>
          </a:p>
          <a:p>
            <a:pPr eaLnBrk="1" hangingPunct="1"/>
            <a:endParaRPr lang="en-US" b="0" i="1" dirty="0">
              <a:latin typeface="Arial" charset="0"/>
              <a:cs typeface="ＭＳ Ｐゴシック" charset="0"/>
            </a:endParaRPr>
          </a:p>
          <a:p>
            <a:pPr eaLnBrk="1" hangingPunct="1"/>
            <a:endParaRPr lang="en-US" b="0" i="1"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Ang 2300 </a:t>
            </a:r>
            <a:r>
              <a:rPr lang="en-US" sz="1600" b="1" spc="100" baseline="0" dirty="0" err="1">
                <a:latin typeface="Arial" charset="0"/>
                <a:cs typeface="ＭＳ Ｐゴシック" charset="0"/>
              </a:rPr>
              <a:t>Araw</a:t>
            </a:r>
            <a:r>
              <a:rPr lang="en-US" sz="1600" b="1" spc="100" baseline="0" dirty="0">
                <a:latin typeface="Arial" charset="0"/>
                <a:cs typeface="ＭＳ Ｐゴシック" charset="0"/>
              </a:rPr>
              <a:t> at ang Wakas ng </a:t>
            </a:r>
            <a:r>
              <a:rPr lang="en-US" sz="1600" b="1" spc="100" baseline="0" dirty="0" err="1">
                <a:latin typeface="Arial" charset="0"/>
                <a:cs typeface="ＭＳ Ｐゴシック" charset="0"/>
              </a:rPr>
              <a:t>Panahon</a:t>
            </a:r>
            <a:r>
              <a:rPr lang="en-US" sz="1600" b="1" spc="100" baseline="0" dirty="0">
                <a:latin typeface="Arial" charset="0"/>
                <a:cs typeface="ＭＳ Ｐゴシック" charset="0"/>
              </a:rPr>
              <a:t>. “ ‘</a:t>
            </a:r>
            <a:r>
              <a:rPr lang="en-US" sz="1600" b="0" spc="100" baseline="0" dirty="0" err="1">
                <a:latin typeface="Arial" charset="0"/>
                <a:cs typeface="ＭＳ Ｐゴシック" charset="0"/>
              </a:rPr>
              <a:t>Ngunit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akin, “</a:t>
            </a:r>
            <a:r>
              <a:rPr lang="en-US" sz="1600" b="0" spc="100" baseline="0" dirty="0" err="1">
                <a:latin typeface="Arial" charset="0"/>
                <a:cs typeface="ＭＳ Ｐゴシック" charset="0"/>
              </a:rPr>
              <a:t>Unawain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mo</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pangitain</a:t>
            </a:r>
            <a:r>
              <a:rPr lang="en-US" sz="1600" b="0" spc="100" baseline="0" dirty="0">
                <a:latin typeface="Arial" charset="0"/>
                <a:cs typeface="ＭＳ Ｐゴシック" charset="0"/>
              </a:rPr>
              <a:t> ay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wakas’ ” (</a:t>
            </a:r>
            <a:r>
              <a:rPr lang="en-US" sz="1600" b="0" i="1" spc="100" baseline="0" dirty="0">
                <a:latin typeface="Arial" charset="0"/>
                <a:cs typeface="ＭＳ Ｐゴシック" charset="0"/>
              </a:rPr>
              <a:t>Daniel 8:17</a:t>
            </a:r>
            <a:r>
              <a:rPr lang="en-US" sz="1600" b="0" i="0" spc="100" baseline="0" dirty="0">
                <a:latin typeface="Arial" charset="0"/>
                <a:cs typeface="ＭＳ Ｐゴシック" charset="0"/>
              </a:rPr>
              <a:t>). </a:t>
            </a:r>
            <a:r>
              <a:rPr lang="en-US" sz="1600" b="1" i="1" spc="100" baseline="0" dirty="0">
                <a:latin typeface="Arial" charset="0"/>
                <a:cs typeface="ＭＳ Ｐゴシック" charset="0"/>
              </a:rPr>
              <a:t>Ang </a:t>
            </a:r>
            <a:r>
              <a:rPr lang="en-US" sz="1600" b="1" i="1" spc="100" baseline="0" dirty="0" err="1">
                <a:latin typeface="Arial" charset="0"/>
                <a:cs typeface="ＭＳ Ｐゴシック" charset="0"/>
              </a:rPr>
              <a:t>taong</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kasalukuyan</a:t>
            </a:r>
            <a:r>
              <a:rPr lang="en-US" sz="1600" b="1" i="1" spc="100" baseline="0" dirty="0">
                <a:latin typeface="Arial" charset="0"/>
                <a:cs typeface="ＭＳ Ｐゴシック" charset="0"/>
              </a:rPr>
              <a:t> 2023 ay </a:t>
            </a:r>
            <a:r>
              <a:rPr lang="en-US" sz="1600" b="1" i="1" spc="100" baseline="0" dirty="0" err="1">
                <a:latin typeface="Arial" charset="0"/>
                <a:cs typeface="ＭＳ Ｐゴシック" charset="0"/>
              </a:rPr>
              <a:t>bahagi</a:t>
            </a:r>
            <a:r>
              <a:rPr lang="en-US" sz="1600" b="1" i="1" spc="100" baseline="0" dirty="0">
                <a:latin typeface="Arial" charset="0"/>
                <a:cs typeface="ＭＳ Ｐゴシック" charset="0"/>
              </a:rPr>
              <a:t> pa </a:t>
            </a:r>
            <a:r>
              <a:rPr lang="en-US" sz="1600" b="1" i="1" spc="100" baseline="0" dirty="0" err="1">
                <a:latin typeface="Arial" charset="0"/>
                <a:cs typeface="ＭＳ Ｐゴシック" charset="0"/>
              </a:rPr>
              <a:t>rin</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paglilinis</a:t>
            </a:r>
            <a:r>
              <a:rPr lang="en-US" sz="1600" b="1" i="1" spc="100" baseline="0" dirty="0">
                <a:latin typeface="Arial" charset="0"/>
                <a:cs typeface="ＭＳ Ｐゴシック" charset="0"/>
              </a:rPr>
              <a:t> ng </a:t>
            </a:r>
            <a:r>
              <a:rPr lang="en-US" sz="1600" b="1" i="1" spc="100" baseline="0" dirty="0" err="1">
                <a:latin typeface="Arial" charset="0"/>
                <a:cs typeface="ＭＳ Ｐゴシック" charset="0"/>
              </a:rPr>
              <a:t>santuwaryo</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sa</a:t>
            </a:r>
            <a:r>
              <a:rPr lang="en-US" sz="1600" b="1" i="1" spc="100" baseline="0" dirty="0">
                <a:latin typeface="Arial" charset="0"/>
                <a:cs typeface="ＭＳ Ｐゴシック" charset="0"/>
              </a:rPr>
              <a:t> </a:t>
            </a:r>
            <a:r>
              <a:rPr lang="en-US" sz="1600" b="1" i="1" spc="100" baseline="0" dirty="0" err="1">
                <a:latin typeface="Arial" charset="0"/>
                <a:cs typeface="ＭＳ Ｐゴシック" charset="0"/>
              </a:rPr>
              <a:t>langit</a:t>
            </a:r>
            <a:r>
              <a:rPr lang="en-US" sz="1600" b="1" i="1"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2612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 ‘</a:t>
            </a:r>
            <a:r>
              <a:rPr lang="en-US" sz="1600" b="0" spc="100" baseline="0" dirty="0" err="1">
                <a:latin typeface="Arial" charset="0"/>
                <a:cs typeface="ＭＳ Ｐゴシック" charset="0"/>
              </a:rPr>
              <a:t>Narito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ipapaalam</a:t>
            </a:r>
            <a:r>
              <a:rPr lang="en-US" sz="1600" b="0" spc="100" baseline="0" dirty="0">
                <a:latin typeface="Arial" charset="0"/>
                <a:cs typeface="ＭＳ Ｐゴシック" charset="0"/>
              </a:rPr>
              <a:t> ko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mangyayari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pagkagalit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takdang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wakas’ ” (</a:t>
            </a:r>
            <a:r>
              <a:rPr lang="en-US" sz="1600" b="0" i="1" spc="100" baseline="0" dirty="0">
                <a:latin typeface="Arial" charset="0"/>
                <a:cs typeface="ＭＳ Ｐゴシック" charset="0"/>
              </a:rPr>
              <a:t>Daniel 8:19</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pangitain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tungkol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hapon</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umaga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isinalaysay</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totoo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ngunit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ilihim</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mo</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pangitain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sapagkat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tungkol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maraming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mula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ngayon</a:t>
            </a:r>
            <a:r>
              <a:rPr lang="en-US" sz="1600" b="0" i="0" spc="100" baseline="0" dirty="0">
                <a:latin typeface="Arial" charset="0"/>
                <a:cs typeface="ＭＳ Ｐゴシック" charset="0"/>
              </a:rPr>
              <a:t>” (</a:t>
            </a:r>
            <a:r>
              <a:rPr lang="en-US" sz="1600" b="0" i="1" spc="100" baseline="0" dirty="0" err="1">
                <a:latin typeface="Arial" charset="0"/>
                <a:cs typeface="ＭＳ Ｐゴシック" charset="0"/>
              </a:rPr>
              <a:t>talatang</a:t>
            </a:r>
            <a:r>
              <a:rPr lang="en-US" sz="1600" b="0" i="1" spc="100" baseline="0" dirty="0">
                <a:latin typeface="Arial" charset="0"/>
                <a:cs typeface="ＭＳ Ｐゴシック" charset="0"/>
              </a:rPr>
              <a:t> 26</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97066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baseline="0" dirty="0">
                <a:latin typeface="Arial" charset="0"/>
                <a:cs typeface="ＭＳ Ｐゴシック" charset="0"/>
              </a:rPr>
              <a:t>May </a:t>
            </a:r>
            <a:r>
              <a:rPr lang="en-US" sz="1600" b="0" i="0" spc="100" baseline="0" dirty="0" err="1">
                <a:latin typeface="Arial" charset="0"/>
                <a:cs typeface="ＭＳ Ｐゴシック" charset="0"/>
              </a:rPr>
              <a:t>nangangatwiran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2,300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literal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araw</a:t>
            </a:r>
            <a:r>
              <a:rPr lang="en-US" sz="1600" b="0" i="0" spc="100" baseline="0" dirty="0">
                <a:latin typeface="Arial" charset="0"/>
                <a:cs typeface="ＭＳ Ｐゴシック" charset="0"/>
              </a:rPr>
              <a:t>. ¶ • Ang </a:t>
            </a:r>
            <a:r>
              <a:rPr lang="en-US" sz="1600" b="0" i="0" spc="100" baseline="0" dirty="0" err="1">
                <a:latin typeface="Arial" charset="0"/>
                <a:cs typeface="ＭＳ Ｐゴシック" charset="0"/>
              </a:rPr>
              <a:t>maliit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sungay</a:t>
            </a:r>
            <a:r>
              <a:rPr lang="en-US" sz="1600" b="0" i="0" spc="100" baseline="0" dirty="0">
                <a:latin typeface="Arial" charset="0"/>
                <a:cs typeface="ＭＳ Ｐゴシック" charset="0"/>
              </a:rPr>
              <a:t> ng Daniel 8 ay </a:t>
            </a:r>
            <a:r>
              <a:rPr lang="en-US" sz="1600" b="0" i="0" spc="100" baseline="0" dirty="0" err="1">
                <a:latin typeface="Arial" charset="0"/>
                <a:cs typeface="ＭＳ Ｐゴシック" charset="0"/>
              </a:rPr>
              <a:t>tumutukoy</a:t>
            </a:r>
            <a:r>
              <a:rPr lang="en-US" sz="1600" b="0" i="0" spc="100" baseline="0" dirty="0">
                <a:latin typeface="Arial" charset="0"/>
                <a:cs typeface="ＭＳ Ｐゴシック" charset="0"/>
              </a:rPr>
              <a:t> kay Antiochus Epiphanes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umatake</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Jerusalem at </a:t>
            </a:r>
            <a:r>
              <a:rPr lang="en-US" sz="1600" b="0" i="0" spc="100" baseline="0" dirty="0" err="1">
                <a:latin typeface="Arial" charset="0"/>
                <a:cs typeface="ＭＳ Ｐゴシック" charset="0"/>
              </a:rPr>
              <a:t>dinungisan</a:t>
            </a:r>
            <a:r>
              <a:rPr lang="en-US" sz="1600" b="0" i="0" spc="100" baseline="0" dirty="0">
                <a:latin typeface="Arial" charset="0"/>
                <a:cs typeface="ＭＳ Ｐゴシック" charset="0"/>
              </a:rPr>
              <a:t> ang temple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Judio</a:t>
            </a:r>
            <a:r>
              <a:rPr lang="en-US" sz="1600" b="0" i="0" spc="100" baseline="0" dirty="0">
                <a:latin typeface="Arial" charset="0"/>
                <a:cs typeface="ＭＳ Ｐゴシック" charset="0"/>
              </a:rPr>
              <a:t>. ¶ • </a:t>
            </a:r>
            <a:r>
              <a:rPr lang="en-US" sz="1600" b="0" i="0" spc="100" baseline="0" dirty="0" err="1">
                <a:latin typeface="Arial" charset="0"/>
                <a:cs typeface="ＭＳ Ｐゴシック" charset="0"/>
              </a:rPr>
              <a:t>Ito’y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taliwas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malinaw</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tagubilin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anghel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pangitain</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patungkol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panahon</a:t>
            </a:r>
            <a:r>
              <a:rPr lang="en-US" sz="1600" b="0" i="0" spc="100" baseline="0" dirty="0">
                <a:latin typeface="Arial" charset="0"/>
                <a:cs typeface="ＭＳ Ｐゴシック" charset="0"/>
              </a:rPr>
              <a:t> ng wakas.”</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97491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err="1">
                <a:latin typeface="Arial" charset="0"/>
                <a:cs typeface="ＭＳ Ｐゴシック" charset="0"/>
              </a:rPr>
              <a:t>Nagpapasimula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paliwanag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Gabriel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ng 2,300-araw. ¶ • </a:t>
            </a:r>
            <a:r>
              <a:rPr lang="en-US" sz="1600" b="0" spc="100" baseline="0" dirty="0" err="1">
                <a:latin typeface="Arial" charset="0"/>
                <a:cs typeface="ＭＳ Ｐゴシック" charset="0"/>
              </a:rPr>
              <a:t>Pinangalanan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Media-Persia, </a:t>
            </a:r>
            <a:r>
              <a:rPr lang="en-US" sz="1600" b="0" spc="100" baseline="0" dirty="0" err="1">
                <a:latin typeface="Arial" charset="0"/>
                <a:cs typeface="ＭＳ Ｐゴシック" charset="0"/>
              </a:rPr>
              <a:t>Gresya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maliit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sungay</a:t>
            </a:r>
            <a:r>
              <a:rPr lang="en-US" sz="1600" b="0" spc="100" baseline="0" dirty="0">
                <a:latin typeface="Arial" charset="0"/>
                <a:cs typeface="ＭＳ Ｐゴシック" charset="0"/>
              </a:rPr>
              <a:t> (ang Roma), (</a:t>
            </a:r>
            <a:r>
              <a:rPr lang="en-US" sz="1600" b="0" i="1" spc="100" baseline="0" dirty="0">
                <a:latin typeface="Arial" charset="0"/>
                <a:cs typeface="ＭＳ Ｐゴシック" charset="0"/>
              </a:rPr>
              <a:t>Daniel 8:9, 23, 24</a:t>
            </a:r>
            <a:r>
              <a:rPr lang="en-US" sz="1600" b="0" i="0" spc="100" baseline="0" dirty="0">
                <a:latin typeface="Arial" charset="0"/>
                <a:cs typeface="ＭＳ Ｐゴシック" charset="0"/>
              </a:rPr>
              <a:t>). ¶ • </a:t>
            </a:r>
            <a:r>
              <a:rPr lang="en-US" sz="1600" b="0" i="0" spc="100" baseline="0" dirty="0" err="1">
                <a:latin typeface="Arial" charset="0"/>
                <a:cs typeface="ＭＳ Ｐゴシック" charset="0"/>
              </a:rPr>
              <a:t>Pagkatapos</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inilarawan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niya</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uri</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relihiyopolitikal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yugto</a:t>
            </a:r>
            <a:r>
              <a:rPr lang="en-US" sz="1600" b="0" i="0" spc="100" baseline="0" dirty="0">
                <a:latin typeface="Arial" charset="0"/>
                <a:cs typeface="ＭＳ Ｐゴシック" charset="0"/>
              </a:rPr>
              <a:t> ng Roma,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Ibinagsak</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nito</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katotohanan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lupa</a:t>
            </a:r>
            <a:r>
              <a:rPr lang="en-US" sz="1600" b="0" i="0" spc="100" baseline="0" dirty="0">
                <a:latin typeface="Arial" charset="0"/>
                <a:cs typeface="ＭＳ Ｐゴシック" charset="0"/>
              </a:rPr>
              <a:t>” (</a:t>
            </a:r>
            <a:r>
              <a:rPr lang="en-US" sz="1600" b="0" i="1" spc="100" baseline="0" dirty="0">
                <a:latin typeface="Arial" charset="0"/>
                <a:cs typeface="ＭＳ Ｐゴシック" charset="0"/>
              </a:rPr>
              <a:t>8:10–12, 25</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pakikialaman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makalangit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ministeryo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a:t>
            </a:r>
            <a:r>
              <a:rPr lang="en-US" sz="1600" b="0" i="0" spc="100" baseline="0" dirty="0">
                <a:latin typeface="Arial" charset="0"/>
                <a:cs typeface="ＭＳ Ｐゴシック" charset="0"/>
              </a:rPr>
              <a:t> Cristo (</a:t>
            </a:r>
            <a:r>
              <a:rPr lang="en-US" sz="1600" b="0" i="1" spc="100" baseline="0" dirty="0">
                <a:latin typeface="Arial" charset="0"/>
                <a:cs typeface="ＭＳ Ｐゴシック" charset="0"/>
              </a:rPr>
              <a:t>8:10–12</a:t>
            </a:r>
            <a:r>
              <a:rPr lang="en-US" sz="1600" b="0" i="0" spc="100" baseline="0" dirty="0">
                <a:latin typeface="Arial" charset="0"/>
                <a:cs typeface="ＭＳ Ｐゴシック" charset="0"/>
              </a:rPr>
              <a:t>)</a:t>
            </a:r>
            <a:r>
              <a:rPr lang="en-US" sz="1600" b="0" i="1"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407747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paglilinis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santueryo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sagot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hamon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makalupa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relihiyosong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kapangyarihan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nagtangkang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kamkamin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awtoridad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makalangit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solusyon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problema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kasalanan</a:t>
            </a:r>
            <a:r>
              <a:rPr lang="en-US" sz="1600" b="0" spc="100" baseline="0" dirty="0">
                <a:latin typeface="Arial" charset="0"/>
                <a:cs typeface="ＭＳ Ｐゴシック" charset="0"/>
              </a:rPr>
              <a:t>.</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paglilinis</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santuwaryo</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gayunman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naipaliwanag</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paliwanag</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darating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kapitulo</a:t>
            </a:r>
            <a:r>
              <a:rPr lang="en-US" sz="1600" b="0" i="0" spc="100" baseline="0" dirty="0">
                <a:latin typeface="Arial" charset="0"/>
                <a:cs typeface="ＭＳ Ｐゴシック" charset="0"/>
              </a:rPr>
              <a:t> 9. </a:t>
            </a:r>
            <a:r>
              <a:rPr lang="en-US" sz="1600" b="1" i="1"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04199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2. </a:t>
            </a:r>
            <a:r>
              <a:rPr lang="en-US" sz="1600" b="1" spc="100" baseline="0" dirty="0" err="1">
                <a:latin typeface="Arial" charset="0"/>
                <a:cs typeface="ＭＳ Ｐゴシック" charset="0"/>
              </a:rPr>
              <a:t>Dalawa</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Inihiwalay</a:t>
            </a:r>
            <a:r>
              <a:rPr lang="en-US" sz="1600" b="1" spc="100" baseline="0" dirty="0">
                <a:latin typeface="Arial" charset="0"/>
                <a:cs typeface="ＭＳ Ｐゴシック" charset="0"/>
              </a:rPr>
              <a:t>.” a. Ang 490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Taon</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Pitumpung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itinakda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bayan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lunsod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tapusin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pagsuway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wakasan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pagkakasala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gumawa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pagtubos</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dalhan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walang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katuwiran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tatakan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pangitain</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buhusan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langis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kabanal-banalan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Daniel 9:24</a:t>
            </a:r>
            <a:r>
              <a:rPr lang="en-US" sz="1600" b="0" i="0" spc="100" baseline="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08444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nakaugnay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bayan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Pitumpung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ang</a:t>
            </a:r>
            <a:r>
              <a:rPr lang="en-US" sz="1600" b="0" spc="100" baseline="0" dirty="0">
                <a:highlight>
                  <a:srgbClr val="FF0000"/>
                </a:highlight>
                <a:latin typeface="Arial" charset="0"/>
                <a:cs typeface="ＭＳ Ｐゴシック" charset="0"/>
              </a:rPr>
              <a:t> </a:t>
            </a:r>
            <a:r>
              <a:rPr lang="en-US" sz="1600" b="1" spc="100" baseline="0" dirty="0" err="1">
                <a:highlight>
                  <a:srgbClr val="FF0000"/>
                </a:highlight>
                <a:latin typeface="Arial" charset="0"/>
                <a:cs typeface="ＭＳ Ｐゴシック" charset="0"/>
              </a:rPr>
              <a:t>itinakda</a:t>
            </a:r>
            <a:r>
              <a:rPr lang="en-US" sz="1600" b="0" spc="100" baseline="0" dirty="0">
                <a:highlight>
                  <a:srgbClr val="FF0000"/>
                </a:highlight>
                <a:latin typeface="Arial" charset="0"/>
                <a:cs typeface="ＭＳ Ｐゴシック" charset="0"/>
              </a:rPr>
              <a:t> </a:t>
            </a:r>
            <a:r>
              <a:rPr lang="en-US" sz="1600" b="0" spc="100" baseline="0" dirty="0">
                <a:latin typeface="Arial" charset="0"/>
                <a:cs typeface="ＭＳ Ｐゴシック" charset="0"/>
              </a:rPr>
              <a:t>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iyong</a:t>
            </a:r>
            <a:r>
              <a:rPr lang="en-US" sz="1600" b="0" spc="100" baseline="0" dirty="0">
                <a:latin typeface="Arial" charset="0"/>
                <a:cs typeface="ＭＳ Ｐゴシック" charset="0"/>
              </a:rPr>
              <a:t> bayan’ ”—ang </a:t>
            </a:r>
            <a:r>
              <a:rPr lang="en-US" sz="1600" b="0" spc="100" baseline="0" dirty="0" err="1">
                <a:latin typeface="Arial" charset="0"/>
                <a:cs typeface="ＭＳ Ｐゴシック" charset="0"/>
              </a:rPr>
              <a:t>bansang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(Daniel 9:24</a:t>
            </a:r>
            <a:r>
              <a:rPr lang="en-US" sz="1600" b="0" i="0" spc="100" baseline="0" dirty="0">
                <a:latin typeface="Arial" charset="0"/>
                <a:cs typeface="ＭＳ Ｐゴシック" charset="0"/>
              </a:rPr>
              <a:t>)</a:t>
            </a:r>
            <a:r>
              <a:rPr lang="en-US" sz="1600" b="0" i="1" spc="100" baseline="0" dirty="0">
                <a:latin typeface="Arial" charset="0"/>
                <a:cs typeface="ＭＳ Ｐゴシック" charset="0"/>
              </a:rPr>
              <a:t>.</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Sa Daniel at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simbolikong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paglalarawan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mayroon</a:t>
            </a:r>
            <a:r>
              <a:rPr lang="en-US" sz="1600" b="0" spc="100" baseline="0" dirty="0">
                <a:latin typeface="Arial" charset="0"/>
                <a:cs typeface="ＭＳ Ｐゴシック" charset="0"/>
              </a:rPr>
              <a:t> ding </a:t>
            </a:r>
            <a:r>
              <a:rPr lang="en-US" sz="1600" b="0" spc="100" baseline="0" dirty="0" err="1">
                <a:latin typeface="Arial" charset="0"/>
                <a:cs typeface="ＭＳ Ｐゴシック" charset="0"/>
              </a:rPr>
              <a:t>simbolikong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pitumpung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bumubuo</a:t>
            </a:r>
            <a:r>
              <a:rPr lang="en-US" sz="1600" b="0" spc="100" baseline="0" dirty="0">
                <a:latin typeface="Arial" charset="0"/>
                <a:cs typeface="ＭＳ Ｐゴシック" charset="0"/>
              </a:rPr>
              <a:t> ng 490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propetikong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o 490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literal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 </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4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490 </a:t>
            </a:r>
            <a:r>
              <a:rPr lang="en-US" sz="1600" b="0" spc="100" baseline="0" dirty="0" err="1">
                <a:latin typeface="Arial" charset="0"/>
                <a:cs typeface="ＭＳ Ｐゴシック" charset="0"/>
              </a:rPr>
              <a:t>nga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inihiwalay</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2,300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a:t>
            </a:r>
            <a:r>
              <a:rPr lang="en-US" sz="1600" b="1" i="1" spc="100" baseline="0" dirty="0">
                <a:latin typeface="Arial" charset="0"/>
                <a:cs typeface="ＭＳ Ｐゴシック" charset="0"/>
              </a:rPr>
              <a:t>o </a:t>
            </a:r>
            <a:r>
              <a:rPr lang="en-US" sz="1600" b="1" i="1" spc="100" baseline="0" dirty="0" err="1">
                <a:latin typeface="Arial" charset="0"/>
                <a:cs typeface="ＭＳ Ｐゴシック" charset="0"/>
              </a:rPr>
              <a:t>taon</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ng Daniel 8:14.</a:t>
            </a:r>
            <a:r>
              <a:rPr lang="en-US" sz="1600" b="1" i="1"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490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tuwirang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nakaugnay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Daniel 8:14, ang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pangitaing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naipaliliwanag</a:t>
            </a:r>
            <a:r>
              <a:rPr lang="en-US" sz="1600" b="0" spc="100" baseline="0" dirty="0">
                <a:latin typeface="Arial" charset="0"/>
                <a:cs typeface="ＭＳ Ｐゴシック" charset="0"/>
              </a:rPr>
              <a:t> at ang nag-</a:t>
            </a:r>
            <a:r>
              <a:rPr lang="en-US" sz="1600" b="0" spc="100" baseline="0" dirty="0" err="1">
                <a:latin typeface="Arial" charset="0"/>
                <a:cs typeface="ＭＳ Ｐゴシック" charset="0"/>
              </a:rPr>
              <a:t>iisang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Daniel 8,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naman. ¶ • </a:t>
            </a:r>
            <a:r>
              <a:rPr lang="en-US" sz="1600" b="0" spc="100" baseline="0" dirty="0" err="1">
                <a:latin typeface="Arial" charset="0"/>
                <a:cs typeface="ＭＳ Ｐゴシック" charset="0"/>
              </a:rPr>
              <a:t>Dumarating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Gabriel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tulungan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Daniel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maunawaan</a:t>
            </a:r>
            <a:r>
              <a:rPr lang="en-US" sz="1600" b="0" spc="100" baseline="0" dirty="0">
                <a:latin typeface="Arial" charset="0"/>
                <a:cs typeface="ＭＳ Ｐゴシック" charset="0"/>
              </a:rPr>
              <a:t> ang 2,300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a:t>
            </a:r>
            <a:endParaRPr lang="en-US" sz="16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52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charset="0"/>
                <a:cs typeface="ＭＳ Ｐゴシック" charset="0"/>
              </a:rPr>
              <a:t>b. Ang </a:t>
            </a:r>
            <a:r>
              <a:rPr lang="en-US" sz="1600" b="1" spc="100" baseline="0" dirty="0" err="1">
                <a:latin typeface="Arial" charset="0"/>
                <a:cs typeface="ＭＳ Ｐゴシック" charset="0"/>
              </a:rPr>
              <a:t>Mesiyas</a:t>
            </a:r>
            <a:r>
              <a:rPr lang="en-US" sz="1600" b="1" spc="100" baseline="0" dirty="0">
                <a:latin typeface="Arial"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Pagkalipas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animnapu't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Mesiyas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mahihiwalay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Daniel 9:26</a:t>
            </a:r>
            <a:r>
              <a:rPr lang="en-US" sz="1600" b="0" i="0" spc="100" baseline="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278750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Ang 490-taong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nagpasimula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mahalagang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pangyayari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—ang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isauli</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itayo</a:t>
            </a:r>
            <a:r>
              <a:rPr lang="en-US" sz="1600" b="0" spc="100" baseline="0" dirty="0">
                <a:latin typeface="Arial" charset="0"/>
                <a:cs typeface="ＭＳ Ｐゴシック" charset="0"/>
              </a:rPr>
              <a:t> ang Jerusalem. ¶ Ang </a:t>
            </a:r>
            <a:r>
              <a:rPr lang="en-US" sz="1600" b="0" spc="100" baseline="0" dirty="0" err="1">
                <a:latin typeface="Arial" charset="0"/>
                <a:cs typeface="ＭＳ Ｐゴシック" charset="0"/>
              </a:rPr>
              <a:t>utos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Artaxerxes ay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457 </a:t>
            </a:r>
            <a:r>
              <a:rPr lang="en-US" sz="1600" b="0" cap="small" spc="100" baseline="0" dirty="0" err="1">
                <a:latin typeface="Arial" charset="0"/>
                <a:cs typeface="ＭＳ Ｐゴシック" charset="0"/>
              </a:rPr>
              <a:t>b.c.</a:t>
            </a:r>
            <a:r>
              <a:rPr lang="en-US" sz="1600" b="0" cap="small" spc="100" baseline="0" dirty="0">
                <a:latin typeface="Arial" charset="0"/>
                <a:cs typeface="ＭＳ Ｐゴシック" charset="0"/>
              </a:rPr>
              <a:t>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457 </a:t>
            </a:r>
            <a:r>
              <a:rPr lang="en-US" sz="1600" b="0" cap="small" spc="100" baseline="0" dirty="0" err="1">
                <a:latin typeface="Arial" charset="0"/>
                <a:cs typeface="ＭＳ Ｐゴシック" charset="0"/>
              </a:rPr>
              <a:t>b.c.</a:t>
            </a:r>
            <a:r>
              <a:rPr lang="en-US" sz="1600" b="0" cap="small"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Mesiyas</a:t>
            </a:r>
            <a:r>
              <a:rPr lang="en-US" sz="1600" b="0" spc="100" baseline="0" dirty="0">
                <a:latin typeface="Arial" charset="0"/>
                <a:cs typeface="ＭＳ Ｐゴシック" charset="0"/>
              </a:rPr>
              <a:t> ay 69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o 483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Nagpapasimula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457 </a:t>
            </a:r>
            <a:r>
              <a:rPr lang="en-US" sz="1600" b="0" cap="small" spc="100" baseline="0" dirty="0" err="1">
                <a:latin typeface="Arial" charset="0"/>
                <a:cs typeface="ＭＳ Ｐゴシック" charset="0"/>
              </a:rPr>
              <a:t>b.c.</a:t>
            </a:r>
            <a:r>
              <a:rPr lang="en-US" sz="1600" b="0" cap="small" spc="100" baseline="0" dirty="0">
                <a:latin typeface="Arial" charset="0"/>
                <a:cs typeface="ＭＳ Ｐゴシック" charset="0"/>
              </a:rPr>
              <a:t>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nagpapatuloy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linya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kasaysayan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aabot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cap="small" spc="100" baseline="0" dirty="0" err="1">
                <a:latin typeface="Arial" charset="0"/>
                <a:cs typeface="ＭＳ Ｐゴシック" charset="0"/>
              </a:rPr>
              <a:t>a.d.</a:t>
            </a:r>
            <a:r>
              <a:rPr lang="en-US" sz="1600" b="0" cap="small" spc="100" baseline="0" dirty="0">
                <a:latin typeface="Arial" charset="0"/>
                <a:cs typeface="ＭＳ Ｐゴシック" charset="0"/>
              </a:rPr>
              <a:t> </a:t>
            </a:r>
            <a:r>
              <a:rPr lang="en-US" sz="1600" b="0" spc="100" baseline="0" dirty="0">
                <a:latin typeface="Arial" charset="0"/>
                <a:cs typeface="ＭＳ Ｐゴシック" charset="0"/>
              </a:rPr>
              <a:t>27. </a:t>
            </a:r>
            <a:r>
              <a:rPr lang="en-US" sz="1600" b="0" i="0" spc="100" baseline="0" dirty="0">
                <a:latin typeface="Arial" charset="0"/>
                <a:cs typeface="ＭＳ Ｐゴシック" charset="0"/>
              </a:rPr>
              <a:t>¶ • Ang </a:t>
            </a:r>
            <a:r>
              <a:rPr lang="en-US" sz="1600" b="0" i="0" spc="100" baseline="0" dirty="0" err="1">
                <a:latin typeface="Arial" charset="0"/>
                <a:cs typeface="ＭＳ Ｐゴシック" charset="0"/>
              </a:rPr>
              <a:t>Mesiyas</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nangangahulugang</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pinahiran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Noong</a:t>
            </a:r>
            <a:r>
              <a:rPr lang="en-US" sz="1600" b="0" i="0" spc="100" baseline="0" dirty="0">
                <a:latin typeface="Arial" charset="0"/>
                <a:cs typeface="ＭＳ Ｐゴシック" charset="0"/>
              </a:rPr>
              <a:t> </a:t>
            </a:r>
            <a:r>
              <a:rPr lang="en-US" sz="1600" b="0" i="0" cap="small" spc="100" baseline="0" dirty="0" err="1">
                <a:latin typeface="Arial" charset="0"/>
                <a:cs typeface="ＭＳ Ｐゴシック" charset="0"/>
              </a:rPr>
              <a:t>a.d.</a:t>
            </a:r>
            <a:r>
              <a:rPr lang="en-US" sz="1600" b="0" i="0" cap="small" spc="100" baseline="0" dirty="0">
                <a:latin typeface="Arial" charset="0"/>
                <a:cs typeface="ＭＳ Ｐゴシック" charset="0"/>
              </a:rPr>
              <a:t> </a:t>
            </a:r>
            <a:r>
              <a:rPr lang="en-US" sz="1600" b="0" i="0" spc="100" baseline="0" dirty="0">
                <a:latin typeface="Arial" charset="0"/>
                <a:cs typeface="ＭＳ Ｐゴシック" charset="0"/>
              </a:rPr>
              <a:t>27 ay </a:t>
            </a:r>
            <a:r>
              <a:rPr lang="en-US" sz="1600" b="0" i="0" spc="100" baseline="0" dirty="0" err="1">
                <a:latin typeface="Arial" charset="0"/>
                <a:cs typeface="ＭＳ Ｐゴシック" charset="0"/>
              </a:rPr>
              <a:t>nabautismuhan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a:t>
            </a:r>
            <a:r>
              <a:rPr lang="en-US" sz="1600" b="0" i="0" spc="100" baseline="0" dirty="0">
                <a:latin typeface="Arial" charset="0"/>
                <a:cs typeface="ＭＳ Ｐゴシック" charset="0"/>
              </a:rPr>
              <a:t> Jesu-Cristo.</a:t>
            </a:r>
          </a:p>
          <a:p>
            <a:pPr eaLnBrk="1" hangingPunct="1"/>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03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0" spc="100" dirty="0" err="1">
                <a:latin typeface="Arial" charset="0"/>
                <a:cs typeface="ＭＳ Ｐゴシック" charset="0"/>
              </a:rPr>
              <a:t>Tatlong</a:t>
            </a:r>
            <a:r>
              <a:rPr lang="en-US" b="0" spc="100" dirty="0">
                <a:latin typeface="Arial" charset="0"/>
                <a:cs typeface="ＭＳ Ｐゴシック" charset="0"/>
              </a:rPr>
              <a:t> </a:t>
            </a:r>
            <a:r>
              <a:rPr lang="en-US" b="0" spc="100" dirty="0" err="1">
                <a:latin typeface="Arial" charset="0"/>
                <a:cs typeface="ＭＳ Ｐゴシック" charset="0"/>
              </a:rPr>
              <a:t>Pansansinukob</a:t>
            </a:r>
            <a:r>
              <a:rPr lang="en-US" b="0" spc="100" dirty="0">
                <a:latin typeface="Arial" charset="0"/>
                <a:cs typeface="ＭＳ Ｐゴシック" charset="0"/>
              </a:rPr>
              <a:t> </a:t>
            </a:r>
            <a:r>
              <a:rPr lang="en-US" b="0" spc="100" dirty="0" err="1">
                <a:latin typeface="Arial" charset="0"/>
                <a:cs typeface="ＭＳ Ｐゴシック" charset="0"/>
              </a:rPr>
              <a:t>na</a:t>
            </a:r>
            <a:r>
              <a:rPr lang="en-US" b="0" spc="100" dirty="0">
                <a:latin typeface="Arial" charset="0"/>
                <a:cs typeface="ＭＳ Ｐゴシック" charset="0"/>
              </a:rPr>
              <a:t> </a:t>
            </a:r>
            <a:r>
              <a:rPr lang="en-US" b="0" spc="100" dirty="0" err="1">
                <a:latin typeface="Arial" charset="0"/>
                <a:cs typeface="ＭＳ Ｐゴシック" charset="0"/>
              </a:rPr>
              <a:t>mga</a:t>
            </a:r>
            <a:r>
              <a:rPr lang="en-US" b="0" spc="100" dirty="0">
                <a:latin typeface="Arial" charset="0"/>
                <a:cs typeface="ＭＳ Ｐゴシック" charset="0"/>
              </a:rPr>
              <a:t> </a:t>
            </a:r>
            <a:r>
              <a:rPr lang="en-US" b="0" spc="100" dirty="0" err="1">
                <a:latin typeface="Arial" charset="0"/>
                <a:cs typeface="ＭＳ Ｐゴシック" charset="0"/>
              </a:rPr>
              <a:t>Mensahe</a:t>
            </a:r>
            <a:r>
              <a:rPr lang="en-US" b="0" spc="100" dirty="0">
                <a:latin typeface="Arial" charset="0"/>
                <a:cs typeface="ＭＳ Ｐゴシック" charset="0"/>
              </a:rPr>
              <a:t> </a:t>
            </a:r>
          </a:p>
          <a:p>
            <a:pPr eaLnBrk="1" hangingPunct="1"/>
            <a:endParaRPr lang="en-US" spc="100" dirty="0">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 ‘</a:t>
            </a:r>
            <a:r>
              <a:rPr lang="en-US" sz="1600" b="0" spc="100" baseline="0" dirty="0" err="1">
                <a:latin typeface="Arial" charset="0"/>
                <a:cs typeface="ＭＳ Ｐゴシック" charset="0"/>
              </a:rPr>
              <a:t>Pagkalipas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animnapu't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Mesiyas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mahihiwalay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 (Daniel 9:26). Ang </a:t>
            </a:r>
            <a:r>
              <a:rPr lang="en-US" sz="1600" b="0" spc="100" baseline="0" dirty="0" err="1">
                <a:latin typeface="Arial" charset="0"/>
                <a:cs typeface="ＭＳ Ｐゴシック" charset="0"/>
              </a:rPr>
              <a:t>Mesiyas</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mahihiwalay</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ipapako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krus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Nagdaragdag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talata</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 Ang </a:t>
            </a:r>
            <a:r>
              <a:rPr lang="en-US" sz="1600" b="0" spc="100" baseline="0" dirty="0" err="1">
                <a:latin typeface="Arial" charset="0"/>
                <a:cs typeface="ＭＳ Ｐゴシック" charset="0"/>
              </a:rPr>
              <a:t>kamatayan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ay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hinid</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Subalit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pinatutunayan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noong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makasalanan</a:t>
            </a:r>
            <a:r>
              <a:rPr lang="en-US" sz="1600" b="0" spc="100" baseline="0" dirty="0">
                <a:latin typeface="Arial" charset="0"/>
                <a:cs typeface="ＭＳ Ｐゴシック" charset="0"/>
              </a:rPr>
              <a:t> pa,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ay </a:t>
            </a:r>
            <a:r>
              <a:rPr lang="en-US" sz="1600" b="0" spc="100" baseline="0" dirty="0" err="1">
                <a:latin typeface="Arial" charset="0"/>
                <a:cs typeface="ＭＳ Ｐゴシック" charset="0"/>
              </a:rPr>
              <a:t>namatay</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Roma 5:8).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40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ng Daniel 9:27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kalagitnaan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ay “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patitigilin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handog</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alay</a:t>
            </a:r>
            <a:r>
              <a:rPr lang="en-US" sz="1600" b="0" spc="100" baseline="0" dirty="0">
                <a:latin typeface="Arial" charset="0"/>
                <a:cs typeface="ＭＳ Ｐゴシック" charset="0"/>
              </a:rPr>
              <a:t>.’ ” Sa </a:t>
            </a:r>
            <a:r>
              <a:rPr lang="en-US" sz="1600" b="0" spc="100" baseline="0" dirty="0" err="1">
                <a:latin typeface="Arial" charset="0"/>
                <a:cs typeface="ＭＳ Ｐゴシック" charset="0"/>
              </a:rPr>
              <a:t>kalagitnaan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nitong</a:t>
            </a:r>
            <a:r>
              <a:rPr lang="en-US" sz="1600" b="0" spc="100" baseline="0" dirty="0">
                <a:latin typeface="Arial" charset="0"/>
                <a:cs typeface="ＭＳ Ｐゴシック" charset="0"/>
              </a:rPr>
              <a:t> ika-70 </a:t>
            </a:r>
            <a:r>
              <a:rPr lang="en-US" sz="1600" b="0" spc="100" baseline="0" dirty="0" err="1">
                <a:latin typeface="Arial" charset="0"/>
                <a:cs typeface="ＭＳ Ｐゴシック" charset="0"/>
              </a:rPr>
              <a:t>sanlinggo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a.d.</a:t>
            </a:r>
            <a:r>
              <a:rPr lang="en-US" sz="1600" b="0" spc="100" baseline="0" dirty="0">
                <a:latin typeface="Arial" charset="0"/>
                <a:cs typeface="ＭＳ Ｐゴシック" charset="0"/>
              </a:rPr>
              <a:t> 31. </a:t>
            </a:r>
            <a:r>
              <a:rPr lang="en-US" sz="1600" b="0" spc="100" baseline="0" dirty="0" err="1">
                <a:latin typeface="Arial" charset="0"/>
                <a:cs typeface="ＭＳ Ｐゴシック" charset="0"/>
              </a:rPr>
              <a:t>namatay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at ang </a:t>
            </a:r>
            <a:r>
              <a:rPr lang="en-US" sz="1600" b="0" spc="100" baseline="0" dirty="0" err="1">
                <a:latin typeface="Arial" charset="0"/>
                <a:cs typeface="ＭＳ Ｐゴシック" charset="0"/>
              </a:rPr>
              <a:t>sistema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paghahain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nawala</a:t>
            </a:r>
            <a:r>
              <a:rPr lang="en-US" sz="1600" b="0" spc="100" baseline="0" dirty="0">
                <a:latin typeface="Arial" charset="0"/>
                <a:cs typeface="ＭＳ Ｐゴシック" charset="0"/>
              </a:rPr>
              <a:t> ang lahat </a:t>
            </a:r>
            <a:r>
              <a:rPr lang="en-US" sz="1600" b="0" spc="100" baseline="0" dirty="0" err="1">
                <a:latin typeface="Arial" charset="0"/>
                <a:cs typeface="ＭＳ Ｐゴシック" charset="0"/>
              </a:rPr>
              <a:t>nitong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propetikong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kabuluhan</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natupad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detalye</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Eksaktong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Pascua,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punong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pari</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inihahandog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tupa</a:t>
            </a:r>
            <a:r>
              <a:rPr lang="en-US" sz="1600" b="0" spc="100" baseline="0" dirty="0">
                <a:latin typeface="Arial" charset="0"/>
                <a:cs typeface="ＭＳ Ｐゴシック" charset="0"/>
              </a:rPr>
              <a:t> ng Pascua,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ay </a:t>
            </a:r>
            <a:r>
              <a:rPr lang="en-US" sz="1600" b="0" spc="100" baseline="0" dirty="0" err="1">
                <a:latin typeface="Arial" charset="0"/>
                <a:cs typeface="ＭＳ Ｐゴシック" charset="0"/>
              </a:rPr>
              <a:t>inihain</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endParaRPr lang="en-US" sz="1600" b="0" i="0" spc="100" baseline="0" dirty="0">
              <a:latin typeface="Arial" charset="0"/>
              <a:cs typeface="ＭＳ Ｐゴシック" charset="0"/>
            </a:endParaRPr>
          </a:p>
        </p:txBody>
      </p:sp>
    </p:spTree>
    <p:extLst>
      <p:ext uri="{BB962C8B-B14F-4D97-AF65-F5344CB8AC3E}">
        <p14:creationId xmlns:p14="http://schemas.microsoft.com/office/powerpoint/2010/main" val="512907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3. Ang </a:t>
            </a:r>
            <a:r>
              <a:rPr lang="en-US" sz="1600" b="1" spc="100" baseline="0" dirty="0" err="1">
                <a:latin typeface="Arial" charset="0"/>
                <a:cs typeface="ＭＳ Ｐゴシック" charset="0"/>
              </a:rPr>
              <a:t>Taong</a:t>
            </a:r>
            <a:r>
              <a:rPr lang="en-US" sz="1600" b="1" spc="100" baseline="0" dirty="0">
                <a:latin typeface="Arial" charset="0"/>
                <a:cs typeface="ＭＳ Ｐゴシック" charset="0"/>
              </a:rPr>
              <a:t> 1844.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Sumagot</a:t>
            </a:r>
            <a:r>
              <a:rPr lang="en-US" sz="1600" b="0" spc="100" baseline="0" dirty="0">
                <a:latin typeface="Arial" charset="0"/>
                <a:cs typeface="ＭＳ Ｐゴシック" charset="0"/>
              </a:rPr>
              <a:t> ang isa, ‘</a:t>
            </a:r>
            <a:r>
              <a:rPr lang="en-US" sz="1600" b="0" spc="100" baseline="0" dirty="0" err="1">
                <a:latin typeface="Arial" charset="0"/>
                <a:cs typeface="ＭＳ Ｐゴシック" charset="0"/>
              </a:rPr>
              <a:t>Itoʼy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mangyayari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loob</a:t>
            </a:r>
            <a:r>
              <a:rPr lang="en-US" sz="1600" b="0" spc="100" baseline="0" dirty="0">
                <a:latin typeface="Arial" charset="0"/>
                <a:cs typeface="ＭＳ Ｐゴシック" charset="0"/>
              </a:rPr>
              <a:t> ng 2,300 </a:t>
            </a:r>
            <a:r>
              <a:rPr lang="en-US" sz="1600" b="0" spc="100" baseline="0" dirty="0" err="1">
                <a:latin typeface="Arial" charset="0"/>
                <a:cs typeface="ＭＳ Ｐゴシック" charset="0"/>
              </a:rPr>
              <a:t>umaga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hapon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itutuwid</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templo</a:t>
            </a:r>
            <a:r>
              <a:rPr lang="en-US" sz="1600" b="0" spc="100" baseline="0" dirty="0">
                <a:latin typeface="Arial" charset="0"/>
                <a:cs typeface="ＭＳ Ｐゴシック" charset="0"/>
              </a:rPr>
              <a:t>.’ ” (</a:t>
            </a:r>
            <a:r>
              <a:rPr lang="en-US" sz="1600" b="0" i="1" spc="100" baseline="0" dirty="0">
                <a:latin typeface="Arial" charset="0"/>
                <a:cs typeface="ＭＳ Ｐゴシック" charset="0"/>
              </a:rPr>
              <a:t>Daniel 8:14</a:t>
            </a:r>
            <a:r>
              <a:rPr lang="en-US" sz="1600" b="0" i="0" spc="100" baseline="0" dirty="0">
                <a:latin typeface="Arial" charset="0"/>
                <a:cs typeface="ＭＳ Ｐゴシック" charset="0"/>
              </a:rPr>
              <a:t>). </a:t>
            </a:r>
            <a:endParaRPr lang="en-US" sz="1600" b="0"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09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Pasisimulan</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Paglilinis</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Makalangit</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na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Santuwaryo</a:t>
            </a:r>
            <a:r>
              <a:rPr lang="en-US" sz="1600" b="1" spc="100" baseline="0" dirty="0">
                <a:latin typeface="Arial" charset="0"/>
                <a:cs typeface="ＭＳ Ｐゴシック" charset="0"/>
              </a:rPr>
              <a:t>. </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uanng</a:t>
            </a:r>
            <a:r>
              <a:rPr lang="en-US" sz="1600" b="0" spc="100" baseline="0" dirty="0">
                <a:latin typeface="Arial" charset="0"/>
                <a:cs typeface="ＭＳ Ｐゴシック" charset="0"/>
              </a:rPr>
              <a:t> 490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ng 2,300-taong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itinalaga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lalo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Bansang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matandang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Mesiyas</a:t>
            </a:r>
            <a:r>
              <a:rPr lang="en-US" sz="1600" b="0" spc="100" baseline="0" dirty="0">
                <a:latin typeface="Arial" charset="0"/>
                <a:cs typeface="ＭＳ Ｐゴシック" charset="0"/>
              </a:rPr>
              <a:t> ¶ • Ang </a:t>
            </a:r>
            <a:r>
              <a:rPr lang="en-US" sz="1600" b="0" spc="100" baseline="0" dirty="0" err="1">
                <a:latin typeface="Arial" charset="0"/>
                <a:cs typeface="ＭＳ Ｐゴシック" charset="0"/>
              </a:rPr>
              <a:t>huling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bahagi</a:t>
            </a:r>
            <a:r>
              <a:rPr lang="en-US" sz="1600" b="0" spc="100" baseline="0" dirty="0">
                <a:latin typeface="Arial" charset="0"/>
                <a:cs typeface="ＭＳ Ｐゴシック" charset="0"/>
              </a:rPr>
              <a:t> ng 2,300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ay may </a:t>
            </a:r>
            <a:r>
              <a:rPr lang="en-US" sz="1600" b="0" spc="100" baseline="0" dirty="0" err="1">
                <a:latin typeface="Arial" charset="0"/>
                <a:cs typeface="ＭＳ Ｐゴシック" charset="0"/>
              </a:rPr>
              <a:t>kinalaman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bayan ng </a:t>
            </a:r>
            <a:r>
              <a:rPr lang="en-US" sz="1600" b="0" spc="100" baseline="0" dirty="0" err="1">
                <a:latin typeface="Arial" charset="0"/>
                <a:cs typeface="ＭＳ Ｐゴシック" charset="0"/>
              </a:rPr>
              <a:t>Diys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parehong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Judio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Hentil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kasama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paglilinis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makalangit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santuwaryo</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wakas, ang </a:t>
            </a:r>
            <a:r>
              <a:rPr lang="en-US" sz="1600" b="0" spc="100" baseline="0" dirty="0" err="1">
                <a:latin typeface="Arial" charset="0"/>
                <a:cs typeface="ＭＳ Ｐゴシック" charset="0"/>
              </a:rPr>
              <a:t>ikalawang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pagparito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18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490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inilapat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pagdating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Mesiyas</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nagwakas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cap="small" spc="100" baseline="0" dirty="0" err="1">
                <a:latin typeface="Arial" charset="0"/>
                <a:cs typeface="ＭＳ Ｐゴシック" charset="0"/>
              </a:rPr>
              <a:t>a.d.</a:t>
            </a:r>
            <a:r>
              <a:rPr lang="en-US" sz="1600" b="0" cap="small" spc="100" baseline="0" dirty="0">
                <a:latin typeface="Arial" charset="0"/>
                <a:cs typeface="ＭＳ Ｐゴシック" charset="0"/>
              </a:rPr>
              <a:t> </a:t>
            </a:r>
            <a:r>
              <a:rPr lang="en-US" sz="1600" b="0" spc="100" baseline="0" dirty="0">
                <a:latin typeface="Arial" charset="0"/>
                <a:cs typeface="ＭＳ Ｐゴシック" charset="0"/>
              </a:rPr>
              <a:t>34.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ibinawas</a:t>
            </a:r>
            <a:r>
              <a:rPr lang="en-US" sz="1600" b="0" spc="100" baseline="0" dirty="0">
                <a:latin typeface="Arial" charset="0"/>
                <a:cs typeface="ＭＳ Ｐゴシック" charset="0"/>
              </a:rPr>
              <a:t> ang 490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to </a:t>
            </a:r>
            <a:r>
              <a:rPr lang="en-US" sz="1600" b="0" spc="100" baseline="0" dirty="0" err="1">
                <a:latin typeface="Arial" charset="0"/>
                <a:cs typeface="ＭＳ Ｐゴシック" charset="0"/>
              </a:rPr>
              <a:t>mula</a:t>
            </a:r>
            <a:r>
              <a:rPr lang="en-US" sz="1600" b="0" spc="100" baseline="0" dirty="0">
                <a:latin typeface="Arial" charset="0"/>
                <a:cs typeface="ＭＳ Ｐゴシック" charset="0"/>
              </a:rPr>
              <a:t> 2,300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maiiwan</a:t>
            </a:r>
            <a:r>
              <a:rPr lang="en-US" sz="1600" b="0" spc="100" baseline="0" dirty="0">
                <a:latin typeface="Arial" charset="0"/>
                <a:cs typeface="ＭＳ Ｐゴシック" charset="0"/>
              </a:rPr>
              <a:t> ay 1,810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pasisimulan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cap="small" spc="100" baseline="0" dirty="0" err="1">
                <a:latin typeface="Arial" charset="0"/>
                <a:cs typeface="ＭＳ Ｐゴシック" charset="0"/>
              </a:rPr>
              <a:t>a.d.</a:t>
            </a:r>
            <a:r>
              <a:rPr lang="en-US" sz="1600" b="0" cap="small" spc="100" baseline="0" dirty="0">
                <a:latin typeface="Arial" charset="0"/>
                <a:cs typeface="ＭＳ Ｐゴシック" charset="0"/>
              </a:rPr>
              <a:t> </a:t>
            </a:r>
            <a:r>
              <a:rPr lang="en-US" sz="1600" b="0" spc="100" baseline="0" dirty="0">
                <a:latin typeface="Arial" charset="0"/>
                <a:cs typeface="ＭＳ Ｐゴシック" charset="0"/>
              </a:rPr>
              <a:t>34 at </a:t>
            </a:r>
            <a:r>
              <a:rPr lang="en-US" sz="1600" b="0" spc="100" baseline="0" dirty="0" err="1">
                <a:latin typeface="Arial" charset="0"/>
                <a:cs typeface="ＭＳ Ｐゴシック" charset="0"/>
              </a:rPr>
              <a:t>idaragdag</a:t>
            </a:r>
            <a:r>
              <a:rPr lang="en-US" sz="1600" b="0" spc="100" baseline="0" dirty="0">
                <a:latin typeface="Arial" charset="0"/>
                <a:cs typeface="ＭＳ Ｐゴシック" charset="0"/>
              </a:rPr>
              <a:t> ang 1,810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makararating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cap="small" spc="100" baseline="0" dirty="0" err="1">
                <a:latin typeface="Arial" charset="0"/>
                <a:cs typeface="ＭＳ Ｐゴシック" charset="0"/>
              </a:rPr>
              <a:t>a.d.</a:t>
            </a:r>
            <a:r>
              <a:rPr lang="en-US" sz="1600" b="0" cap="small" spc="100" baseline="0" dirty="0">
                <a:latin typeface="Arial" charset="0"/>
                <a:cs typeface="ＭＳ Ｐゴシック" charset="0"/>
              </a:rPr>
              <a:t> </a:t>
            </a:r>
            <a:r>
              <a:rPr lang="en-US" sz="1600" b="0" spc="100" baseline="0" dirty="0">
                <a:latin typeface="Arial" charset="0"/>
                <a:cs typeface="ＭＳ Ｐゴシック" charset="0"/>
              </a:rPr>
              <a:t>1844. ¶ • Sa </a:t>
            </a:r>
            <a:r>
              <a:rPr lang="en-US" sz="1600" b="0" spc="100" baseline="0" dirty="0" err="1">
                <a:latin typeface="Arial" charset="0"/>
                <a:cs typeface="ＭＳ Ｐゴシック" charset="0"/>
              </a:rPr>
              <a:t>liwanag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paglilinis</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pagsasauli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katohahanan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tungkol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santuwaryo</a:t>
            </a:r>
            <a:r>
              <a:rPr lang="en-US" sz="1600" b="0" spc="100" baseline="0" dirty="0">
                <a:latin typeface="Arial" charset="0"/>
                <a:cs typeface="ＭＳ Ｐゴシック" charset="0"/>
              </a:rPr>
              <a:t> at ang wakas-ng-</a:t>
            </a:r>
            <a:r>
              <a:rPr lang="en-US" sz="1600" b="0" spc="100" baseline="0" dirty="0" err="1">
                <a:latin typeface="Arial" charset="0"/>
                <a:cs typeface="ＭＳ Ｐゴシック" charset="0"/>
              </a:rPr>
              <a:t>panahong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paghuhukom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ginagawa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pagwakas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panawagan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lahat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Apocalipsis</a:t>
            </a:r>
            <a:r>
              <a:rPr lang="en-US" sz="1600" b="0" spc="100" baseline="0" dirty="0">
                <a:latin typeface="Arial" charset="0"/>
                <a:cs typeface="ＭＳ Ｐゴシック" charset="0"/>
              </a:rPr>
              <a:t> 14:6, 7.</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44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Gayundin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ikasampung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ikapitong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buwan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pagtubos</a:t>
            </a:r>
            <a:r>
              <a:rPr lang="en-US" sz="1600" b="0" spc="100" baseline="0" dirty="0">
                <a:latin typeface="Arial" charset="0"/>
                <a:cs typeface="ＭＳ Ｐゴシック" charset="0"/>
              </a:rPr>
              <a:t>. …[M]</a:t>
            </a:r>
            <a:r>
              <a:rPr lang="en-US" sz="1600" b="0" spc="100" baseline="0" dirty="0" err="1">
                <a:latin typeface="Arial" charset="0"/>
                <a:cs typeface="ＭＳ Ｐゴシック" charset="0"/>
              </a:rPr>
              <a:t>agpakumbaba</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hindi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magpakumbaba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 ding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ititiwalag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bayan”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Levitico</a:t>
            </a:r>
            <a:r>
              <a:rPr lang="en-US" sz="1600" b="0" i="1" spc="100" baseline="0" dirty="0">
                <a:latin typeface="Arial" charset="0"/>
                <a:cs typeface="ＭＳ Ｐゴシック" charset="0"/>
              </a:rPr>
              <a:t> </a:t>
            </a:r>
            <a:r>
              <a:rPr lang="en-US" sz="1600" b="0" i="0" spc="100" baseline="0" dirty="0">
                <a:latin typeface="Arial" charset="0"/>
                <a:cs typeface="ＭＳ Ｐゴシック" charset="0"/>
              </a:rPr>
              <a:t>23:26–29). ¶ • “</a:t>
            </a:r>
            <a:r>
              <a:rPr lang="en-US" sz="1600" b="0" i="0" spc="100" baseline="0" dirty="0" err="1">
                <a:latin typeface="Arial" charset="0"/>
                <a:cs typeface="ＭＳ Ｐゴシック" charset="0"/>
              </a:rPr>
              <a:t>Magpakumbaba</a:t>
            </a:r>
            <a:r>
              <a:rPr lang="en-US" sz="1600" b="0" i="0" spc="100" baseline="0" dirty="0">
                <a:latin typeface="Arial" charset="0"/>
                <a:cs typeface="ＭＳ Ｐゴシック" charset="0"/>
              </a:rPr>
              <a:t> kayo” ay </a:t>
            </a:r>
            <a:r>
              <a:rPr lang="en-US" sz="1600" b="0" i="0" spc="100" baseline="0" dirty="0" err="1">
                <a:latin typeface="Arial" charset="0"/>
                <a:cs typeface="ＭＳ Ｐゴシック" charset="0"/>
              </a:rPr>
              <a:t>nagpapakita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sila’y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dapat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magpakababa</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alamin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kanilang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puso</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aminin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kanilang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kasalanan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magsisi</a:t>
            </a:r>
            <a:r>
              <a:rPr lang="en-US" sz="1600" b="0" i="0" spc="100" baseline="0" dirty="0">
                <a:latin typeface="Arial" charset="0"/>
                <a:cs typeface="ＭＳ Ｐゴシック" charset="0"/>
              </a:rPr>
              <a:t>, at </a:t>
            </a:r>
            <a:r>
              <a:rPr lang="en-US" sz="1600" b="0" i="0" spc="100" baseline="0" dirty="0" err="1">
                <a:latin typeface="Arial" charset="0"/>
                <a:cs typeface="ＭＳ Ｐゴシック" charset="0"/>
              </a:rPr>
              <a:t>hingin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Diyos</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linisin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sila</a:t>
            </a:r>
            <a:r>
              <a:rPr lang="en-US" sz="1600" b="0" i="0" spc="100" baseline="0" dirty="0">
                <a:latin typeface="Arial" charset="0"/>
                <a:cs typeface="ＭＳ Ｐゴシック" charset="0"/>
              </a:rPr>
              <a:t>. </a:t>
            </a:r>
            <a:endParaRPr lang="en-US" sz="1600" b="1" i="0"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153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26</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ea typeface="ＭＳ Ｐゴシック" pitchFamily="24" charset="-128"/>
                <a:cs typeface="ＭＳ Ｐゴシック" charset="0"/>
              </a:rPr>
              <a:t>Huling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Salita</a:t>
            </a:r>
            <a:r>
              <a:rPr lang="en-US" b="1" spc="100" baseline="0" dirty="0">
                <a:latin typeface="Arial" charset="0"/>
                <a:ea typeface="ＭＳ Ｐゴシック" pitchFamily="24" charset="-128"/>
                <a:cs typeface="ＭＳ Ｐゴシック" charset="0"/>
              </a:rPr>
              <a:t>. Ang </a:t>
            </a:r>
            <a:r>
              <a:rPr lang="en-US" b="1" spc="100" baseline="0" dirty="0" err="1">
                <a:latin typeface="Arial" charset="0"/>
                <a:ea typeface="ＭＳ Ｐゴシック" pitchFamily="24" charset="-128"/>
                <a:cs typeface="ＭＳ Ｐゴシック" charset="0"/>
              </a:rPr>
              <a:t>Pitumpong</a:t>
            </a:r>
            <a:r>
              <a:rPr lang="en-US" b="1" spc="100" baseline="0" dirty="0">
                <a:latin typeface="Arial" charset="0"/>
                <a:ea typeface="ＭＳ Ｐゴシック" pitchFamily="24" charset="-128"/>
                <a:cs typeface="ＭＳ Ｐゴシック" charset="0"/>
              </a:rPr>
              <a:t> </a:t>
            </a:r>
            <a:r>
              <a:rPr lang="en-US" b="1" spc="100" baseline="0" dirty="0" err="1">
                <a:latin typeface="Arial" charset="0"/>
                <a:ea typeface="ＭＳ Ｐゴシック" pitchFamily="24" charset="-128"/>
                <a:cs typeface="ＭＳ Ｐゴシック" charset="0"/>
              </a:rPr>
              <a:t>Sanlinggo</a:t>
            </a:r>
            <a:r>
              <a:rPr lang="en-US" b="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Una, may 70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 </a:t>
            </a:r>
            <a:r>
              <a:rPr lang="en-US" b="1" i="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t>
            </a:r>
            <a:r>
              <a:rPr lang="en-US" b="0" i="1" spc="100" baseline="0" dirty="0">
                <a:latin typeface="Arial" charset="0"/>
                <a:ea typeface="ＭＳ Ｐゴシック" pitchFamily="24" charset="-128"/>
                <a:cs typeface="ＭＳ Ｐゴシック" charset="0"/>
              </a:rPr>
              <a:t>Dan. 9:24</a:t>
            </a:r>
            <a:r>
              <a:rPr lang="en-US" b="0" spc="100" baseline="0" dirty="0">
                <a:latin typeface="Arial" charset="0"/>
                <a:ea typeface="ＭＳ Ｐゴシック" pitchFamily="24" charset="-128"/>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err="1">
                <a:latin typeface="Arial" charset="0"/>
                <a:ea typeface="ＭＳ Ｐゴシック" pitchFamily="24" charset="-128"/>
                <a:cs typeface="ＭＳ Ｐゴシック" charset="0"/>
              </a:rPr>
              <a:t>Susunod</a:t>
            </a:r>
            <a:r>
              <a:rPr lang="en-US" b="0" spc="100" baseline="0" dirty="0">
                <a:latin typeface="Arial" charset="0"/>
                <a:ea typeface="ＭＳ Ｐゴシック" pitchFamily="24" charset="-128"/>
                <a:cs typeface="ＭＳ Ｐゴシック" charset="0"/>
              </a:rPr>
              <a:t>, may </a:t>
            </a:r>
            <a:r>
              <a:rPr lang="en-US" b="0" spc="100" baseline="0" dirty="0" err="1">
                <a:latin typeface="Arial" charset="0"/>
                <a:ea typeface="ＭＳ Ｐゴシック" pitchFamily="24" charset="-128"/>
                <a:cs typeface="ＭＳ Ｐゴシック" charset="0"/>
              </a:rPr>
              <a:t>pitong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 at 62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 o 69 </a:t>
            </a:r>
            <a:r>
              <a:rPr lang="en-US" b="0" spc="100" baseline="0" dirty="0" err="1">
                <a:latin typeface="Arial" charset="0"/>
                <a:ea typeface="ＭＳ Ｐゴシック" pitchFamily="24" charset="-128"/>
                <a:cs typeface="ＭＳ Ｐゴシック" charset="0"/>
              </a:rPr>
              <a:t>na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 </a:t>
            </a:r>
            <a:r>
              <a:rPr lang="en-US" b="1" i="1" spc="100" baseline="0" dirty="0">
                <a:latin typeface="Arial" charset="0"/>
                <a:ea typeface="ＭＳ Ｐゴシック" pitchFamily="24" charset="-128"/>
                <a:cs typeface="ＭＳ Ｐゴシック" charset="0"/>
              </a:rPr>
              <a:t> </a:t>
            </a:r>
            <a:r>
              <a:rPr lang="en-US" b="0" spc="100" baseline="0" dirty="0">
                <a:latin typeface="Arial" charset="0"/>
                <a:ea typeface="ＭＳ Ｐゴシック" pitchFamily="24" charset="-128"/>
                <a:cs typeface="ＭＳ Ｐゴシック" charset="0"/>
              </a:rPr>
              <a:t>(</a:t>
            </a:r>
            <a:r>
              <a:rPr lang="en-US" b="0" i="1" spc="100" baseline="0" dirty="0" err="1">
                <a:latin typeface="Arial" charset="0"/>
                <a:ea typeface="ＭＳ Ｐゴシック" pitchFamily="24" charset="-128"/>
                <a:cs typeface="ＭＳ Ｐゴシック" charset="0"/>
              </a:rPr>
              <a:t>tal</a:t>
            </a:r>
            <a:r>
              <a:rPr lang="en-US" b="0" i="1" spc="100" baseline="0" dirty="0">
                <a:latin typeface="Arial" charset="0"/>
                <a:ea typeface="ＭＳ Ｐゴシック" pitchFamily="24" charset="-128"/>
                <a:cs typeface="ＭＳ Ｐゴシック" charset="0"/>
              </a:rPr>
              <a:t>. 25</a:t>
            </a:r>
            <a:r>
              <a:rPr lang="en-US" b="0" spc="100" baseline="0" dirty="0">
                <a:latin typeface="Arial" charset="0"/>
                <a:ea typeface="ＭＳ Ｐゴシック" pitchFamily="24" charset="-128"/>
                <a:cs typeface="ＭＳ Ｐゴシック" charset="0"/>
              </a:rPr>
              <a:t>) ng 70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May </a:t>
            </a:r>
            <a:r>
              <a:rPr lang="en-US" b="0" spc="100" baseline="0" dirty="0" err="1">
                <a:latin typeface="Arial" charset="0"/>
                <a:ea typeface="ＭＳ Ｐゴシック" pitchFamily="24" charset="-128"/>
                <a:cs typeface="ＭＳ Ｐゴシック" charset="0"/>
              </a:rPr>
              <a:t>huling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 ang ika-70 (</a:t>
            </a:r>
            <a:r>
              <a:rPr lang="en-US" b="0" spc="100" baseline="0" dirty="0" err="1">
                <a:latin typeface="Arial" charset="0"/>
                <a:ea typeface="ＭＳ Ｐゴシック" pitchFamily="24" charset="-128"/>
                <a:cs typeface="ＭＳ Ｐゴシック" charset="0"/>
              </a:rPr>
              <a:t>tal</a:t>
            </a:r>
            <a:r>
              <a:rPr lang="en-US" b="0" spc="100" baseline="0" dirty="0">
                <a:latin typeface="Arial" charset="0"/>
                <a:ea typeface="ＭＳ Ｐゴシック" pitchFamily="24" charset="-128"/>
                <a:cs typeface="ＭＳ Ｐゴシック" charset="0"/>
              </a:rPr>
              <a:t>. 27).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pitchFamily="24" charset="-128"/>
                <a:cs typeface="ＭＳ Ｐゴシック" charset="0"/>
              </a:rPr>
              <a:t>At, </a:t>
            </a:r>
            <a:r>
              <a:rPr lang="en-US" b="0" spc="100" baseline="0" dirty="0" err="1">
                <a:latin typeface="Arial" charset="0"/>
                <a:ea typeface="ＭＳ Ｐゴシック" pitchFamily="24" charset="-128"/>
                <a:cs typeface="ＭＳ Ｐゴシック" charset="0"/>
              </a:rPr>
              <a:t>pangwakas</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yung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huling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salinggo</a:t>
            </a:r>
            <a:r>
              <a:rPr lang="en-US" b="0" spc="100" baseline="0" dirty="0">
                <a:latin typeface="Arial" charset="0"/>
                <a:ea typeface="ＭＳ Ｐゴシック" pitchFamily="24" charset="-128"/>
                <a:cs typeface="ＭＳ Ｐゴシック" charset="0"/>
              </a:rPr>
              <a:t> ay </a:t>
            </a:r>
            <a:r>
              <a:rPr lang="en-US" b="0" spc="100" baseline="0" dirty="0" err="1">
                <a:latin typeface="Arial" charset="0"/>
                <a:ea typeface="ＭＳ Ｐゴシック" pitchFamily="24" charset="-128"/>
                <a:cs typeface="ＭＳ Ｐゴシック" charset="0"/>
              </a:rPr>
              <a:t>nahahati</a:t>
            </a:r>
            <a:r>
              <a:rPr lang="en-US" b="0" spc="100" baseline="0" dirty="0">
                <a:latin typeface="Arial" charset="0"/>
                <a:ea typeface="ＭＳ Ｐゴシック" pitchFamily="24" charset="-128"/>
                <a:cs typeface="ＭＳ Ｐゴシック" charset="0"/>
              </a:rPr>
              <a:t>—“</a:t>
            </a:r>
            <a:r>
              <a:rPr lang="en-US" b="0" spc="100" baseline="0" dirty="0" err="1">
                <a:latin typeface="Arial" charset="0"/>
                <a:ea typeface="ＭＳ Ｐゴシック" pitchFamily="24" charset="-128"/>
                <a:cs typeface="ＭＳ Ｐゴシック" charset="0"/>
              </a:rPr>
              <a:t>kalagitnaan</a:t>
            </a:r>
            <a:r>
              <a:rPr lang="en-US" b="0" spc="100" baseline="0" dirty="0">
                <a:latin typeface="Arial" charset="0"/>
                <a:ea typeface="ＭＳ Ｐゴシック" pitchFamily="24" charset="-128"/>
                <a:cs typeface="ＭＳ Ｐゴシック" charset="0"/>
              </a:rPr>
              <a:t> ng </a:t>
            </a:r>
            <a:r>
              <a:rPr lang="en-US" b="0" spc="100" baseline="0" dirty="0" err="1">
                <a:latin typeface="Arial" charset="0"/>
                <a:ea typeface="ＭＳ Ｐゴシック" pitchFamily="24" charset="-128"/>
                <a:cs typeface="ＭＳ Ｐゴシック" charset="0"/>
              </a:rPr>
              <a:t>sanlinggo</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tal</a:t>
            </a:r>
            <a:r>
              <a:rPr lang="en-US" b="0" spc="100" baseline="0" dirty="0">
                <a:latin typeface="Arial" charset="0"/>
                <a:ea typeface="ＭＳ Ｐゴシック" pitchFamily="24" charset="-128"/>
                <a:cs typeface="ＭＳ Ｐゴシック" charset="0"/>
              </a:rPr>
              <a:t>. 27)—</a:t>
            </a:r>
            <a:r>
              <a:rPr lang="en-US" b="0" spc="100" baseline="0" dirty="0" err="1">
                <a:latin typeface="Arial" charset="0"/>
                <a:ea typeface="ＭＳ Ｐゴシック" pitchFamily="24" charset="-128"/>
                <a:cs typeface="ＭＳ Ｐゴシック" charset="0"/>
              </a:rPr>
              <a:t>sa</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dalawang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bahaging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tatlo’t</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kalahating</a:t>
            </a:r>
            <a:r>
              <a:rPr lang="en-US" b="0" spc="100" baseline="0" dirty="0">
                <a:latin typeface="Arial" charset="0"/>
                <a:ea typeface="ＭＳ Ｐゴシック" pitchFamily="24" charset="-128"/>
                <a:cs typeface="ＭＳ Ｐゴシック" charset="0"/>
              </a:rPr>
              <a:t> </a:t>
            </a:r>
            <a:r>
              <a:rPr lang="en-US" b="0" spc="100" baseline="0" dirty="0" err="1">
                <a:latin typeface="Arial" charset="0"/>
                <a:ea typeface="ＭＳ Ｐゴシック" pitchFamily="24" charset="-128"/>
                <a:cs typeface="ＭＳ Ｐゴシック" charset="0"/>
              </a:rPr>
              <a:t>taon</a:t>
            </a:r>
            <a:r>
              <a:rPr lang="en-US" b="0" spc="100" baseline="0" dirty="0">
                <a:latin typeface="Arial" charset="0"/>
                <a:ea typeface="ＭＳ Ｐゴシック" pitchFamily="24" charset="-128"/>
                <a:cs typeface="ＭＳ Ｐゴシック" charset="0"/>
              </a:rPr>
              <a:t>. </a:t>
            </a:r>
          </a:p>
        </p:txBody>
      </p:sp>
    </p:spTree>
    <p:extLst>
      <p:ext uri="{BB962C8B-B14F-4D97-AF65-F5344CB8AC3E}">
        <p14:creationId xmlns:p14="http://schemas.microsoft.com/office/powerpoint/2010/main" val="34138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dirty="0">
                <a:latin typeface="Arial" charset="0"/>
                <a:cs typeface="ＭＳ Ｐゴシック" charset="0"/>
              </a:rPr>
              <a:t>Ang </a:t>
            </a:r>
            <a:r>
              <a:rPr lang="en-US" b="0" i="0" spc="100" dirty="0" err="1">
                <a:latin typeface="Arial" charset="0"/>
                <a:cs typeface="ＭＳ Ｐゴシック" charset="0"/>
              </a:rPr>
              <a:t>Oras</a:t>
            </a:r>
            <a:r>
              <a:rPr lang="en-US" b="0" i="0" spc="100" dirty="0">
                <a:latin typeface="Arial" charset="0"/>
                <a:cs typeface="ＭＳ Ｐゴシック" charset="0"/>
              </a:rPr>
              <a:t> ng </a:t>
            </a:r>
            <a:r>
              <a:rPr lang="en-US" b="0" i="0" spc="100" dirty="0" err="1">
                <a:latin typeface="Arial" charset="0"/>
                <a:cs typeface="ＭＳ Ｐゴシック" charset="0"/>
              </a:rPr>
              <a:t>Kanyang</a:t>
            </a:r>
            <a:r>
              <a:rPr lang="en-US" b="0" i="0" spc="100" dirty="0">
                <a:latin typeface="Arial" charset="0"/>
                <a:cs typeface="ＭＳ Ｐゴシック" charset="0"/>
              </a:rPr>
              <a:t> </a:t>
            </a:r>
            <a:r>
              <a:rPr lang="en-US" b="0" i="0" spc="100" dirty="0" err="1">
                <a:latin typeface="Arial" charset="0"/>
                <a:cs typeface="ＭＳ Ｐゴシック" charset="0"/>
              </a:rPr>
              <a:t>Paghuhukom</a:t>
            </a:r>
            <a:endParaRPr lang="en-US" spc="100" dirty="0">
              <a:latin typeface="Arial"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err="1">
                <a:latin typeface="Arial" charset="0"/>
                <a:cs typeface="ＭＳ Ｐゴシック" charset="0"/>
              </a:rPr>
              <a:t>Susing</a:t>
            </a:r>
            <a:r>
              <a:rPr lang="en-US" b="1" spc="100" baseline="0" dirty="0">
                <a:latin typeface="Arial" charset="0"/>
                <a:cs typeface="ＭＳ Ｐゴシック" charset="0"/>
              </a:rPr>
              <a:t> </a:t>
            </a:r>
            <a:r>
              <a:rPr lang="en-US" b="1" spc="100" baseline="0" dirty="0" err="1">
                <a:latin typeface="Arial" charset="0"/>
                <a:cs typeface="ＭＳ Ｐゴシック" charset="0"/>
              </a:rPr>
              <a:t>Talata</a:t>
            </a:r>
            <a:r>
              <a:rPr lang="en-US" b="1" spc="100" baseline="0" dirty="0">
                <a:latin typeface="Arial" charset="0"/>
                <a:cs typeface="ＭＳ Ｐゴシック" charset="0"/>
              </a:rPr>
              <a:t>.</a:t>
            </a:r>
            <a:r>
              <a:rPr lang="en-US" spc="100" baseline="0" dirty="0">
                <a:latin typeface="Arial" charset="0"/>
                <a:cs typeface="ＭＳ Ｐゴシック" charset="0"/>
              </a:rPr>
              <a:t> “</a:t>
            </a:r>
            <a:r>
              <a:rPr lang="en-US" spc="100" baseline="0" dirty="0" err="1">
                <a:latin typeface="Arial" charset="0"/>
                <a:cs typeface="ＭＳ Ｐゴシック" charset="0"/>
              </a:rPr>
              <a:t>Bukod</a:t>
            </a:r>
            <a:r>
              <a:rPr lang="en-US" spc="100" baseline="0" dirty="0">
                <a:latin typeface="Arial" charset="0"/>
                <a:cs typeface="ＭＳ Ｐゴシック" charset="0"/>
              </a:rPr>
              <a:t> </a:t>
            </a:r>
            <a:r>
              <a:rPr lang="en-US" spc="100" baseline="0" dirty="0" err="1">
                <a:latin typeface="Arial" charset="0"/>
                <a:cs typeface="ＭＳ Ｐゴシック" charset="0"/>
              </a:rPr>
              <a:t>dito</a:t>
            </a:r>
            <a:r>
              <a:rPr lang="en-US" spc="100" baseline="0" dirty="0">
                <a:latin typeface="Arial" charset="0"/>
                <a:cs typeface="ＭＳ Ｐゴシック" charset="0"/>
              </a:rPr>
              <a:t>, </a:t>
            </a:r>
            <a:r>
              <a:rPr lang="en-US" spc="100" baseline="0" dirty="0" err="1">
                <a:latin typeface="Arial" charset="0"/>
                <a:cs typeface="ＭＳ Ｐゴシック" charset="0"/>
              </a:rPr>
              <a:t>alam</a:t>
            </a:r>
            <a:r>
              <a:rPr lang="en-US" spc="100" baseline="0" dirty="0">
                <a:latin typeface="Arial" charset="0"/>
                <a:cs typeface="ＭＳ Ｐゴシック" charset="0"/>
              </a:rPr>
              <a:t> </a:t>
            </a:r>
            <a:r>
              <a:rPr lang="en-US" spc="100" baseline="0" dirty="0" err="1">
                <a:latin typeface="Arial" charset="0"/>
                <a:cs typeface="ＭＳ Ｐゴシック" charset="0"/>
              </a:rPr>
              <a:t>ninyo</a:t>
            </a:r>
            <a:r>
              <a:rPr lang="en-US" spc="100" baseline="0" dirty="0">
                <a:latin typeface="Arial" charset="0"/>
                <a:cs typeface="ＭＳ Ｐゴシック" charset="0"/>
              </a:rPr>
              <a:t> ang </a:t>
            </a:r>
            <a:r>
              <a:rPr lang="en-US" spc="100" baseline="0" dirty="0" err="1">
                <a:latin typeface="Arial" charset="0"/>
                <a:cs typeface="ＭＳ Ｐゴシック" charset="0"/>
              </a:rPr>
              <a:t>panahon</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ngayo'y</a:t>
            </a:r>
            <a:r>
              <a:rPr lang="en-US" spc="100" baseline="0" dirty="0">
                <a:latin typeface="Arial" charset="0"/>
                <a:cs typeface="ＭＳ Ｐゴシック" charset="0"/>
              </a:rPr>
              <a:t> </a:t>
            </a:r>
            <a:r>
              <a:rPr lang="en-US" spc="100" baseline="0" dirty="0" err="1">
                <a:latin typeface="Arial" charset="0"/>
                <a:cs typeface="ＭＳ Ｐゴシック" charset="0"/>
              </a:rPr>
              <a:t>oras</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upang</a:t>
            </a:r>
            <a:r>
              <a:rPr lang="en-US" spc="100" baseline="0" dirty="0">
                <a:latin typeface="Arial" charset="0"/>
                <a:cs typeface="ＭＳ Ｐゴシック" charset="0"/>
              </a:rPr>
              <a:t> </a:t>
            </a:r>
            <a:r>
              <a:rPr lang="en-US" spc="100" baseline="0" dirty="0" err="1">
                <a:latin typeface="Arial" charset="0"/>
                <a:cs typeface="ＭＳ Ｐゴシック" charset="0"/>
              </a:rPr>
              <a:t>magising</a:t>
            </a:r>
            <a:r>
              <a:rPr lang="en-US" spc="100" baseline="0" dirty="0">
                <a:latin typeface="Arial" charset="0"/>
                <a:cs typeface="ＭＳ Ｐゴシック" charset="0"/>
              </a:rPr>
              <a:t> kayo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pagkakatulog</a:t>
            </a:r>
            <a:r>
              <a:rPr lang="en-US" spc="100" baseline="0" dirty="0">
                <a:latin typeface="Arial" charset="0"/>
                <a:cs typeface="ＭＳ Ｐゴシック" charset="0"/>
              </a:rPr>
              <a:t>. </a:t>
            </a:r>
            <a:r>
              <a:rPr lang="en-US" spc="100" baseline="0" dirty="0" err="1">
                <a:latin typeface="Arial" charset="0"/>
                <a:cs typeface="ＭＳ Ｐゴシック" charset="0"/>
              </a:rPr>
              <a:t>Sapagkat</a:t>
            </a:r>
            <a:r>
              <a:rPr lang="en-US" spc="100" baseline="0" dirty="0">
                <a:latin typeface="Arial" charset="0"/>
                <a:cs typeface="ＭＳ Ｐゴシック" charset="0"/>
              </a:rPr>
              <a:t> </a:t>
            </a:r>
            <a:r>
              <a:rPr lang="en-US" spc="100" baseline="0" dirty="0" err="1">
                <a:latin typeface="Arial" charset="0"/>
                <a:cs typeface="ＭＳ Ｐゴシック" charset="0"/>
              </a:rPr>
              <a:t>ngayon</a:t>
            </a:r>
            <a:r>
              <a:rPr lang="en-US" spc="100" baseline="0" dirty="0">
                <a:latin typeface="Arial" charset="0"/>
                <a:cs typeface="ＭＳ Ｐゴシック" charset="0"/>
              </a:rPr>
              <a:t> ay </a:t>
            </a:r>
            <a:r>
              <a:rPr lang="en-US" spc="100" baseline="0" dirty="0" err="1">
                <a:latin typeface="Arial" charset="0"/>
                <a:cs typeface="ＭＳ Ｐゴシック" charset="0"/>
              </a:rPr>
              <a:t>higit</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malapit</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spc="100" baseline="0" dirty="0" err="1">
                <a:latin typeface="Arial" charset="0"/>
                <a:cs typeface="ＭＳ Ｐゴシック" charset="0"/>
              </a:rPr>
              <a:t>sa</a:t>
            </a:r>
            <a:r>
              <a:rPr lang="en-US" spc="100" baseline="0" dirty="0">
                <a:latin typeface="Arial" charset="0"/>
                <a:cs typeface="ＭＳ Ｐゴシック" charset="0"/>
              </a:rPr>
              <a:t> </a:t>
            </a:r>
            <a:r>
              <a:rPr lang="en-US" spc="100" baseline="0" dirty="0" err="1">
                <a:latin typeface="Arial" charset="0"/>
                <a:cs typeface="ＭＳ Ｐゴシック" charset="0"/>
              </a:rPr>
              <a:t>atin</a:t>
            </a:r>
            <a:r>
              <a:rPr lang="en-US" spc="100" baseline="0" dirty="0">
                <a:latin typeface="Arial" charset="0"/>
                <a:cs typeface="ＭＳ Ｐゴシック" charset="0"/>
              </a:rPr>
              <a:t> ang </a:t>
            </a:r>
            <a:r>
              <a:rPr lang="en-US" spc="100" baseline="0" dirty="0" err="1">
                <a:latin typeface="Arial" charset="0"/>
                <a:cs typeface="ＭＳ Ｐゴシック" charset="0"/>
              </a:rPr>
              <a:t>kaligtasan</a:t>
            </a:r>
            <a:r>
              <a:rPr lang="en-US" spc="100" baseline="0" dirty="0">
                <a:latin typeface="Arial" charset="0"/>
                <a:cs typeface="ＭＳ Ｐゴシック" charset="0"/>
              </a:rPr>
              <a:t> </a:t>
            </a:r>
            <a:r>
              <a:rPr lang="en-US" spc="100" baseline="0" dirty="0" err="1">
                <a:latin typeface="Arial" charset="0"/>
                <a:cs typeface="ＭＳ Ｐゴシック" charset="0"/>
              </a:rPr>
              <a:t>kaysa</a:t>
            </a:r>
            <a:r>
              <a:rPr lang="en-US" spc="100" baseline="0" dirty="0">
                <a:latin typeface="Arial" charset="0"/>
                <a:cs typeface="ＭＳ Ｐゴシック" charset="0"/>
              </a:rPr>
              <a:t> </a:t>
            </a:r>
            <a:r>
              <a:rPr lang="en-US" spc="100" baseline="0" dirty="0" err="1">
                <a:latin typeface="Arial" charset="0"/>
                <a:cs typeface="ＭＳ Ｐゴシック" charset="0"/>
              </a:rPr>
              <a:t>noong</a:t>
            </a:r>
            <a:r>
              <a:rPr lang="en-US" spc="100" baseline="0" dirty="0">
                <a:latin typeface="Arial" charset="0"/>
                <a:cs typeface="ＭＳ Ｐゴシック" charset="0"/>
              </a:rPr>
              <a:t> </a:t>
            </a:r>
            <a:r>
              <a:rPr lang="en-US" spc="100" baseline="0" dirty="0" err="1">
                <a:latin typeface="Arial" charset="0"/>
                <a:cs typeface="ＭＳ Ｐゴシック" charset="0"/>
              </a:rPr>
              <a:t>tayo'y</a:t>
            </a:r>
            <a:r>
              <a:rPr lang="en-US" spc="100" baseline="0" dirty="0">
                <a:latin typeface="Arial" charset="0"/>
                <a:cs typeface="ＭＳ Ｐゴシック" charset="0"/>
              </a:rPr>
              <a:t> </a:t>
            </a:r>
            <a:r>
              <a:rPr lang="en-US" spc="100" baseline="0" dirty="0" err="1">
                <a:latin typeface="Arial" charset="0"/>
                <a:cs typeface="ＭＳ Ｐゴシック" charset="0"/>
              </a:rPr>
              <a:t>sumampalataya</a:t>
            </a:r>
            <a:r>
              <a:rPr lang="en-US" spc="100" baseline="0" dirty="0">
                <a:latin typeface="Arial" charset="0"/>
                <a:cs typeface="ＭＳ Ｐゴシック" charset="0"/>
              </a:rPr>
              <a:t> </a:t>
            </a:r>
            <a:r>
              <a:rPr lang="en-US" spc="100" baseline="0" dirty="0" err="1">
                <a:latin typeface="Arial" charset="0"/>
                <a:cs typeface="ＭＳ Ｐゴシック" charset="0"/>
              </a:rPr>
              <a:t>nang</a:t>
            </a:r>
            <a:r>
              <a:rPr lang="en-US" spc="100" baseline="0" dirty="0">
                <a:latin typeface="Arial" charset="0"/>
                <a:cs typeface="ＭＳ Ｐゴシック" charset="0"/>
              </a:rPr>
              <a:t> </a:t>
            </a:r>
            <a:r>
              <a:rPr lang="en-US" spc="100" baseline="0" dirty="0" err="1">
                <a:latin typeface="Arial" charset="0"/>
                <a:cs typeface="ＭＳ Ｐゴシック" charset="0"/>
              </a:rPr>
              <a:t>una</a:t>
            </a:r>
            <a:r>
              <a:rPr lang="en-US" spc="100" baseline="0" dirty="0">
                <a:latin typeface="Arial" charset="0"/>
                <a:cs typeface="ＭＳ Ｐゴシック" charset="0"/>
              </a:rPr>
              <a:t>. </a:t>
            </a:r>
            <a:r>
              <a:rPr lang="en-US" spc="100" baseline="0" dirty="0" err="1">
                <a:latin typeface="Arial" charset="0"/>
                <a:cs typeface="ＭＳ Ｐゴシック" charset="0"/>
              </a:rPr>
              <a:t>Malalim</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ang gabi, at ang </a:t>
            </a:r>
            <a:r>
              <a:rPr lang="en-US" spc="100" baseline="0" dirty="0" err="1">
                <a:latin typeface="Arial" charset="0"/>
                <a:cs typeface="ＭＳ Ｐゴシック" charset="0"/>
              </a:rPr>
              <a:t>araw</a:t>
            </a:r>
            <a:r>
              <a:rPr lang="en-US" spc="100" baseline="0" dirty="0">
                <a:latin typeface="Arial" charset="0"/>
                <a:cs typeface="ＭＳ Ｐゴシック" charset="0"/>
              </a:rPr>
              <a:t> ay </a:t>
            </a:r>
            <a:r>
              <a:rPr lang="en-US" spc="100" baseline="0" dirty="0" err="1">
                <a:latin typeface="Arial" charset="0"/>
                <a:cs typeface="ＭＳ Ｐゴシック" charset="0"/>
              </a:rPr>
              <a:t>malapit</a:t>
            </a:r>
            <a:r>
              <a:rPr lang="en-US" spc="100" baseline="0" dirty="0">
                <a:latin typeface="Arial" charset="0"/>
                <a:cs typeface="ＭＳ Ｐゴシック" charset="0"/>
              </a:rPr>
              <a:t> </a:t>
            </a:r>
            <a:r>
              <a:rPr lang="en-US" spc="100" baseline="0" dirty="0" err="1">
                <a:latin typeface="Arial" charset="0"/>
                <a:cs typeface="ＭＳ Ｐゴシック" charset="0"/>
              </a:rPr>
              <a:t>na</a:t>
            </a:r>
            <a:r>
              <a:rPr lang="en-US" spc="100" baseline="0" dirty="0">
                <a:latin typeface="Arial" charset="0"/>
                <a:cs typeface="ＭＳ Ｐゴシック" charset="0"/>
              </a:rPr>
              <a:t>” </a:t>
            </a:r>
            <a:r>
              <a:rPr lang="en-US" i="1" spc="100" baseline="0" dirty="0">
                <a:latin typeface="Arial" charset="0"/>
                <a:cs typeface="ＭＳ Ｐゴシック" charset="0"/>
              </a:rPr>
              <a:t>(Roma 13:11, 12</a:t>
            </a:r>
            <a:r>
              <a:rPr lang="en-US" altLang="ja-JP" i="0" spc="100" baseline="0" dirty="0">
                <a:latin typeface="Arial" charset="0"/>
                <a:cs typeface="ＭＳ Ｐゴシック" charset="0"/>
              </a:rPr>
              <a:t>)</a:t>
            </a:r>
            <a:r>
              <a:rPr lang="en-US" altLang="ja-JP" i="1" spc="100" baseline="0" dirty="0">
                <a:latin typeface="Arial" charset="0"/>
                <a:cs typeface="ＭＳ Ｐゴシック" charset="0"/>
              </a:rPr>
              <a:t>. </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a:pPr/>
              <a:t>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spc="100" baseline="0" dirty="0" err="1">
                <a:latin typeface="Arial" charset="0"/>
                <a:cs typeface="ＭＳ Ｐゴシック" charset="0"/>
              </a:rPr>
              <a:t>Panimulang</a:t>
            </a:r>
            <a:r>
              <a:rPr lang="en-US" b="1" spc="100" baseline="0" dirty="0">
                <a:latin typeface="Arial" charset="0"/>
                <a:cs typeface="ＭＳ Ｐゴシック" charset="0"/>
              </a:rPr>
              <a:t> </a:t>
            </a:r>
            <a:r>
              <a:rPr lang="en-US" b="1" spc="100" baseline="0" dirty="0" err="1">
                <a:latin typeface="Arial" charset="0"/>
                <a:cs typeface="ＭＳ Ｐゴシック" charset="0"/>
              </a:rPr>
              <a:t>Salita</a:t>
            </a:r>
            <a:r>
              <a:rPr lang="en-US" b="1" spc="100" baseline="0" dirty="0">
                <a:latin typeface="Arial" charset="0"/>
                <a:cs typeface="ＭＳ Ｐゴシック" charset="0"/>
              </a:rPr>
              <a:t>. </a:t>
            </a:r>
            <a:r>
              <a:rPr lang="en-US" b="0" spc="100" baseline="0" dirty="0">
                <a:latin typeface="Arial" charset="0"/>
                <a:cs typeface="ＭＳ Ｐゴシック" charset="0"/>
              </a:rPr>
              <a:t>Sa </a:t>
            </a:r>
            <a:r>
              <a:rPr lang="en-US" b="0" spc="100" baseline="0" dirty="0" err="1">
                <a:latin typeface="Arial" charset="0"/>
                <a:cs typeface="ＭＳ Ｐゴシック" charset="0"/>
              </a:rPr>
              <a:t>krus</a:t>
            </a:r>
            <a:r>
              <a:rPr lang="en-US" b="0" spc="100" baseline="0" dirty="0">
                <a:latin typeface="Arial" charset="0"/>
                <a:cs typeface="ＭＳ Ｐゴシック" charset="0"/>
              </a:rPr>
              <a:t>, </a:t>
            </a:r>
            <a:r>
              <a:rPr lang="en-US" b="0" spc="100" baseline="0" dirty="0" err="1">
                <a:latin typeface="Arial" charset="0"/>
                <a:cs typeface="ＭＳ Ｐゴシック" charset="0"/>
              </a:rPr>
              <a:t>si</a:t>
            </a:r>
            <a:r>
              <a:rPr lang="en-US" b="0" spc="100" baseline="0" dirty="0">
                <a:latin typeface="Arial" charset="0"/>
                <a:cs typeface="ＭＳ Ｐゴシック" charset="0"/>
              </a:rPr>
              <a:t> Cristo ay </a:t>
            </a:r>
            <a:r>
              <a:rPr lang="en-US" b="0" spc="100" baseline="0" dirty="0" err="1">
                <a:latin typeface="Arial" charset="0"/>
                <a:cs typeface="ＭＳ Ｐゴシック" charset="0"/>
              </a:rPr>
              <a:t>hinukuman</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nahatulang</a:t>
            </a:r>
            <a:r>
              <a:rPr lang="en-US" b="0" spc="100" baseline="0" dirty="0">
                <a:latin typeface="Arial" charset="0"/>
                <a:cs typeface="ＭＳ Ｐゴシック" charset="0"/>
              </a:rPr>
              <a:t> </a:t>
            </a:r>
            <a:r>
              <a:rPr lang="en-US" b="0" spc="100" baseline="0" dirty="0" err="1">
                <a:latin typeface="Arial" charset="0"/>
                <a:cs typeface="ＭＳ Ｐゴシック" charset="0"/>
              </a:rPr>
              <a:t>makasalanan</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tayo’y</a:t>
            </a:r>
            <a:r>
              <a:rPr lang="en-US" b="0" spc="100" baseline="0" dirty="0">
                <a:latin typeface="Arial" charset="0"/>
                <a:cs typeface="ＭＳ Ｐゴシック" charset="0"/>
              </a:rPr>
              <a:t> </a:t>
            </a:r>
            <a:r>
              <a:rPr lang="en-US" b="0" spc="100" baseline="0" dirty="0" err="1">
                <a:latin typeface="Arial" charset="0"/>
                <a:cs typeface="ＭＳ Ｐゴシック" charset="0"/>
              </a:rPr>
              <a:t>mahukuman</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matutuwid</a:t>
            </a:r>
            <a:r>
              <a:rPr lang="en-US" b="0" spc="100" baseline="0" dirty="0">
                <a:latin typeface="Arial" charset="0"/>
                <a:cs typeface="ＭＳ Ｐゴシック" charset="0"/>
              </a:rPr>
              <a:t> </a:t>
            </a:r>
            <a:r>
              <a:rPr lang="en-US" b="0" spc="100" baseline="0" dirty="0" err="1">
                <a:latin typeface="Arial" charset="0"/>
                <a:cs typeface="ＭＳ Ｐゴシック" charset="0"/>
              </a:rPr>
              <a:t>na</a:t>
            </a:r>
            <a:r>
              <a:rPr lang="en-US" b="0" spc="100" baseline="0" dirty="0">
                <a:latin typeface="Arial" charset="0"/>
                <a:cs typeface="ＭＳ Ｐゴシック" charset="0"/>
              </a:rPr>
              <a:t> </a:t>
            </a:r>
            <a:r>
              <a:rPr lang="en-US" b="0" spc="100" baseline="0" dirty="0" err="1">
                <a:latin typeface="Arial" charset="0"/>
                <a:cs typeface="ＭＳ Ｐゴシック" charset="0"/>
              </a:rPr>
              <a:t>mmamayan</a:t>
            </a:r>
            <a:r>
              <a:rPr lang="en-US" b="0" spc="100" baseline="0" dirty="0">
                <a:latin typeface="Arial" charset="0"/>
                <a:cs typeface="ＭＳ Ｐゴシック" charset="0"/>
              </a:rPr>
              <a:t> ng </a:t>
            </a:r>
            <a:r>
              <a:rPr lang="en-US" b="0" spc="100" baseline="0" dirty="0" err="1">
                <a:latin typeface="Arial" charset="0"/>
                <a:cs typeface="ＭＳ Ｐゴシック" charset="0"/>
              </a:rPr>
              <a:t>kaharian</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langit</a:t>
            </a:r>
            <a:r>
              <a:rPr lang="en-US" b="0" spc="100" baseline="0" dirty="0">
                <a:latin typeface="Arial" charset="0"/>
                <a:cs typeface="ＭＳ Ｐゴシック" charset="0"/>
              </a:rPr>
              <a:t>. ¶ </a:t>
            </a:r>
            <a:r>
              <a:rPr lang="en-US" b="0" spc="100" baseline="0" dirty="0" err="1">
                <a:latin typeface="Arial" charset="0"/>
                <a:cs typeface="ＭＳ Ｐゴシック" charset="0"/>
              </a:rPr>
              <a:t>Siya’y</a:t>
            </a:r>
            <a:r>
              <a:rPr lang="en-US" b="0" spc="100" baseline="0" dirty="0">
                <a:latin typeface="Arial" charset="0"/>
                <a:cs typeface="ＭＳ Ｐゴシック" charset="0"/>
              </a:rPr>
              <a:t> </a:t>
            </a:r>
            <a:r>
              <a:rPr lang="en-US" b="0" spc="100" baseline="0" dirty="0" err="1">
                <a:latin typeface="Arial" charset="0"/>
                <a:cs typeface="ＭＳ Ｐゴシック" charset="0"/>
              </a:rPr>
              <a:t>nahukuman</a:t>
            </a:r>
            <a:r>
              <a:rPr lang="en-US" b="0" spc="100" baseline="0" dirty="0">
                <a:latin typeface="Arial" charset="0"/>
                <a:cs typeface="ＭＳ Ｐゴシック" charset="0"/>
              </a:rPr>
              <a:t> </a:t>
            </a:r>
            <a:r>
              <a:rPr lang="en-US" b="0" spc="100" baseline="0" dirty="0" err="1">
                <a:latin typeface="Arial" charset="0"/>
                <a:cs typeface="ＭＳ Ｐゴシック" charset="0"/>
              </a:rPr>
              <a:t>bilang</a:t>
            </a:r>
            <a:r>
              <a:rPr lang="en-US" b="0" spc="100" baseline="0" dirty="0">
                <a:latin typeface="Arial" charset="0"/>
                <a:cs typeface="ＭＳ Ｐゴシック" charset="0"/>
              </a:rPr>
              <a:t> </a:t>
            </a:r>
            <a:r>
              <a:rPr lang="en-US" b="0" spc="100" baseline="0" dirty="0" err="1">
                <a:latin typeface="Arial" charset="0"/>
                <a:cs typeface="ＭＳ Ｐゴシック" charset="0"/>
              </a:rPr>
              <a:t>isang</a:t>
            </a:r>
            <a:r>
              <a:rPr lang="en-US" b="0" spc="100" baseline="0" dirty="0">
                <a:latin typeface="Arial" charset="0"/>
                <a:cs typeface="ＭＳ Ｐゴシック" charset="0"/>
              </a:rPr>
              <a:t> </a:t>
            </a:r>
            <a:r>
              <a:rPr lang="en-US" b="0" spc="100" baseline="0" dirty="0" err="1">
                <a:latin typeface="Arial" charset="0"/>
                <a:cs typeface="ＭＳ Ｐゴシック" charset="0"/>
              </a:rPr>
              <a:t>kriminal</a:t>
            </a:r>
            <a:r>
              <a:rPr lang="en-US" b="0" spc="100" baseline="0" dirty="0">
                <a:latin typeface="Arial" charset="0"/>
                <a:cs typeface="ＭＳ Ｐゴシック" charset="0"/>
              </a:rPr>
              <a:t> </a:t>
            </a:r>
            <a:r>
              <a:rPr lang="en-US" b="0" spc="100" baseline="0" dirty="0" err="1">
                <a:latin typeface="Arial" charset="0"/>
                <a:cs typeface="ＭＳ Ｐゴシック" charset="0"/>
              </a:rPr>
              <a:t>upang</a:t>
            </a:r>
            <a:r>
              <a:rPr lang="en-US" b="0" spc="100" baseline="0" dirty="0">
                <a:latin typeface="Arial" charset="0"/>
                <a:cs typeface="ＭＳ Ｐゴシック" charset="0"/>
              </a:rPr>
              <a:t> </a:t>
            </a:r>
            <a:r>
              <a:rPr lang="en-US" b="0" spc="100" baseline="0" dirty="0" err="1">
                <a:latin typeface="Arial" charset="0"/>
                <a:cs typeface="ＭＳ Ｐゴシック" charset="0"/>
              </a:rPr>
              <a:t>tayo’y</a:t>
            </a:r>
            <a:r>
              <a:rPr lang="en-US" b="0" spc="100" baseline="0" dirty="0">
                <a:latin typeface="Arial" charset="0"/>
                <a:cs typeface="ＭＳ Ｐゴシック" charset="0"/>
              </a:rPr>
              <a:t> </a:t>
            </a:r>
            <a:r>
              <a:rPr lang="en-US" b="0" spc="100" baseline="0" dirty="0" err="1">
                <a:latin typeface="Arial" charset="0"/>
                <a:cs typeface="ＭＳ Ｐゴシック" charset="0"/>
              </a:rPr>
              <a:t>mapalaya</a:t>
            </a:r>
            <a:r>
              <a:rPr lang="en-US" b="0" spc="100" baseline="0" dirty="0">
                <a:latin typeface="Arial" charset="0"/>
                <a:cs typeface="ＭＳ Ｐゴシック" charset="0"/>
              </a:rPr>
              <a:t> </a:t>
            </a:r>
            <a:r>
              <a:rPr lang="en-US" b="0" spc="100" baseline="0" dirty="0" err="1">
                <a:latin typeface="Arial" charset="0"/>
                <a:cs typeface="ＭＳ Ｐゴシック" charset="0"/>
              </a:rPr>
              <a:t>mula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mapangwasak</a:t>
            </a:r>
            <a:r>
              <a:rPr lang="en-US" b="0" spc="100" baseline="0" dirty="0">
                <a:latin typeface="Arial" charset="0"/>
                <a:cs typeface="ＭＳ Ｐゴシック" charset="0"/>
              </a:rPr>
              <a:t> ng </a:t>
            </a:r>
            <a:r>
              <a:rPr lang="en-US" b="0" spc="100" baseline="0" dirty="0" err="1">
                <a:latin typeface="Arial" charset="0"/>
                <a:cs typeface="ＭＳ Ｐゴシック" charset="0"/>
              </a:rPr>
              <a:t>mga</a:t>
            </a:r>
            <a:r>
              <a:rPr lang="en-US" b="0" spc="100" baseline="0" dirty="0">
                <a:latin typeface="Arial" charset="0"/>
                <a:cs typeface="ＭＳ Ｐゴシック" charset="0"/>
              </a:rPr>
              <a:t> </a:t>
            </a:r>
            <a:r>
              <a:rPr lang="en-US" b="0" spc="100" baseline="0" dirty="0" err="1">
                <a:latin typeface="Arial" charset="0"/>
                <a:cs typeface="ＭＳ Ｐゴシック" charset="0"/>
              </a:rPr>
              <a:t>apoy</a:t>
            </a:r>
            <a:r>
              <a:rPr lang="en-US" b="0" spc="100" baseline="0" dirty="0">
                <a:latin typeface="Arial" charset="0"/>
                <a:cs typeface="ＭＳ Ｐゴシック" charset="0"/>
              </a:rPr>
              <a:t> ng </a:t>
            </a:r>
            <a:r>
              <a:rPr lang="en-US" b="0" spc="100" baseline="0" dirty="0" err="1">
                <a:latin typeface="Arial" charset="0"/>
                <a:cs typeface="ＭＳ Ｐゴシック" charset="0"/>
              </a:rPr>
              <a:t>walang-hanggang</a:t>
            </a:r>
            <a:r>
              <a:rPr lang="en-US" b="0" spc="100" baseline="0" dirty="0">
                <a:latin typeface="Arial" charset="0"/>
                <a:cs typeface="ＭＳ Ｐゴシック" charset="0"/>
              </a:rPr>
              <a:t> </a:t>
            </a:r>
            <a:r>
              <a:rPr lang="en-US" b="0" spc="100" baseline="0" dirty="0" err="1">
                <a:latin typeface="Arial" charset="0"/>
                <a:cs typeface="ＭＳ Ｐゴシック" charset="0"/>
              </a:rPr>
              <a:t>kapahamakan</a:t>
            </a:r>
            <a:r>
              <a:rPr lang="en-US" b="0" spc="100" baseline="0" dirty="0">
                <a:latin typeface="Arial" charset="0"/>
                <a:cs typeface="ＭＳ Ｐゴシック" charset="0"/>
              </a:rPr>
              <a:t>, </a:t>
            </a:r>
            <a:r>
              <a:rPr lang="en-US" b="0" spc="100" baseline="0" dirty="0" err="1">
                <a:latin typeface="Arial" charset="0"/>
                <a:cs typeface="ＭＳ Ｐゴシック" charset="0"/>
              </a:rPr>
              <a:t>parehong</a:t>
            </a:r>
            <a:r>
              <a:rPr lang="en-US" b="0" spc="100" baseline="0" dirty="0">
                <a:latin typeface="Arial" charset="0"/>
                <a:cs typeface="ＭＳ Ｐゴシック" charset="0"/>
              </a:rPr>
              <a:t> </a:t>
            </a:r>
            <a:r>
              <a:rPr lang="en-US" b="0" spc="100" baseline="0" dirty="0" err="1">
                <a:latin typeface="Arial" charset="0"/>
                <a:cs typeface="ＭＳ Ｐゴシック" charset="0"/>
              </a:rPr>
              <a:t>matalinhaga</a:t>
            </a:r>
            <a:r>
              <a:rPr lang="en-US" b="0" spc="100" baseline="0" dirty="0">
                <a:latin typeface="Arial" charset="0"/>
                <a:cs typeface="ＭＳ Ｐゴシック" charset="0"/>
              </a:rPr>
              <a:t> at, </a:t>
            </a:r>
            <a:r>
              <a:rPr lang="en-US" b="0" spc="100" baseline="0" dirty="0" err="1">
                <a:latin typeface="Arial" charset="0"/>
                <a:cs typeface="ＭＳ Ｐゴシック" charset="0"/>
              </a:rPr>
              <a:t>oo</a:t>
            </a:r>
            <a:r>
              <a:rPr lang="en-US" b="0" spc="100" baseline="0" dirty="0">
                <a:latin typeface="Arial" charset="0"/>
                <a:cs typeface="ＭＳ Ｐゴシック" charset="0"/>
              </a:rPr>
              <a:t>, literal, din naman.</a:t>
            </a:r>
            <a:endParaRPr lang="en-US" b="1" i="1" spc="100" baseline="0" dirty="0">
              <a:latin typeface="Arial" charset="0"/>
              <a:cs typeface="ＭＳ Ｐゴシック"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spc="100" dirty="0">
                <a:latin typeface="Arial" charset="0"/>
                <a:ea typeface="ＭＳ Ｐゴシック" charset="0"/>
                <a:cs typeface="ＭＳ Ｐゴシック" charset="0"/>
              </a:rPr>
              <a:t>(1) Ang </a:t>
            </a:r>
            <a:r>
              <a:rPr lang="en-US" b="0" spc="100" dirty="0" err="1">
                <a:latin typeface="Arial" charset="0"/>
                <a:ea typeface="ＭＳ Ｐゴシック" charset="0"/>
                <a:cs typeface="ＭＳ Ｐゴシック" charset="0"/>
              </a:rPr>
              <a:t>Propesiyang</a:t>
            </a:r>
            <a:r>
              <a:rPr lang="en-US" b="0" spc="100" dirty="0">
                <a:latin typeface="Arial" charset="0"/>
                <a:ea typeface="ＭＳ Ｐゴシック" charset="0"/>
                <a:cs typeface="ＭＳ Ｐゴシック" charset="0"/>
              </a:rPr>
              <a:t> </a:t>
            </a:r>
            <a:r>
              <a:rPr lang="en-US" b="0" spc="100" dirty="0" err="1">
                <a:latin typeface="Arial" charset="0"/>
                <a:ea typeface="ＭＳ Ｐゴシック" charset="0"/>
                <a:cs typeface="ＭＳ Ｐゴシック" charset="0"/>
              </a:rPr>
              <a:t>Pinakamahaba</a:t>
            </a:r>
            <a:r>
              <a:rPr lang="en-US" b="0" spc="100" dirty="0">
                <a:latin typeface="Arial" charset="0"/>
                <a:ea typeface="ＭＳ Ｐゴシック" charset="0"/>
                <a:cs typeface="ＭＳ Ｐゴシック" charset="0"/>
              </a:rPr>
              <a:t> ang </a:t>
            </a:r>
            <a:r>
              <a:rPr lang="en-US" b="0" spc="100" dirty="0" err="1">
                <a:latin typeface="Arial" charset="0"/>
                <a:ea typeface="ＭＳ Ｐゴシック" charset="0"/>
                <a:cs typeface="ＭＳ Ｐゴシック" charset="0"/>
              </a:rPr>
              <a:t>Panahon</a:t>
            </a:r>
            <a:r>
              <a:rPr lang="en-US" b="0" spc="100" dirty="0">
                <a:latin typeface="Arial" charset="0"/>
                <a:ea typeface="ＭＳ Ｐゴシック" charset="0"/>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a. </a:t>
            </a:r>
            <a:r>
              <a:rPr lang="en-US" i="0" spc="100" baseline="0" dirty="0" err="1">
                <a:latin typeface="Arial" charset="0"/>
                <a:ea typeface="ＭＳ Ｐゴシック" charset="0"/>
                <a:cs typeface="ＭＳ Ｐゴシック" charset="0"/>
              </a:rPr>
              <a:t>Paglilinis</a:t>
            </a:r>
            <a:r>
              <a:rPr lang="en-US" i="0" spc="100" baseline="0" dirty="0">
                <a:latin typeface="Arial" charset="0"/>
                <a:ea typeface="ＭＳ Ｐゴシック" charset="0"/>
                <a:cs typeface="ＭＳ Ｐゴシック" charset="0"/>
              </a:rPr>
              <a:t> ng </a:t>
            </a:r>
            <a:r>
              <a:rPr lang="en-US" i="0" spc="100" baseline="0" dirty="0" err="1">
                <a:latin typeface="Arial" charset="0"/>
                <a:ea typeface="ＭＳ Ｐゴシック" charset="0"/>
                <a:cs typeface="ＭＳ Ｐゴシック" charset="0"/>
              </a:rPr>
              <a:t>Santuwaryo</a:t>
            </a:r>
            <a:r>
              <a:rPr lang="en-US" i="0"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Daniel 8:14</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2300 </a:t>
            </a:r>
            <a:r>
              <a:rPr lang="en-US" spc="100" baseline="0" dirty="0" err="1">
                <a:latin typeface="Arial" charset="0"/>
                <a:ea typeface="ＭＳ Ｐゴシック" charset="0"/>
                <a:cs typeface="ＭＳ Ｐゴシック" charset="0"/>
              </a:rPr>
              <a:t>Araw</a:t>
            </a:r>
            <a:r>
              <a:rPr lang="en-US" spc="100" baseline="0" dirty="0">
                <a:latin typeface="Arial" charset="0"/>
                <a:ea typeface="ＭＳ Ｐゴシック" charset="0"/>
                <a:cs typeface="ＭＳ Ｐゴシック" charset="0"/>
              </a:rPr>
              <a:t> at ang Wakas ng </a:t>
            </a:r>
            <a:r>
              <a:rPr lang="en-US" spc="100" baseline="0" dirty="0" err="1">
                <a:latin typeface="Arial" charset="0"/>
                <a:ea typeface="ＭＳ Ｐゴシック" charset="0"/>
                <a:cs typeface="ＭＳ Ｐゴシック" charset="0"/>
              </a:rPr>
              <a:t>Panahon</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Daniel 8:17, 19, 26</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(2) </a:t>
            </a:r>
            <a:r>
              <a:rPr lang="en-US" b="0" spc="100" baseline="0" dirty="0" err="1">
                <a:latin typeface="Arial" charset="0"/>
                <a:ea typeface="ＭＳ Ｐゴシック" charset="0"/>
                <a:cs typeface="ＭＳ Ｐゴシック" charset="0"/>
              </a:rPr>
              <a:t>Dalawa</a:t>
            </a:r>
            <a:r>
              <a:rPr lang="en-US" b="0" spc="100" baseline="0" dirty="0">
                <a:latin typeface="Arial" charset="0"/>
                <a:ea typeface="ＭＳ Ｐゴシック" charset="0"/>
                <a:cs typeface="ＭＳ Ｐゴシック" charset="0"/>
              </a:rPr>
              <a:t> ang “</a:t>
            </a:r>
            <a:r>
              <a:rPr lang="en-US" b="0" spc="100" baseline="0" dirty="0" err="1">
                <a:latin typeface="Arial" charset="0"/>
                <a:ea typeface="ＭＳ Ｐゴシック" charset="0"/>
                <a:cs typeface="ＭＳ Ｐゴシック" charset="0"/>
              </a:rPr>
              <a:t>Inihiwalay</a:t>
            </a:r>
            <a:r>
              <a:rPr lang="en-US" b="0" spc="100" baseline="0" dirty="0">
                <a:latin typeface="Arial" charset="0"/>
                <a:ea typeface="ＭＳ Ｐゴシック" charset="0"/>
                <a:cs typeface="ＭＳ Ｐゴシック" charset="0"/>
              </a:rPr>
              <a:t>”</a:t>
            </a:r>
            <a:endParaRPr lang="en-US" b="0" i="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pc="100" baseline="0" dirty="0">
                <a:latin typeface="Arial" charset="0"/>
                <a:ea typeface="ＭＳ Ｐゴシック" charset="0"/>
                <a:cs typeface="ＭＳ Ｐゴシック" charset="0"/>
              </a:rPr>
              <a:t>      a. </a:t>
            </a:r>
            <a:r>
              <a:rPr lang="en-US" i="0" spc="100" baseline="0" dirty="0">
                <a:latin typeface="Arial" charset="0"/>
                <a:ea typeface="ＭＳ Ｐゴシック" charset="0"/>
                <a:cs typeface="ＭＳ Ｐゴシック" charset="0"/>
              </a:rPr>
              <a:t>490 </a:t>
            </a:r>
            <a:r>
              <a:rPr lang="en-US" i="0" spc="100" baseline="0" dirty="0" err="1">
                <a:latin typeface="Arial" charset="0"/>
                <a:ea typeface="ＭＳ Ｐゴシック" charset="0"/>
                <a:cs typeface="ＭＳ Ｐゴシック" charset="0"/>
              </a:rPr>
              <a:t>na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mga</a:t>
            </a:r>
            <a:r>
              <a:rPr lang="en-US" i="0" spc="100" baseline="0" dirty="0">
                <a:latin typeface="Arial" charset="0"/>
                <a:ea typeface="ＭＳ Ｐゴシック" charset="0"/>
                <a:cs typeface="ＭＳ Ｐゴシック" charset="0"/>
              </a:rPr>
              <a:t> </a:t>
            </a:r>
            <a:r>
              <a:rPr lang="en-US" i="0" spc="100" baseline="0" dirty="0" err="1">
                <a:latin typeface="Arial" charset="0"/>
                <a:ea typeface="ＭＳ Ｐゴシック" charset="0"/>
                <a:cs typeface="ＭＳ Ｐゴシック" charset="0"/>
              </a:rPr>
              <a:t>Taon</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Daniel 9:24</a:t>
            </a:r>
            <a:r>
              <a:rPr lang="en-US" b="0" i="0" spc="100" baseline="0" dirty="0">
                <a:latin typeface="Arial" charset="0"/>
                <a:ea typeface="ＭＳ Ｐゴシック" charset="0"/>
                <a:cs typeface="ＭＳ Ｐゴシック" charset="0"/>
              </a:rPr>
              <a:t>). </a:t>
            </a:r>
            <a:endParaRPr lang="en-US" b="0" spc="100"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      </a:t>
            </a:r>
            <a:r>
              <a:rPr lang="en-US" spc="100" baseline="0" dirty="0">
                <a:latin typeface="Arial" charset="0"/>
                <a:ea typeface="ＭＳ Ｐゴシック" charset="0"/>
                <a:cs typeface="ＭＳ Ｐゴシック" charset="0"/>
              </a:rPr>
              <a:t>b. Ang </a:t>
            </a:r>
            <a:r>
              <a:rPr lang="en-US" spc="100" baseline="0" dirty="0" err="1">
                <a:latin typeface="Arial" charset="0"/>
                <a:ea typeface="ＭＳ Ｐゴシック" charset="0"/>
                <a:cs typeface="ＭＳ Ｐゴシック" charset="0"/>
              </a:rPr>
              <a:t>Mesiyas</a:t>
            </a:r>
            <a:r>
              <a:rPr lang="en-US" spc="100" baseline="0" dirty="0">
                <a:latin typeface="Arial" charset="0"/>
                <a:ea typeface="ＭＳ Ｐゴシック" charset="0"/>
                <a:cs typeface="ＭＳ Ｐゴシック" charset="0"/>
              </a:rPr>
              <a:t> </a:t>
            </a:r>
            <a:r>
              <a:rPr lang="en-US" b="0" i="0" spc="100" baseline="0" dirty="0">
                <a:latin typeface="Arial" charset="0"/>
                <a:ea typeface="ＭＳ Ｐゴシック" charset="0"/>
                <a:cs typeface="ＭＳ Ｐゴシック" charset="0"/>
              </a:rPr>
              <a:t>(</a:t>
            </a:r>
            <a:r>
              <a:rPr lang="en-US" b="0" i="1" spc="100" baseline="0" dirty="0">
                <a:latin typeface="Arial" charset="0"/>
                <a:ea typeface="ＭＳ Ｐゴシック" charset="0"/>
                <a:cs typeface="ＭＳ Ｐゴシック" charset="0"/>
              </a:rPr>
              <a:t>Daniel 9:26</a:t>
            </a:r>
            <a:r>
              <a:rPr lang="en-US" b="0" i="0" spc="100" baseline="0" dirty="0">
                <a:latin typeface="Arial" charset="0"/>
                <a:ea typeface="ＭＳ Ｐゴシック" charset="0"/>
                <a:cs typeface="ＭＳ Ｐゴシック" charset="0"/>
              </a:rPr>
              <a:t>). </a:t>
            </a:r>
            <a:endParaRPr lang="en-US" i="0" spc="100" baseline="0" dirty="0">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spc="100" baseline="0" dirty="0">
                <a:latin typeface="Arial" charset="0"/>
                <a:ea typeface="ＭＳ Ｐゴシック" charset="0"/>
                <a:cs typeface="ＭＳ Ｐゴシック" charset="0"/>
              </a:rPr>
              <a:t>(</a:t>
            </a:r>
            <a:r>
              <a:rPr lang="en-US" spc="100" baseline="0" dirty="0">
                <a:latin typeface="Arial" charset="0"/>
                <a:ea typeface="ＭＳ Ｐゴシック" charset="0"/>
                <a:cs typeface="ＭＳ Ｐゴシック" charset="0"/>
              </a:rPr>
              <a:t>3) </a:t>
            </a:r>
            <a:r>
              <a:rPr lang="en-US" b="0" spc="100" dirty="0">
                <a:latin typeface="Arial" charset="0"/>
                <a:ea typeface="ＭＳ Ｐゴシック" charset="0"/>
                <a:cs typeface="ＭＳ Ｐゴシック" charset="0"/>
              </a:rPr>
              <a:t>Ang </a:t>
            </a:r>
            <a:r>
              <a:rPr lang="en-US" b="0" spc="100" dirty="0" err="1">
                <a:latin typeface="Arial" charset="0"/>
                <a:ea typeface="ＭＳ Ｐゴシック" charset="0"/>
                <a:cs typeface="ＭＳ Ｐゴシック" charset="0"/>
              </a:rPr>
              <a:t>Taong</a:t>
            </a:r>
            <a:r>
              <a:rPr lang="en-US" b="0" spc="100" dirty="0">
                <a:latin typeface="Arial" charset="0"/>
                <a:ea typeface="ＭＳ Ｐゴシック" charset="0"/>
                <a:cs typeface="ＭＳ Ｐゴシック" charset="0"/>
              </a:rPr>
              <a:t> 1844</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ea typeface="ＭＳ Ｐゴシック" charset="0"/>
                <a:cs typeface="ＭＳ Ｐゴシック" charset="0"/>
              </a:rPr>
              <a:t>      </a:t>
            </a:r>
            <a:r>
              <a:rPr lang="en-US" b="0" i="0" spc="100" baseline="0" dirty="0" err="1">
                <a:latin typeface="Arial" charset="0"/>
                <a:ea typeface="ＭＳ Ｐゴシック" charset="0"/>
                <a:cs typeface="ＭＳ Ｐゴシック" charset="0"/>
              </a:rPr>
              <a:t>Nagpasimula</a:t>
            </a:r>
            <a:r>
              <a:rPr lang="en-US" b="0" i="0" spc="100" baseline="0" dirty="0">
                <a:latin typeface="Arial" charset="0"/>
                <a:ea typeface="ＭＳ Ｐゴシック" charset="0"/>
                <a:cs typeface="ＭＳ Ｐゴシック" charset="0"/>
              </a:rPr>
              <a:t> ang </a:t>
            </a:r>
            <a:r>
              <a:rPr lang="en-US" b="0" i="0" spc="100" baseline="0" dirty="0" err="1">
                <a:latin typeface="Arial" charset="0"/>
                <a:ea typeface="ＭＳ Ｐゴシック" charset="0"/>
                <a:cs typeface="ＭＳ Ｐゴシック" charset="0"/>
              </a:rPr>
              <a:t>Pagliliis</a:t>
            </a:r>
            <a:r>
              <a:rPr lang="en-US" b="0" i="0" spc="100" baseline="0" dirty="0">
                <a:latin typeface="Arial" charset="0"/>
                <a:ea typeface="ＭＳ Ｐゴシック" charset="0"/>
                <a:cs typeface="ＭＳ Ｐゴシック" charset="0"/>
              </a:rPr>
              <a:t> (</a:t>
            </a:r>
            <a:r>
              <a:rPr lang="en-US" b="0" i="1" spc="100" baseline="0" dirty="0">
                <a:latin typeface="Arial" charset="0"/>
                <a:ea typeface="ＭＳ Ｐゴシック" charset="0"/>
                <a:cs typeface="ＭＳ Ｐゴシック" charset="0"/>
              </a:rPr>
              <a:t>Daniel 8:14</a:t>
            </a:r>
            <a:r>
              <a:rPr lang="en-US" i="0" spc="100" baseline="0" dirty="0">
                <a:latin typeface="Arial" charset="0"/>
                <a:ea typeface="ＭＳ Ｐゴシック" charset="0"/>
                <a:cs typeface="ＭＳ Ｐゴシック" charset="0"/>
              </a:rPr>
              <a:t>).</a:t>
            </a:r>
            <a:endParaRPr lang="en-US"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pc="100" baseline="0" dirty="0">
                <a:latin typeface="Arial" charset="0"/>
                <a:cs typeface="ＭＳ Ｐゴシック" charset="0"/>
              </a:rPr>
              <a:t>1. Ang </a:t>
            </a:r>
            <a:r>
              <a:rPr lang="en-US" b="1" spc="100" baseline="0" dirty="0" err="1">
                <a:latin typeface="Arial" charset="0"/>
                <a:cs typeface="ＭＳ Ｐゴシック" charset="0"/>
              </a:rPr>
              <a:t>Propesiyang</a:t>
            </a:r>
            <a:r>
              <a:rPr lang="en-US" b="1" spc="100" baseline="0" dirty="0">
                <a:latin typeface="Arial" charset="0"/>
                <a:cs typeface="ＭＳ Ｐゴシック" charset="0"/>
              </a:rPr>
              <a:t> </a:t>
            </a:r>
            <a:r>
              <a:rPr lang="en-US" b="1" spc="100" baseline="0" dirty="0" err="1">
                <a:latin typeface="Arial" charset="0"/>
                <a:cs typeface="ＭＳ Ｐゴシック" charset="0"/>
              </a:rPr>
              <a:t>Pinakamahaba</a:t>
            </a:r>
            <a:r>
              <a:rPr lang="en-US" b="1" spc="100" baseline="0" dirty="0">
                <a:latin typeface="Arial" charset="0"/>
                <a:cs typeface="ＭＳ Ｐゴシック" charset="0"/>
              </a:rPr>
              <a:t> ang </a:t>
            </a:r>
            <a:r>
              <a:rPr lang="en-US" b="1" spc="100" baseline="0" dirty="0" err="1">
                <a:latin typeface="Arial" charset="0"/>
                <a:cs typeface="ＭＳ Ｐゴシック" charset="0"/>
              </a:rPr>
              <a:t>Panahon</a:t>
            </a:r>
            <a:r>
              <a:rPr lang="en-US" b="1" spc="100" baseline="0" dirty="0">
                <a:latin typeface="Arial" charset="0"/>
                <a:cs typeface="ＭＳ Ｐゴシック" charset="0"/>
              </a:rPr>
              <a:t> . a. Ang </a:t>
            </a:r>
            <a:r>
              <a:rPr lang="en-US" b="1" spc="100" baseline="0" dirty="0" err="1">
                <a:latin typeface="Arial" charset="0"/>
                <a:cs typeface="ＭＳ Ｐゴシック" charset="0"/>
              </a:rPr>
              <a:t>Palilinis</a:t>
            </a:r>
            <a:r>
              <a:rPr lang="en-US" b="1" spc="100" baseline="0" dirty="0">
                <a:latin typeface="Arial" charset="0"/>
                <a:cs typeface="ＭＳ Ｐゴシック" charset="0"/>
              </a:rPr>
              <a:t> ng </a:t>
            </a:r>
            <a:r>
              <a:rPr lang="en-US" b="1" spc="100" baseline="0" dirty="0" err="1">
                <a:latin typeface="Arial" charset="0"/>
                <a:cs typeface="ＭＳ Ｐゴシック" charset="0"/>
              </a:rPr>
              <a:t>Santuwaryo</a:t>
            </a:r>
            <a:r>
              <a:rPr lang="en-US" b="1" spc="100" baseline="0" dirty="0">
                <a:latin typeface="Arial" charset="0"/>
                <a:cs typeface="ＭＳ Ｐゴシック" charset="0"/>
              </a:rPr>
              <a:t>. </a:t>
            </a:r>
            <a:r>
              <a:rPr lang="en-US" b="0" spc="100" baseline="0" dirty="0">
                <a:latin typeface="Arial" charset="0"/>
                <a:cs typeface="ＭＳ Ｐゴシック" charset="0"/>
              </a:rPr>
              <a:t>“At </a:t>
            </a:r>
            <a:r>
              <a:rPr lang="en-US" b="0" spc="100" baseline="0" dirty="0" err="1">
                <a:latin typeface="Arial" charset="0"/>
                <a:cs typeface="ＭＳ Ｐゴシック" charset="0"/>
              </a:rPr>
              <a:t>sinabi</a:t>
            </a:r>
            <a:r>
              <a:rPr lang="en-US" b="0" spc="100" baseline="0" dirty="0">
                <a:latin typeface="Arial" charset="0"/>
                <a:cs typeface="ＭＳ Ｐゴシック" charset="0"/>
              </a:rPr>
              <a:t> </a:t>
            </a:r>
            <a:r>
              <a:rPr lang="en-US" b="0" spc="100" baseline="0" dirty="0" err="1">
                <a:latin typeface="Arial" charset="0"/>
                <a:cs typeface="ＭＳ Ｐゴシック" charset="0"/>
              </a:rPr>
              <a:t>niya</a:t>
            </a:r>
            <a:r>
              <a:rPr lang="en-US" b="0" spc="100" baseline="0" dirty="0">
                <a:latin typeface="Arial" charset="0"/>
                <a:cs typeface="ＭＳ Ｐゴシック" charset="0"/>
              </a:rPr>
              <a:t> </a:t>
            </a:r>
            <a:r>
              <a:rPr lang="en-US" b="0" spc="100" baseline="0" dirty="0" err="1">
                <a:latin typeface="Arial" charset="0"/>
                <a:cs typeface="ＭＳ Ｐゴシック" charset="0"/>
              </a:rPr>
              <a:t>sa</a:t>
            </a:r>
            <a:r>
              <a:rPr lang="en-US" b="0" spc="100" baseline="0" dirty="0">
                <a:latin typeface="Arial" charset="0"/>
                <a:cs typeface="ＭＳ Ｐゴシック" charset="0"/>
              </a:rPr>
              <a:t> akin, ‘Hanggang </a:t>
            </a:r>
            <a:r>
              <a:rPr lang="en-US" b="0" spc="100" baseline="0" dirty="0" err="1">
                <a:latin typeface="Arial" charset="0"/>
                <a:cs typeface="ＭＳ Ｐゴシック" charset="0"/>
              </a:rPr>
              <a:t>sa</a:t>
            </a:r>
            <a:r>
              <a:rPr lang="en-US" b="0" spc="100" baseline="0" dirty="0">
                <a:latin typeface="Arial" charset="0"/>
                <a:cs typeface="ＭＳ Ｐゴシック" charset="0"/>
              </a:rPr>
              <a:t> </a:t>
            </a:r>
            <a:r>
              <a:rPr lang="en-US" b="0" spc="100" baseline="0" dirty="0" err="1">
                <a:latin typeface="Arial" charset="0"/>
                <a:cs typeface="ＭＳ Ｐゴシック" charset="0"/>
              </a:rPr>
              <a:t>dalawang</a:t>
            </a:r>
            <a:r>
              <a:rPr lang="en-US" b="0" spc="100" baseline="0" dirty="0">
                <a:latin typeface="Arial" charset="0"/>
                <a:cs typeface="ＭＳ Ｐゴシック" charset="0"/>
              </a:rPr>
              <a:t> </a:t>
            </a:r>
            <a:r>
              <a:rPr lang="en-US" b="0" spc="100" baseline="0" dirty="0" err="1">
                <a:latin typeface="Arial" charset="0"/>
                <a:cs typeface="ＭＳ Ｐゴシック" charset="0"/>
              </a:rPr>
              <a:t>libo</a:t>
            </a:r>
            <a:r>
              <a:rPr lang="en-US" b="0" spc="100" baseline="0" dirty="0">
                <a:latin typeface="Arial" charset="0"/>
                <a:cs typeface="ＭＳ Ｐゴシック" charset="0"/>
              </a:rPr>
              <a:t> at </a:t>
            </a:r>
            <a:r>
              <a:rPr lang="en-US" b="0" spc="100" baseline="0" dirty="0" err="1">
                <a:latin typeface="Arial" charset="0"/>
                <a:cs typeface="ＭＳ Ｐゴシック" charset="0"/>
              </a:rPr>
              <a:t>tatlong</a:t>
            </a:r>
            <a:r>
              <a:rPr lang="en-US" b="0" spc="100" baseline="0" dirty="0">
                <a:latin typeface="Arial" charset="0"/>
                <a:cs typeface="ＭＳ Ｐゴシック" charset="0"/>
              </a:rPr>
              <a:t> </a:t>
            </a:r>
            <a:r>
              <a:rPr lang="en-US" b="0" spc="100" baseline="0" dirty="0" err="1">
                <a:latin typeface="Arial" charset="0"/>
                <a:cs typeface="ＭＳ Ｐゴシック" charset="0"/>
              </a:rPr>
              <a:t>daang</a:t>
            </a:r>
            <a:r>
              <a:rPr lang="en-US" b="0" spc="100" baseline="0" dirty="0">
                <a:latin typeface="Arial" charset="0"/>
                <a:cs typeface="ＭＳ Ｐゴシック" charset="0"/>
              </a:rPr>
              <a:t> </a:t>
            </a:r>
            <a:r>
              <a:rPr lang="en-US" b="0" spc="100" baseline="0" dirty="0" err="1">
                <a:latin typeface="Arial" charset="0"/>
                <a:cs typeface="ＭＳ Ｐゴシック" charset="0"/>
              </a:rPr>
              <a:t>hapon</a:t>
            </a:r>
            <a:r>
              <a:rPr lang="en-US" b="0" spc="100" baseline="0" dirty="0">
                <a:latin typeface="Arial" charset="0"/>
                <a:cs typeface="ＭＳ Ｐゴシック" charset="0"/>
              </a:rPr>
              <a:t> at </a:t>
            </a:r>
            <a:r>
              <a:rPr lang="en-US" b="0" spc="100" baseline="0" dirty="0" err="1">
                <a:latin typeface="Arial" charset="0"/>
                <a:cs typeface="ＭＳ Ｐゴシック" charset="0"/>
              </a:rPr>
              <a:t>umaga</a:t>
            </a:r>
            <a:r>
              <a:rPr lang="en-US" b="0" spc="100" baseline="0" dirty="0">
                <a:latin typeface="Arial" charset="0"/>
                <a:cs typeface="ＭＳ Ｐゴシック" charset="0"/>
              </a:rPr>
              <a:t>; </a:t>
            </a:r>
            <a:r>
              <a:rPr lang="en-US" b="0" spc="100" baseline="0" dirty="0" err="1">
                <a:latin typeface="Arial" charset="0"/>
                <a:cs typeface="ＭＳ Ｐゴシック" charset="0"/>
              </a:rPr>
              <a:t>pagkatapos</a:t>
            </a:r>
            <a:r>
              <a:rPr lang="en-US" b="0" spc="100" baseline="0" dirty="0">
                <a:latin typeface="Arial" charset="0"/>
                <a:cs typeface="ＭＳ Ｐゴシック" charset="0"/>
              </a:rPr>
              <a:t> ay </a:t>
            </a:r>
            <a:r>
              <a:rPr lang="en-US" b="0" spc="100" baseline="0" dirty="0" err="1">
                <a:latin typeface="Arial" charset="0"/>
                <a:cs typeface="ＭＳ Ｐゴシック" charset="0"/>
              </a:rPr>
              <a:t>malilinis</a:t>
            </a:r>
            <a:r>
              <a:rPr lang="en-US" b="0" spc="100" baseline="0" dirty="0">
                <a:latin typeface="Arial" charset="0"/>
                <a:cs typeface="ＭＳ Ｐゴシック" charset="0"/>
              </a:rPr>
              <a:t> ang </a:t>
            </a:r>
            <a:r>
              <a:rPr lang="en-US" b="0" spc="100" baseline="0" dirty="0" err="1">
                <a:latin typeface="Arial" charset="0"/>
                <a:cs typeface="ＭＳ Ｐゴシック" charset="0"/>
              </a:rPr>
              <a:t>santuwaryo</a:t>
            </a:r>
            <a:r>
              <a:rPr lang="en-US" b="0" spc="100" baseline="0" dirty="0">
                <a:latin typeface="Arial" charset="0"/>
                <a:cs typeface="ＭＳ Ｐゴシック" charset="0"/>
              </a:rPr>
              <a:t>’ ” (</a:t>
            </a:r>
            <a:r>
              <a:rPr lang="en-US" b="0" i="1" spc="100" baseline="0" dirty="0">
                <a:latin typeface="Arial" charset="0"/>
                <a:cs typeface="ＭＳ Ｐゴシック" charset="0"/>
              </a:rPr>
              <a:t>Daniel 8:14</a:t>
            </a:r>
            <a:r>
              <a:rPr lang="en-US" b="0" i="0" spc="100" baseline="0" dirty="0">
                <a:latin typeface="Arial" charset="0"/>
                <a:cs typeface="ＭＳ Ｐゴシック" charset="0"/>
              </a:rPr>
              <a:t>). </a:t>
            </a:r>
            <a:endParaRPr lang="en-US"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err="1">
                <a:latin typeface="Arial" charset="0"/>
                <a:cs typeface="ＭＳ Ｐゴシック" charset="0"/>
              </a:rPr>
              <a:t>Mayroon</a:t>
            </a:r>
            <a:r>
              <a:rPr lang="en-US" b="0" i="0" spc="100" baseline="0" dirty="0">
                <a:latin typeface="Arial" charset="0"/>
                <a:cs typeface="ＭＳ Ｐゴシック" charset="0"/>
              </a:rPr>
              <a:t> </a:t>
            </a:r>
            <a:r>
              <a:rPr lang="en-US" b="0" i="0" spc="100" baseline="0" dirty="0" err="1">
                <a:latin typeface="Arial" charset="0"/>
                <a:cs typeface="ＭＳ Ｐゴシック" charset="0"/>
              </a:rPr>
              <a:t>dapat</a:t>
            </a:r>
            <a:r>
              <a:rPr lang="en-US" b="0" i="0" spc="100" baseline="0" dirty="0">
                <a:latin typeface="Arial" charset="0"/>
                <a:cs typeface="ＭＳ Ｐゴシック" charset="0"/>
              </a:rPr>
              <a:t> </a:t>
            </a:r>
            <a:r>
              <a:rPr lang="en-US" b="0" i="0" spc="100" baseline="0" dirty="0" err="1">
                <a:latin typeface="Arial" charset="0"/>
                <a:cs typeface="ＭＳ Ｐゴシック" charset="0"/>
              </a:rPr>
              <a:t>isang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a:t>
            </a:r>
            <a:r>
              <a:rPr lang="en-US" b="0" i="0" spc="100" baseline="0" dirty="0" err="1">
                <a:latin typeface="Arial" charset="0"/>
                <a:cs typeface="ＭＳ Ｐゴシック" charset="0"/>
              </a:rPr>
              <a:t>bago</a:t>
            </a:r>
            <a:r>
              <a:rPr lang="en-US" b="0" i="0" spc="100" baseline="0" dirty="0">
                <a:latin typeface="Arial" charset="0"/>
                <a:cs typeface="ＭＳ Ｐゴシック" charset="0"/>
              </a:rPr>
              <a:t> </a:t>
            </a:r>
            <a:r>
              <a:rPr lang="en-US" b="0" i="0" spc="100" baseline="0" dirty="0" err="1">
                <a:latin typeface="Arial" charset="0"/>
                <a:cs typeface="ＭＳ Ｐゴシック" charset="0"/>
              </a:rPr>
              <a:t>dumating</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Cristo. Nag-</a:t>
            </a:r>
            <a:r>
              <a:rPr lang="en-US" b="0" i="0" spc="100" baseline="0" dirty="0" err="1">
                <a:latin typeface="Arial" charset="0"/>
                <a:cs typeface="ＭＳ Ｐゴシック" charset="0"/>
              </a:rPr>
              <a:t>aanunsyo</a:t>
            </a:r>
            <a:r>
              <a:rPr lang="en-US" b="0" i="0" spc="100" baseline="0" dirty="0">
                <a:latin typeface="Arial" charset="0"/>
                <a:cs typeface="ＭＳ Ｐゴシック" charset="0"/>
              </a:rPr>
              <a:t> ang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 ‘ang </a:t>
            </a:r>
            <a:r>
              <a:rPr lang="en-US" b="0" i="0" spc="100" baseline="0" dirty="0" err="1">
                <a:latin typeface="Arial" charset="0"/>
                <a:cs typeface="ＭＳ Ｐゴシック" charset="0"/>
              </a:rPr>
              <a:t>oras</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ay </a:t>
            </a:r>
            <a:r>
              <a:rPr lang="en-US" b="0" i="0" spc="100" baseline="0" dirty="0" err="1">
                <a:latin typeface="Arial" charset="0"/>
                <a:cs typeface="ＭＳ Ｐゴシック" charset="0"/>
              </a:rPr>
              <a:t>dumating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 </a:t>
            </a:r>
            <a:r>
              <a:rPr lang="en-US" b="0" i="1" spc="100" baseline="0" dirty="0">
                <a:latin typeface="Arial" charset="0"/>
                <a:cs typeface="ＭＳ Ｐゴシック" charset="0"/>
              </a:rPr>
              <a:t>(</a:t>
            </a:r>
            <a:r>
              <a:rPr lang="en-US" b="0" i="1" spc="100" baseline="0" dirty="0" err="1">
                <a:latin typeface="Arial" charset="0"/>
                <a:cs typeface="ＭＳ Ｐゴシック" charset="0"/>
              </a:rPr>
              <a:t>Apocalipsis</a:t>
            </a:r>
            <a:r>
              <a:rPr lang="en-US" b="0" i="1" spc="100" baseline="0" dirty="0">
                <a:latin typeface="Arial" charset="0"/>
                <a:cs typeface="ＭＳ Ｐゴシック" charset="0"/>
              </a:rPr>
              <a:t> 14:7</a:t>
            </a:r>
            <a:r>
              <a:rPr lang="en-US" b="0" i="0" spc="100" baseline="0" dirty="0">
                <a:latin typeface="Arial" charset="0"/>
                <a:cs typeface="ＭＳ Ｐゴシック" charset="0"/>
              </a:rPr>
              <a:t>)</a:t>
            </a:r>
            <a:r>
              <a:rPr lang="en-US" b="0" i="1" spc="100" baseline="0" dirty="0">
                <a:latin typeface="Arial" charset="0"/>
                <a:cs typeface="ＭＳ Ｐゴシック" charset="0"/>
              </a:rPr>
              <a:t>.</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aklat</a:t>
            </a:r>
            <a:r>
              <a:rPr lang="en-US" b="0" i="0" spc="100" baseline="0" dirty="0">
                <a:latin typeface="Arial" charset="0"/>
                <a:cs typeface="ＭＳ Ｐゴシック" charset="0"/>
              </a:rPr>
              <a:t> ng Daniel ay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atin</a:t>
            </a:r>
            <a:r>
              <a:rPr lang="en-US" b="0" i="0" spc="100" baseline="0" dirty="0">
                <a:latin typeface="Arial" charset="0"/>
                <a:cs typeface="ＭＳ Ｐゴシック" charset="0"/>
              </a:rPr>
              <a:t> ng </a:t>
            </a:r>
            <a:r>
              <a:rPr lang="en-US" b="0" i="0" spc="100" baseline="0" dirty="0" err="1">
                <a:latin typeface="Arial" charset="0"/>
                <a:cs typeface="ＭＳ Ｐゴシック" charset="0"/>
              </a:rPr>
              <a:t>oras</a:t>
            </a:r>
            <a:r>
              <a:rPr lang="en-US" b="0" i="0" spc="100" baseline="0" dirty="0">
                <a:latin typeface="Arial" charset="0"/>
                <a:cs typeface="ＭＳ Ｐゴシック" charset="0"/>
              </a:rPr>
              <a:t> </a:t>
            </a:r>
            <a:r>
              <a:rPr lang="en-US" b="0" i="0" spc="100" baseline="0" dirty="0" err="1">
                <a:latin typeface="Arial" charset="0"/>
                <a:cs typeface="ＭＳ Ｐゴシック" charset="0"/>
              </a:rPr>
              <a:t>nang</a:t>
            </a:r>
            <a:r>
              <a:rPr lang="en-US" b="0" i="0" spc="100" baseline="0" dirty="0">
                <a:latin typeface="Arial" charset="0"/>
                <a:cs typeface="ＭＳ Ｐゴシック" charset="0"/>
              </a:rPr>
              <a:t> </a:t>
            </a:r>
            <a:r>
              <a:rPr lang="en-US" b="0" i="0" spc="100" baseline="0" dirty="0" err="1">
                <a:latin typeface="Arial" charset="0"/>
                <a:cs typeface="ＭＳ Ｐゴシック" charset="0"/>
              </a:rPr>
              <a:t>pasimula</a:t>
            </a:r>
            <a:r>
              <a:rPr lang="en-US" b="0" i="0" spc="100" baseline="0" dirty="0">
                <a:latin typeface="Arial" charset="0"/>
                <a:cs typeface="ＭＳ Ｐゴシック" charset="0"/>
              </a:rPr>
              <a:t> </a:t>
            </a:r>
            <a:r>
              <a:rPr lang="en-US" b="0" i="0" spc="100" baseline="0" dirty="0" err="1">
                <a:latin typeface="Arial" charset="0"/>
                <a:cs typeface="ＭＳ Ｐゴシック" charset="0"/>
              </a:rPr>
              <a:t>nitong</a:t>
            </a:r>
            <a:r>
              <a:rPr lang="en-US" b="0" i="0" spc="100" baseline="0" dirty="0">
                <a:latin typeface="Arial" charset="0"/>
                <a:cs typeface="ＭＳ Ｐゴシック" charset="0"/>
              </a:rPr>
              <a:t>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 • Ang </a:t>
            </a:r>
            <a:r>
              <a:rPr lang="en-US" b="0" i="0" spc="100" baseline="0" dirty="0" err="1">
                <a:latin typeface="Arial" charset="0"/>
                <a:cs typeface="ＭＳ Ｐゴシック" charset="0"/>
              </a:rPr>
              <a:t>paglilinis</a:t>
            </a:r>
            <a:r>
              <a:rPr lang="en-US" b="0" i="0" spc="100" baseline="0" dirty="0">
                <a:latin typeface="Arial" charset="0"/>
                <a:cs typeface="ＭＳ Ｐゴシック" charset="0"/>
              </a:rPr>
              <a:t> ng </a:t>
            </a:r>
            <a:r>
              <a:rPr lang="en-US" b="0" i="0" spc="100" baseline="0" dirty="0" err="1">
                <a:latin typeface="Arial" charset="0"/>
                <a:cs typeface="ＭＳ Ｐゴシック" charset="0"/>
              </a:rPr>
              <a:t>makalupang</a:t>
            </a:r>
            <a:r>
              <a:rPr lang="en-US" b="0" i="0" spc="100" baseline="0" dirty="0">
                <a:latin typeface="Arial" charset="0"/>
                <a:cs typeface="ＭＳ Ｐゴシック" charset="0"/>
              </a:rPr>
              <a:t> </a:t>
            </a:r>
            <a:r>
              <a:rPr lang="en-US" b="0" i="0" spc="100" baseline="0" dirty="0" err="1">
                <a:latin typeface="Arial" charset="0"/>
                <a:cs typeface="ＭＳ Ｐゴシック" charset="0"/>
              </a:rPr>
              <a:t>santuwaryo</a:t>
            </a:r>
            <a:r>
              <a:rPr lang="en-US" b="0" i="0" spc="100" baseline="0" dirty="0">
                <a:latin typeface="Arial" charset="0"/>
                <a:cs typeface="ＭＳ Ｐゴシック" charset="0"/>
              </a:rPr>
              <a:t> ay </a:t>
            </a:r>
            <a:r>
              <a:rPr lang="en-US" b="0" i="0" spc="100" baseline="0" dirty="0" err="1">
                <a:latin typeface="Arial" charset="0"/>
                <a:cs typeface="ＭＳ Ｐゴシック" charset="0"/>
              </a:rPr>
              <a:t>nangyari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Araw</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Pagtubos</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ang </a:t>
            </a:r>
            <a:r>
              <a:rPr lang="en-US" b="0" i="0" spc="100" baseline="0" dirty="0" err="1">
                <a:latin typeface="Arial" charset="0"/>
                <a:cs typeface="ＭＳ Ｐゴシック" charset="0"/>
              </a:rPr>
              <a:t>araw</a:t>
            </a:r>
            <a:r>
              <a:rPr lang="en-US" b="0" i="0" spc="100" baseline="0" dirty="0">
                <a:latin typeface="Arial" charset="0"/>
                <a:cs typeface="ＭＳ Ｐゴシック" charset="0"/>
              </a:rPr>
              <a:t> ng </a:t>
            </a:r>
            <a:r>
              <a:rPr lang="en-US" b="0" i="0" spc="100" baseline="0" dirty="0" err="1">
                <a:latin typeface="Arial" charset="0"/>
                <a:cs typeface="ＭＳ Ｐゴシック" charset="0"/>
              </a:rPr>
              <a:t>paghuhukom</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244971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spc="100" baseline="0" dirty="0">
                <a:latin typeface="Arial" charset="0"/>
                <a:cs typeface="ＭＳ Ｐゴシック" charset="0"/>
              </a:rPr>
              <a:t>• </a:t>
            </a:r>
            <a:r>
              <a:rPr lang="en-US" b="0" i="0" spc="100" baseline="0" dirty="0" err="1">
                <a:latin typeface="Arial" charset="0"/>
                <a:cs typeface="ＭＳ Ｐゴシック" charset="0"/>
              </a:rPr>
              <a:t>Bulalas</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Daniel, “ ‘</a:t>
            </a:r>
            <a:r>
              <a:rPr lang="en-US" b="0" i="0" spc="100" baseline="0" dirty="0" err="1">
                <a:latin typeface="Arial" charset="0"/>
                <a:cs typeface="ＭＳ Ｐゴシック" charset="0"/>
              </a:rPr>
              <a:t>ako'y</a:t>
            </a:r>
            <a:r>
              <a:rPr lang="en-US" b="0" i="0" spc="100" baseline="0" dirty="0">
                <a:latin typeface="Arial" charset="0"/>
                <a:cs typeface="ＭＳ Ｐゴシック" charset="0"/>
              </a:rPr>
              <a:t> </a:t>
            </a:r>
            <a:r>
              <a:rPr lang="en-US" b="0" i="0" spc="100" baseline="0" dirty="0" err="1">
                <a:latin typeface="Arial" charset="0"/>
                <a:cs typeface="ＭＳ Ｐゴシック" charset="0"/>
              </a:rPr>
              <a:t>pinapanlumo</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pangitain</a:t>
            </a:r>
            <a:r>
              <a:rPr lang="en-US" b="0" i="0" spc="100" baseline="0" dirty="0">
                <a:latin typeface="Arial" charset="0"/>
                <a:cs typeface="ＭＳ Ｐゴシック" charset="0"/>
              </a:rPr>
              <a:t>, at </a:t>
            </a:r>
            <a:r>
              <a:rPr lang="en-US" b="0" i="0" spc="100" baseline="0" dirty="0" err="1">
                <a:latin typeface="Arial" charset="0"/>
                <a:cs typeface="ＭＳ Ｐゴシック" charset="0"/>
              </a:rPr>
              <a:t>walang</a:t>
            </a:r>
            <a:r>
              <a:rPr lang="en-US" b="0" i="0" spc="100" baseline="0" dirty="0">
                <a:latin typeface="Arial" charset="0"/>
                <a:cs typeface="ＭＳ Ｐゴシック" charset="0"/>
              </a:rPr>
              <a:t> </a:t>
            </a:r>
            <a:r>
              <a:rPr lang="en-US" b="0" i="0" spc="100" baseline="0" dirty="0" err="1">
                <a:latin typeface="Arial" charset="0"/>
                <a:cs typeface="ＭＳ Ｐゴシック" charset="0"/>
              </a:rPr>
              <a:t>makapagpaliwanag</a:t>
            </a:r>
            <a:r>
              <a:rPr lang="en-US" b="0" i="0" spc="100" baseline="0" dirty="0">
                <a:latin typeface="Arial" charset="0"/>
                <a:cs typeface="ＭＳ Ｐゴシック" charset="0"/>
              </a:rPr>
              <a:t> </a:t>
            </a:r>
            <a:r>
              <a:rPr lang="en-US" b="0" i="0" spc="100" baseline="0" dirty="0" err="1">
                <a:latin typeface="Arial" charset="0"/>
                <a:cs typeface="ＭＳ Ｐゴシック" charset="0"/>
              </a:rPr>
              <a:t>nito</a:t>
            </a:r>
            <a:r>
              <a:rPr lang="en-US" b="0" i="0" spc="100" baseline="0" dirty="0">
                <a:latin typeface="Arial" charset="0"/>
                <a:cs typeface="ＭＳ Ｐゴシック" charset="0"/>
              </a:rPr>
              <a:t>’ ” </a:t>
            </a:r>
            <a:r>
              <a:rPr lang="en-US" b="0" i="1" spc="100" baseline="0" dirty="0">
                <a:latin typeface="Arial" charset="0"/>
                <a:cs typeface="ＭＳ Ｐゴシック" charset="0"/>
              </a:rPr>
              <a:t>(Daniel 8:27</a:t>
            </a:r>
            <a:r>
              <a:rPr lang="en-US" b="0" i="0" spc="100" baseline="0" dirty="0">
                <a:latin typeface="Arial" charset="0"/>
                <a:cs typeface="ＭＳ Ｐゴシック" charset="0"/>
              </a:rPr>
              <a:t>)</a:t>
            </a:r>
            <a:r>
              <a:rPr lang="en-US" b="0" i="1" spc="100" baseline="0" dirty="0">
                <a:latin typeface="Arial" charset="0"/>
                <a:cs typeface="ＭＳ Ｐゴシック" charset="0"/>
              </a:rPr>
              <a:t>.</a:t>
            </a:r>
            <a:r>
              <a:rPr lang="en-US" b="0" i="0" spc="100" baseline="0" dirty="0">
                <a:latin typeface="Arial" charset="0"/>
                <a:cs typeface="ＭＳ Ｐゴシック" charset="0"/>
              </a:rPr>
              <a:t> Sa Daniel 9, </a:t>
            </a:r>
            <a:r>
              <a:rPr lang="en-US" b="0" i="0" spc="100" baseline="0" dirty="0" err="1">
                <a:latin typeface="Arial" charset="0"/>
                <a:cs typeface="ＭＳ Ｐゴシック" charset="0"/>
              </a:rPr>
              <a:t>dumating</a:t>
            </a:r>
            <a:r>
              <a:rPr lang="en-US" b="0" i="0" spc="100" baseline="0" dirty="0">
                <a:latin typeface="Arial" charset="0"/>
                <a:cs typeface="ＭＳ Ｐゴシック" charset="0"/>
              </a:rPr>
              <a:t> ang </a:t>
            </a:r>
            <a:r>
              <a:rPr lang="en-US" b="0" i="0" spc="100" baseline="0" dirty="0" err="1">
                <a:latin typeface="Arial" charset="0"/>
                <a:cs typeface="ＭＳ Ｐゴシック" charset="0"/>
              </a:rPr>
              <a:t>anghel</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Gabriel </a:t>
            </a:r>
            <a:r>
              <a:rPr lang="en-US" b="0" i="0" spc="100" baseline="0" dirty="0" err="1">
                <a:latin typeface="Arial" charset="0"/>
                <a:cs typeface="ＭＳ Ｐゴシック" charset="0"/>
              </a:rPr>
              <a:t>upang</a:t>
            </a:r>
            <a:r>
              <a:rPr lang="en-US" b="0" i="0" spc="100" baseline="0" dirty="0">
                <a:latin typeface="Arial" charset="0"/>
                <a:cs typeface="ＭＳ Ｐゴシック" charset="0"/>
              </a:rPr>
              <a:t> </a:t>
            </a:r>
            <a:r>
              <a:rPr lang="en-US" b="0" i="0" spc="100" baseline="0" dirty="0" err="1">
                <a:latin typeface="Arial" charset="0"/>
                <a:cs typeface="ＭＳ Ｐゴシック" charset="0"/>
              </a:rPr>
              <a:t>ipaliwanag</a:t>
            </a:r>
            <a:r>
              <a:rPr lang="en-US" b="0" i="0" spc="100" baseline="0" dirty="0">
                <a:latin typeface="Arial" charset="0"/>
                <a:cs typeface="ＭＳ Ｐゴシック" charset="0"/>
              </a:rPr>
              <a:t> ang 2,300-araw </a:t>
            </a:r>
            <a:r>
              <a:rPr lang="en-US" b="0" i="0" spc="100" baseline="0" dirty="0" err="1">
                <a:latin typeface="Arial" charset="0"/>
                <a:cs typeface="ＭＳ Ｐゴシック" charset="0"/>
              </a:rPr>
              <a:t>sa</a:t>
            </a:r>
            <a:r>
              <a:rPr lang="en-US" b="0" i="0" spc="100" baseline="0" dirty="0">
                <a:latin typeface="Arial" charset="0"/>
                <a:cs typeface="ＭＳ Ｐゴシック" charset="0"/>
              </a:rPr>
              <a:t> kanya. ¶ • </a:t>
            </a:r>
            <a:r>
              <a:rPr lang="en-US" b="0" i="0" spc="100" baseline="0" dirty="0" err="1">
                <a:latin typeface="Arial" charset="0"/>
                <a:cs typeface="ＭＳ Ｐゴシック" charset="0"/>
              </a:rPr>
              <a:t>Dinala</a:t>
            </a:r>
            <a:r>
              <a:rPr lang="en-US" b="0" i="0" spc="100" baseline="0" dirty="0">
                <a:latin typeface="Arial" charset="0"/>
                <a:cs typeface="ＭＳ Ｐゴシック" charset="0"/>
              </a:rPr>
              <a:t> </a:t>
            </a:r>
            <a:r>
              <a:rPr lang="en-US" b="0" i="0" spc="100" baseline="0" dirty="0" err="1">
                <a:latin typeface="Arial" charset="0"/>
                <a:cs typeface="ＭＳ Ｐゴシック" charset="0"/>
              </a:rPr>
              <a:t>ni</a:t>
            </a:r>
            <a:r>
              <a:rPr lang="en-US" b="0" i="0" spc="100" baseline="0" dirty="0">
                <a:latin typeface="Arial" charset="0"/>
                <a:cs typeface="ＭＳ Ｐゴシック" charset="0"/>
              </a:rPr>
              <a:t> </a:t>
            </a:r>
            <a:r>
              <a:rPr lang="en-US" b="0" i="0" spc="100" baseline="0" dirty="0" err="1">
                <a:latin typeface="Arial" charset="0"/>
                <a:cs typeface="ＭＳ Ｐゴシック" charset="0"/>
              </a:rPr>
              <a:t>Gabriiel</a:t>
            </a:r>
            <a:r>
              <a:rPr lang="en-US" b="0" i="0" spc="100" baseline="0" dirty="0">
                <a:latin typeface="Arial" charset="0"/>
                <a:cs typeface="ＭＳ Ｐゴシック" charset="0"/>
              </a:rPr>
              <a:t> </a:t>
            </a:r>
            <a:r>
              <a:rPr lang="en-US" b="0" i="0" spc="100" baseline="0" dirty="0" err="1">
                <a:latin typeface="Arial" charset="0"/>
                <a:cs typeface="ＭＳ Ｐゴシック" charset="0"/>
              </a:rPr>
              <a:t>si</a:t>
            </a:r>
            <a:r>
              <a:rPr lang="en-US" b="0" i="0" spc="100" baseline="0" dirty="0">
                <a:latin typeface="Arial" charset="0"/>
                <a:cs typeface="ＭＳ Ｐゴシック" charset="0"/>
              </a:rPr>
              <a:t> Daniel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daloy</a:t>
            </a:r>
            <a:r>
              <a:rPr lang="en-US" b="0" i="0" spc="100" baseline="0" dirty="0">
                <a:latin typeface="Arial" charset="0"/>
                <a:cs typeface="ＭＳ Ｐゴシック" charset="0"/>
              </a:rPr>
              <a:t> ng </a:t>
            </a:r>
            <a:r>
              <a:rPr lang="en-US" b="0" i="0" spc="100" baseline="0" dirty="0" err="1">
                <a:latin typeface="Arial" charset="0"/>
                <a:cs typeface="ＭＳ Ｐゴシック" charset="0"/>
              </a:rPr>
              <a:t>panahon</a:t>
            </a:r>
            <a:r>
              <a:rPr lang="en-US" b="0" i="0" spc="100" baseline="0" dirty="0">
                <a:latin typeface="Arial" charset="0"/>
                <a:cs typeface="ＭＳ Ｐゴシック" charset="0"/>
              </a:rPr>
              <a:t> at </a:t>
            </a:r>
            <a:r>
              <a:rPr lang="en-US" b="0" i="0" spc="100" baseline="0" dirty="0" err="1">
                <a:latin typeface="Arial" charset="0"/>
                <a:cs typeface="ＭＳ Ｐゴシック" charset="0"/>
              </a:rPr>
              <a:t>ibinunyag</a:t>
            </a:r>
            <a:r>
              <a:rPr lang="en-US" b="0" i="0" spc="100" baseline="0" dirty="0">
                <a:latin typeface="Arial" charset="0"/>
                <a:cs typeface="ＭＳ Ｐゴシック" charset="0"/>
              </a:rPr>
              <a:t> ang </a:t>
            </a:r>
            <a:r>
              <a:rPr lang="en-US" b="0" i="0" spc="100" baseline="0" dirty="0" err="1">
                <a:latin typeface="Arial" charset="0"/>
                <a:cs typeface="ＭＳ Ｐゴシック" charset="0"/>
              </a:rPr>
              <a:t>katotohanan</a:t>
            </a:r>
            <a:r>
              <a:rPr lang="en-US" b="0" i="0" spc="100" baseline="0" dirty="0">
                <a:latin typeface="Arial" charset="0"/>
                <a:cs typeface="ＭＳ Ｐゴシック" charset="0"/>
              </a:rPr>
              <a:t> </a:t>
            </a:r>
            <a:r>
              <a:rPr lang="en-US" b="0" i="0" spc="100" baseline="0" dirty="0" err="1">
                <a:latin typeface="Arial" charset="0"/>
                <a:cs typeface="ＭＳ Ｐゴシック" charset="0"/>
              </a:rPr>
              <a:t>tungkol</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darating</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Mesiyas</a:t>
            </a:r>
            <a:r>
              <a:rPr lang="en-US" b="0" i="0" spc="100" baseline="0" dirty="0">
                <a:latin typeface="Arial" charset="0"/>
                <a:cs typeface="ＭＳ Ｐゴシック" charset="0"/>
              </a:rPr>
              <a:t>, </a:t>
            </a:r>
            <a:r>
              <a:rPr lang="en-US" b="0" i="0" spc="100" baseline="0" dirty="0" err="1">
                <a:latin typeface="Arial" charset="0"/>
                <a:cs typeface="ＭＳ Ｐゴシック" charset="0"/>
              </a:rPr>
              <a:t>nagbibigay</a:t>
            </a:r>
            <a:r>
              <a:rPr lang="en-US" b="0" i="0" spc="100" baseline="0" dirty="0">
                <a:latin typeface="Arial" charset="0"/>
                <a:cs typeface="ＭＳ Ｐゴシック" charset="0"/>
              </a:rPr>
              <a:t> ng </a:t>
            </a:r>
            <a:r>
              <a:rPr lang="en-US" b="0" i="0" spc="100" baseline="0" dirty="0" err="1">
                <a:latin typeface="Arial" charset="0"/>
                <a:cs typeface="ＭＳ Ｐゴシック" charset="0"/>
              </a:rPr>
              <a:t>tiyak</a:t>
            </a:r>
            <a:r>
              <a:rPr lang="en-US" b="0" i="0" spc="100" baseline="0" dirty="0">
                <a:latin typeface="Arial" charset="0"/>
                <a:cs typeface="ＭＳ Ｐゴシック" charset="0"/>
              </a:rPr>
              <a:t> </a:t>
            </a:r>
            <a:r>
              <a:rPr lang="en-US" b="0" i="0" spc="100" baseline="0" dirty="0" err="1">
                <a:latin typeface="Arial" charset="0"/>
                <a:cs typeface="ＭＳ Ｐゴシック" charset="0"/>
              </a:rPr>
              <a:t>na</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petsa</a:t>
            </a:r>
            <a:r>
              <a:rPr lang="en-US" b="0" i="0" spc="100" baseline="0" dirty="0">
                <a:latin typeface="Arial" charset="0"/>
                <a:cs typeface="ＭＳ Ｐゴシック" charset="0"/>
              </a:rPr>
              <a:t> ng </a:t>
            </a:r>
            <a:r>
              <a:rPr lang="en-US" b="0" i="0" spc="100" baseline="0" dirty="0" err="1">
                <a:latin typeface="Arial" charset="0"/>
                <a:cs typeface="ＭＳ Ｐゴシック" charset="0"/>
              </a:rPr>
              <a:t>pasimula</a:t>
            </a:r>
            <a:r>
              <a:rPr lang="en-US" b="0" i="0" spc="100" baseline="0" dirty="0">
                <a:latin typeface="Arial" charset="0"/>
                <a:cs typeface="ＭＳ Ｐゴシック" charset="0"/>
              </a:rPr>
              <a:t> ng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ministeryo</a:t>
            </a:r>
            <a:r>
              <a:rPr lang="en-US" b="0" i="0" spc="100" baseline="0" dirty="0">
                <a:latin typeface="Arial" charset="0"/>
                <a:cs typeface="ＭＳ Ｐゴシック" charset="0"/>
              </a:rPr>
              <a:t> at </a:t>
            </a:r>
            <a:r>
              <a:rPr lang="en-US" b="0" i="0" spc="100" baseline="0" dirty="0" err="1">
                <a:latin typeface="Arial" charset="0"/>
                <a:cs typeface="ＭＳ Ｐゴシック" charset="0"/>
              </a:rPr>
              <a:t>Kanyang</a:t>
            </a:r>
            <a:r>
              <a:rPr lang="en-US" b="0" i="0" spc="100" baseline="0" dirty="0">
                <a:latin typeface="Arial" charset="0"/>
                <a:cs typeface="ＭＳ Ｐゴシック" charset="0"/>
              </a:rPr>
              <a:t> </a:t>
            </a:r>
            <a:r>
              <a:rPr lang="en-US" b="0" i="0" spc="100" baseline="0" dirty="0" err="1">
                <a:latin typeface="Arial" charset="0"/>
                <a:cs typeface="ＭＳ Ｐゴシック" charset="0"/>
              </a:rPr>
              <a:t>walang-awang</a:t>
            </a:r>
            <a:r>
              <a:rPr lang="en-US" b="0" i="0" spc="100" baseline="0" dirty="0">
                <a:latin typeface="Arial" charset="0"/>
                <a:cs typeface="ＭＳ Ｐゴシック" charset="0"/>
              </a:rPr>
              <a:t> </a:t>
            </a:r>
            <a:r>
              <a:rPr lang="en-US" b="0" i="0" spc="100" baseline="0" dirty="0" err="1">
                <a:latin typeface="Arial" charset="0"/>
                <a:cs typeface="ＭＳ Ｐゴシック" charset="0"/>
              </a:rPr>
              <a:t>kamatayan</a:t>
            </a:r>
            <a:r>
              <a:rPr lang="en-US" b="0" i="0" spc="100" baseline="0" dirty="0">
                <a:latin typeface="Arial" charset="0"/>
                <a:cs typeface="ＭＳ Ｐゴシック" charset="0"/>
              </a:rPr>
              <a:t>, </a:t>
            </a:r>
            <a:r>
              <a:rPr lang="en-US" b="0" i="0" spc="100" baseline="0" dirty="0" err="1">
                <a:latin typeface="Arial" charset="0"/>
                <a:cs typeface="ＭＳ Ｐゴシック" charset="0"/>
              </a:rPr>
              <a:t>mga</a:t>
            </a:r>
            <a:r>
              <a:rPr lang="en-US" b="0" i="0" spc="100" baseline="0" dirty="0">
                <a:latin typeface="Arial" charset="0"/>
                <a:cs typeface="ＭＳ Ｐゴシック" charset="0"/>
              </a:rPr>
              <a:t> </a:t>
            </a:r>
            <a:r>
              <a:rPr lang="en-US" b="0" i="0" spc="100" baseline="0" dirty="0" err="1">
                <a:latin typeface="Arial" charset="0"/>
                <a:cs typeface="ＭＳ Ｐゴシック" charset="0"/>
              </a:rPr>
              <a:t>pangyayaring</a:t>
            </a:r>
            <a:r>
              <a:rPr lang="en-US" b="0" i="0" spc="100" baseline="0" dirty="0">
                <a:latin typeface="Arial" charset="0"/>
                <a:cs typeface="ＭＳ Ｐゴシック" charset="0"/>
              </a:rPr>
              <a:t> </a:t>
            </a:r>
            <a:r>
              <a:rPr lang="en-US" b="0" i="0" spc="100" baseline="0" dirty="0" err="1">
                <a:latin typeface="Arial" charset="0"/>
                <a:cs typeface="ＭＳ Ｐゴシック" charset="0"/>
              </a:rPr>
              <a:t>tuwirang</a:t>
            </a:r>
            <a:r>
              <a:rPr lang="en-US" b="0" i="0" spc="100" baseline="0" dirty="0">
                <a:latin typeface="Arial" charset="0"/>
                <a:cs typeface="ＭＳ Ｐゴシック" charset="0"/>
              </a:rPr>
              <a:t> </a:t>
            </a:r>
            <a:r>
              <a:rPr lang="en-US" b="0" i="0" spc="100" baseline="0" dirty="0" err="1">
                <a:latin typeface="Arial" charset="0"/>
                <a:cs typeface="ＭＳ Ｐゴシック" charset="0"/>
              </a:rPr>
              <a:t>nakatali</a:t>
            </a:r>
            <a:r>
              <a:rPr lang="en-US" b="0" i="0" spc="100" baseline="0" dirty="0">
                <a:latin typeface="Arial" charset="0"/>
                <a:cs typeface="ＭＳ Ｐゴシック" charset="0"/>
              </a:rPr>
              <a:t> </a:t>
            </a:r>
            <a:r>
              <a:rPr lang="en-US" b="0" i="0" spc="100" baseline="0" dirty="0" err="1">
                <a:latin typeface="Arial" charset="0"/>
                <a:cs typeface="ＭＳ Ｐゴシック" charset="0"/>
              </a:rPr>
              <a:t>sa</a:t>
            </a:r>
            <a:r>
              <a:rPr lang="en-US" b="0" i="0" spc="100" baseline="0" dirty="0">
                <a:latin typeface="Arial" charset="0"/>
                <a:cs typeface="ＭＳ Ｐゴシック" charset="0"/>
              </a:rPr>
              <a:t> </a:t>
            </a:r>
            <a:r>
              <a:rPr lang="en-US" b="0" i="0" spc="100" baseline="0" dirty="0" err="1">
                <a:latin typeface="Arial" charset="0"/>
                <a:cs typeface="ＭＳ Ｐゴシック" charset="0"/>
              </a:rPr>
              <a:t>paglilinis</a:t>
            </a:r>
            <a:r>
              <a:rPr lang="en-US" b="0" i="0" spc="100" baseline="0" dirty="0">
                <a:latin typeface="Arial" charset="0"/>
                <a:cs typeface="ＭＳ Ｐゴシック" charset="0"/>
              </a:rPr>
              <a:t> ng </a:t>
            </a:r>
            <a:r>
              <a:rPr lang="en-US" b="0" i="0" spc="100" baseline="0" dirty="0" err="1">
                <a:latin typeface="Arial" charset="0"/>
                <a:cs typeface="ＭＳ Ｐゴシック" charset="0"/>
              </a:rPr>
              <a:t>santuwaryo</a:t>
            </a:r>
            <a:r>
              <a:rPr lang="en-US" b="0" i="0" spc="100" baseline="0" dirty="0">
                <a:latin typeface="Arial" charset="0"/>
                <a:cs typeface="ＭＳ Ｐゴシック" charset="0"/>
              </a:rPr>
              <a:t>. </a:t>
            </a:r>
            <a:endParaRPr lang="en-PH" dirty="0"/>
          </a:p>
        </p:txBody>
      </p:sp>
    </p:spTree>
    <p:extLst>
      <p:ext uri="{BB962C8B-B14F-4D97-AF65-F5344CB8AC3E}">
        <p14:creationId xmlns:p14="http://schemas.microsoft.com/office/powerpoint/2010/main" val="51834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5/4/23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a:off x="609600" y="561975"/>
            <a:ext cx="8534400" cy="12700"/>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6663287-DF1E-58BB-8EA3-ADB6BF5FC4A2}"/>
              </a:ext>
            </a:extLst>
          </p:cNvPr>
          <p:cNvPicPr>
            <a:picLocks noChangeAspect="1"/>
          </p:cNvPicPr>
          <p:nvPr userDrawn="1"/>
        </p:nvPicPr>
        <p:blipFill>
          <a:blip r:embed="rId14"/>
          <a:stretch>
            <a:fillRect/>
          </a:stretch>
        </p:blipFill>
        <p:spPr>
          <a:xfrm>
            <a:off x="899592" y="23248"/>
            <a:ext cx="814908" cy="1101496"/>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5/4/23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marL="360000">
              <a:lnSpc>
                <a:spcPct val="90000"/>
              </a:lnSpc>
              <a:defRPr/>
            </a:pPr>
            <a:r>
              <a:rPr lang="en-US" sz="3600" dirty="0">
                <a:latin typeface="Times New Roman" panose="02020603050405020304" pitchFamily="18" charset="0"/>
                <a:cs typeface="Times New Roman" panose="02020603050405020304" pitchFamily="18" charset="0"/>
              </a:rPr>
              <a:t>Apr • May • Jun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4800" b="1" spc="300" dirty="0" err="1">
                <a:latin typeface="Arial" panose="020B0604020202020204" pitchFamily="34" charset="0"/>
                <a:cs typeface="Arial" panose="020B0604020202020204" pitchFamily="34" charset="0"/>
              </a:rPr>
              <a:t>Good&amp;Faithful</a:t>
            </a:r>
            <a:endParaRPr lang="en-US" sz="4800" b="1" spc="300" dirty="0">
              <a:latin typeface="Arial" panose="020B0604020202020204" pitchFamily="34" charset="0"/>
              <a:cs typeface="Arial" panose="020B0604020202020204" pitchFamily="34" charset="0"/>
            </a:endParaRPr>
          </a:p>
          <a:p>
            <a:pPr marL="360000"/>
            <a:r>
              <a:rPr lang="en-US" sz="2800" spc="200" dirty="0">
                <a:latin typeface="Arial" panose="020B0604020202020204" pitchFamily="34" charset="0"/>
                <a:cs typeface="Arial" panose="020B0604020202020204" pitchFamily="34"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355976" y="1962921"/>
            <a:ext cx="4752528" cy="3266279"/>
          </a:xfrm>
          <a:prstGeom prst="rect">
            <a:avLst/>
          </a:prstGeom>
          <a:noFill/>
        </p:spPr>
        <p:txBody>
          <a:bodyPr wrap="square" rtlCol="0">
            <a:spAutoFit/>
          </a:bodyPr>
          <a:lstStyle/>
          <a:p>
            <a:pPr algn="ctr">
              <a:lnSpc>
                <a:spcPct val="85000"/>
              </a:lnSpc>
              <a:spcAft>
                <a:spcPts val="0"/>
              </a:spcAft>
            </a:pPr>
            <a:r>
              <a:rPr lang="en-US" sz="6000" b="1" spc="100" dirty="0">
                <a:latin typeface="Avenir Next Condensed Demi Bold" panose="020B0506020202020204" pitchFamily="34" charset="0"/>
              </a:rPr>
              <a:t>Mr. CLEAN    </a:t>
            </a:r>
            <a:r>
              <a:rPr lang="en-US" sz="6000" b="1" i="1" spc="100" dirty="0">
                <a:latin typeface="Avenir Next Condensed Demi Bold" panose="020B0506020202020204" pitchFamily="34" charset="0"/>
              </a:rPr>
              <a:t>and the </a:t>
            </a:r>
            <a:r>
              <a:rPr lang="en-US" sz="6000" b="1" spc="100" dirty="0">
                <a:latin typeface="Avenir Next Condensed Demi Bold" panose="020B0506020202020204" pitchFamily="34" charset="0"/>
              </a:rPr>
              <a:t>Heavenly Sanctuary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4698441"/>
            <a:ext cx="9144000" cy="225401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defRPr/>
            </a:pPr>
            <a:r>
              <a:rPr lang="de-DE" sz="3600" dirty="0">
                <a:latin typeface="Times New Roman" panose="02020603050405020304" pitchFamily="18" charset="0"/>
                <a:cs typeface="Times New Roman" panose="02020603050405020304" pitchFamily="18" charset="0"/>
              </a:rPr>
              <a:t>Daniel 8:17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600"/>
              </a:spcAft>
              <a:defRPr/>
            </a:pPr>
            <a:r>
              <a:rPr lang="en-US" sz="3600" dirty="0">
                <a:latin typeface="Arial" panose="020B0604020202020204" pitchFamily="34" charset="0"/>
                <a:cs typeface="Arial" panose="020B0604020202020204" pitchFamily="34" charset="0"/>
              </a:rPr>
              <a:t>“[B]</a:t>
            </a:r>
            <a:r>
              <a:rPr lang="en-US" sz="3600" dirty="0" err="1">
                <a:latin typeface="Arial" panose="020B0604020202020204" pitchFamily="34" charset="0"/>
                <a:cs typeface="Arial" panose="020B0604020202020204" pitchFamily="34" charset="0"/>
              </a:rPr>
              <a:t>ut</a:t>
            </a:r>
            <a:r>
              <a:rPr lang="en-US" sz="3600" dirty="0">
                <a:latin typeface="Arial" panose="020B0604020202020204" pitchFamily="34" charset="0"/>
                <a:cs typeface="Arial" panose="020B0604020202020204" pitchFamily="34" charset="0"/>
              </a:rPr>
              <a:t> he said to me, ‘Understand,            son of man, that the vision refers to the  </a:t>
            </a:r>
            <a:r>
              <a:rPr lang="en-US" sz="3600" b="1" spc="100" dirty="0">
                <a:latin typeface="Arial" panose="020B0604020202020204" pitchFamily="34" charset="0"/>
                <a:cs typeface="Arial" panose="020B0604020202020204" pitchFamily="34" charset="0"/>
              </a:rPr>
              <a:t>time of the end</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D7E08223-D8F8-6BCD-6631-6CBDD9031C75}"/>
              </a:ext>
            </a:extLst>
          </p:cNvPr>
          <p:cNvSpPr txBox="1">
            <a:spLocks noChangeArrowheads="1"/>
          </p:cNvSpPr>
          <p:nvPr/>
        </p:nvSpPr>
        <p:spPr bwMode="auto">
          <a:xfrm>
            <a:off x="1721907" y="44624"/>
            <a:ext cx="7422093"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Hour of His Judgment</a:t>
            </a:r>
          </a:p>
          <a:p>
            <a:pPr marL="36000">
              <a:defRPr/>
            </a:pPr>
            <a:r>
              <a:rPr lang="en-US" sz="3200" b="1" cap="small" spc="50" dirty="0">
                <a:latin typeface="Times New Roman" panose="02020603050405020304" pitchFamily="18" charset="0"/>
                <a:cs typeface="Times New Roman" panose="02020603050405020304" pitchFamily="18" charset="0"/>
              </a:rPr>
              <a:t>1. The Longest Time Prophecy </a:t>
            </a:r>
          </a:p>
          <a:p>
            <a:pPr marL="36000">
              <a:defRPr/>
            </a:pPr>
            <a:r>
              <a:rPr lang="en-US" sz="3200" cap="small" spc="50" dirty="0">
                <a:latin typeface="Times New Roman" panose="02020603050405020304" pitchFamily="18" charset="0"/>
                <a:cs typeface="Times New Roman" panose="02020603050405020304" pitchFamily="18" charset="0"/>
              </a:rPr>
              <a:t>b. The 2300 Days and the End Time  </a:t>
            </a:r>
            <a:r>
              <a:rPr lang="en-US" sz="3200" b="1" cap="small" spc="5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51982381-15C8-84D3-447A-46923A7613F6}"/>
              </a:ext>
            </a:extLst>
          </p:cNvPr>
          <p:cNvPicPr>
            <a:picLocks noChangeAspect="1"/>
          </p:cNvPicPr>
          <p:nvPr/>
        </p:nvPicPr>
        <p:blipFill rotWithShape="1">
          <a:blip r:embed="rId3"/>
          <a:srcRect b="5380"/>
          <a:stretch/>
        </p:blipFill>
        <p:spPr>
          <a:xfrm>
            <a:off x="1259632" y="1581336"/>
            <a:ext cx="6768752" cy="3071799"/>
          </a:xfrm>
          <a:prstGeom prst="rect">
            <a:avLst/>
          </a:prstGeom>
        </p:spPr>
      </p:pic>
    </p:spTree>
    <p:extLst>
      <p:ext uri="{BB962C8B-B14F-4D97-AF65-F5344CB8AC3E}">
        <p14:creationId xmlns:p14="http://schemas.microsoft.com/office/powerpoint/2010/main" val="40519983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5" presetClass="entr" presetSubtype="5"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checkerboard(dow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484784"/>
            <a:ext cx="9144000"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	• “ ‘Look, I am making known to you what shall happen in the latter time of  the indignation; for </a:t>
            </a:r>
            <a:r>
              <a:rPr lang="en-US" sz="3600" b="1" spc="100" dirty="0">
                <a:latin typeface="Arial" panose="020B0604020202020204" pitchFamily="34" charset="0"/>
                <a:cs typeface="Arial" panose="020B0604020202020204" pitchFamily="34" charset="0"/>
              </a:rPr>
              <a:t>at the appointed time  </a:t>
            </a:r>
            <a:r>
              <a:rPr lang="en-US" sz="3600" dirty="0">
                <a:latin typeface="Arial" panose="020B0604020202020204" pitchFamily="34" charset="0"/>
                <a:cs typeface="Arial" panose="020B0604020202020204" pitchFamily="34" charset="0"/>
              </a:rPr>
              <a:t>the end shall be’ ” (</a:t>
            </a:r>
            <a:r>
              <a:rPr lang="en-US" sz="3600" i="1" dirty="0">
                <a:latin typeface="Arial" panose="020B0604020202020204" pitchFamily="34" charset="0"/>
                <a:cs typeface="Arial" panose="020B0604020202020204" pitchFamily="34" charset="0"/>
              </a:rPr>
              <a:t>Daniel 8:19</a:t>
            </a:r>
            <a:r>
              <a:rPr lang="en-US" sz="3600" dirty="0">
                <a:latin typeface="Arial" panose="020B0604020202020204" pitchFamily="34" charset="0"/>
                <a:cs typeface="Arial" panose="020B0604020202020204" pitchFamily="34" charset="0"/>
              </a:rPr>
              <a:t>).</a:t>
            </a:r>
          </a:p>
          <a:p>
            <a:pPr marL="274320" eaLnBrk="1" hangingPunct="1">
              <a:spcBef>
                <a:spcPts val="0"/>
              </a:spcBef>
              <a:spcAft>
                <a:spcPts val="600"/>
              </a:spcAft>
              <a:defRPr/>
            </a:pPr>
            <a:r>
              <a:rPr lang="en-US" sz="3600" dirty="0">
                <a:latin typeface="Arial" panose="020B0604020202020204" pitchFamily="34" charset="0"/>
                <a:cs typeface="Arial" panose="020B0604020202020204" pitchFamily="34" charset="0"/>
              </a:rPr>
              <a:t>	• “And the vision of the evenings and mornings which was told is true; there-  fore seal up the vision, for </a:t>
            </a:r>
            <a:r>
              <a:rPr lang="en-US" sz="3600" i="1" dirty="0">
                <a:latin typeface="Arial" panose="020B0604020202020204" pitchFamily="34" charset="0"/>
                <a:cs typeface="Arial" panose="020B0604020202020204" pitchFamily="34" charset="0"/>
              </a:rPr>
              <a:t>it</a:t>
            </a:r>
            <a:r>
              <a:rPr lang="en-US" sz="3600" dirty="0">
                <a:latin typeface="Arial" panose="020B0604020202020204" pitchFamily="34" charset="0"/>
                <a:cs typeface="Arial" panose="020B0604020202020204" pitchFamily="34" charset="0"/>
              </a:rPr>
              <a:t> refers to   many days </a:t>
            </a:r>
            <a:r>
              <a:rPr lang="en-US" sz="3600" b="1" i="1" spc="100" dirty="0">
                <a:latin typeface="Arial" panose="020B0604020202020204" pitchFamily="34" charset="0"/>
                <a:cs typeface="Arial" panose="020B0604020202020204" pitchFamily="34" charset="0"/>
              </a:rPr>
              <a:t>in the future</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verse 26</a:t>
            </a:r>
            <a:r>
              <a:rPr lang="en-US" sz="3600" dirty="0">
                <a:latin typeface="Arial" panose="020B0604020202020204" pitchFamily="34" charset="0"/>
                <a:cs typeface="Arial" panose="020B0604020202020204" pitchFamily="34" charset="0"/>
              </a:rPr>
              <a:t>).</a:t>
            </a:r>
          </a:p>
        </p:txBody>
      </p:sp>
      <p:sp>
        <p:nvSpPr>
          <p:cNvPr id="2" name="Text Box 2">
            <a:extLst>
              <a:ext uri="{FF2B5EF4-FFF2-40B4-BE49-F238E27FC236}">
                <a16:creationId xmlns:a16="http://schemas.microsoft.com/office/drawing/2014/main" id="{D7E08223-D8F8-6BCD-6631-6CBDD9031C75}"/>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1. The Longest Time Prophecy </a:t>
            </a:r>
          </a:p>
          <a:p>
            <a:pPr marL="36000">
              <a:defRPr/>
            </a:pPr>
            <a:r>
              <a:rPr lang="en-US" sz="3200" b="1" cap="small" spc="50" dirty="0">
                <a:latin typeface="Times New Roman" panose="02020603050405020304" pitchFamily="18" charset="0"/>
                <a:cs typeface="Times New Roman" panose="02020603050405020304" pitchFamily="18" charset="0"/>
              </a:rPr>
              <a:t>b. The 2300 Days and the End Time </a:t>
            </a:r>
          </a:p>
        </p:txBody>
      </p:sp>
    </p:spTree>
    <p:extLst>
      <p:ext uri="{BB962C8B-B14F-4D97-AF65-F5344CB8AC3E}">
        <p14:creationId xmlns:p14="http://schemas.microsoft.com/office/powerpoint/2010/main" val="9843079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268760"/>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Some argue that the 2,300 days are    literal days. </a:t>
            </a:r>
          </a:p>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	• The little horn of Daniel 8 applies to 	Antiochus Epiphanes (216 </a:t>
            </a:r>
            <a:r>
              <a:rPr lang="en-US" sz="3600" cap="small" dirty="0" err="1">
                <a:latin typeface="Arial" panose="020B0604020202020204" pitchFamily="34" charset="0"/>
                <a:cs typeface="Arial" panose="020B0604020202020204" pitchFamily="34" charset="0"/>
              </a:rPr>
              <a:t>b.c.</a:t>
            </a:r>
            <a:r>
              <a:rPr lang="en-US" sz="3600" cap="small"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164 </a:t>
            </a:r>
            <a:r>
              <a:rPr lang="en-US" sz="3600" cap="small" dirty="0" err="1">
                <a:latin typeface="Arial" panose="020B0604020202020204" pitchFamily="34" charset="0"/>
                <a:cs typeface="Arial" panose="020B0604020202020204" pitchFamily="34" charset="0"/>
              </a:rPr>
              <a:t>b.c.</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who attacked Jerusalem and defiled the 	Jewish temple. </a:t>
            </a:r>
          </a:p>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	• This is contrary to the angel’s clear 	instruction that the vision applies to the 	“time of the end.”</a:t>
            </a:r>
          </a:p>
        </p:txBody>
      </p:sp>
      <p:sp>
        <p:nvSpPr>
          <p:cNvPr id="2" name="Text Box 2">
            <a:extLst>
              <a:ext uri="{FF2B5EF4-FFF2-40B4-BE49-F238E27FC236}">
                <a16:creationId xmlns:a16="http://schemas.microsoft.com/office/drawing/2014/main" id="{D7E08223-D8F8-6BCD-6631-6CBDD9031C75}"/>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1. The Longest Time Prophecy </a:t>
            </a:r>
          </a:p>
          <a:p>
            <a:pPr marL="36000">
              <a:defRPr/>
            </a:pPr>
            <a:r>
              <a:rPr lang="en-US" sz="3200" b="1" cap="small" spc="50" dirty="0">
                <a:latin typeface="Times New Roman" panose="02020603050405020304" pitchFamily="18" charset="0"/>
                <a:cs typeface="Times New Roman" panose="02020603050405020304" pitchFamily="18" charset="0"/>
              </a:rPr>
              <a:t>b. The 2300 Days and the End Time </a:t>
            </a:r>
          </a:p>
        </p:txBody>
      </p:sp>
    </p:spTree>
    <p:extLst>
      <p:ext uri="{BB962C8B-B14F-4D97-AF65-F5344CB8AC3E}">
        <p14:creationId xmlns:p14="http://schemas.microsoft.com/office/powerpoint/2010/main" val="724987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454071"/>
            <a:ext cx="9144000" cy="538718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Gabriel begins his explanation of the 2,300-day prophecy.</a:t>
            </a:r>
          </a:p>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	• He names Media-Persia, Greece, and 	the little horn (Rome), (</a:t>
            </a:r>
            <a:r>
              <a:rPr lang="en-US" sz="3600" i="1" dirty="0">
                <a:latin typeface="Arial" panose="020B0604020202020204" pitchFamily="34" charset="0"/>
                <a:cs typeface="Arial" panose="020B0604020202020204" pitchFamily="34" charset="0"/>
              </a:rPr>
              <a:t>Dan. 8:9, 23, 24</a:t>
            </a:r>
            <a:r>
              <a:rPr lang="en-US" sz="3600" dirty="0">
                <a:latin typeface="Arial" panose="020B0604020202020204" pitchFamily="34" charset="0"/>
                <a:cs typeface="Arial" panose="020B0604020202020204" pitchFamily="34" charset="0"/>
              </a:rPr>
              <a:t>).</a:t>
            </a:r>
          </a:p>
          <a:p>
            <a:pPr marL="274320" eaLnBrk="1" hangingPunct="1">
              <a:spcBef>
                <a:spcPts val="0"/>
              </a:spcBef>
              <a:spcAft>
                <a:spcPts val="0"/>
              </a:spcAft>
              <a:defRPr/>
            </a:pPr>
            <a:r>
              <a:rPr lang="en-US" sz="3600" dirty="0">
                <a:latin typeface="Arial" panose="020B0604020202020204" pitchFamily="34" charset="0"/>
                <a:cs typeface="Arial" panose="020B0604020202020204" pitchFamily="34" charset="0"/>
              </a:rPr>
              <a:t>	</a:t>
            </a:r>
            <a:r>
              <a:rPr lang="en-US" sz="3600" spc="-30" dirty="0">
                <a:latin typeface="Arial" panose="020B0604020202020204" pitchFamily="34" charset="0"/>
                <a:cs typeface="Arial" panose="020B0604020202020204" pitchFamily="34" charset="0"/>
              </a:rPr>
              <a:t>• He then depicts a kind of religiopolitical 	</a:t>
            </a:r>
            <a:r>
              <a:rPr lang="en-US" sz="3600" spc="-10" dirty="0">
                <a:latin typeface="Arial" panose="020B0604020202020204" pitchFamily="34" charset="0"/>
                <a:cs typeface="Arial" panose="020B0604020202020204" pitchFamily="34" charset="0"/>
              </a:rPr>
              <a:t>phase of Rome, which would “cast down 	</a:t>
            </a:r>
            <a:r>
              <a:rPr lang="en-US" sz="3600" dirty="0">
                <a:latin typeface="Arial" panose="020B0604020202020204" pitchFamily="34" charset="0"/>
                <a:cs typeface="Arial" panose="020B0604020202020204" pitchFamily="34" charset="0"/>
              </a:rPr>
              <a:t>the truth to the ground” (</a:t>
            </a:r>
            <a:r>
              <a:rPr lang="en-US" sz="3600" i="1" dirty="0">
                <a:latin typeface="Arial" panose="020B0604020202020204" pitchFamily="34" charset="0"/>
                <a:cs typeface="Arial" panose="020B0604020202020204" pitchFamily="34" charset="0"/>
              </a:rPr>
              <a:t>8:10-12, 25</a:t>
            </a:r>
            <a:r>
              <a:rPr lang="en-US" sz="3600" dirty="0">
                <a:latin typeface="Arial" panose="020B0604020202020204" pitchFamily="34" charset="0"/>
                <a:cs typeface="Arial" panose="020B0604020202020204" pitchFamily="34" charset="0"/>
              </a:rPr>
              <a:t>) 	 and interfere with Christ’s heavenly </a:t>
            </a:r>
          </a:p>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	ministry (</a:t>
            </a:r>
            <a:r>
              <a:rPr lang="en-US" sz="3600" i="1" dirty="0">
                <a:latin typeface="Arial" panose="020B0604020202020204" pitchFamily="34" charset="0"/>
                <a:cs typeface="Arial" panose="020B0604020202020204" pitchFamily="34" charset="0"/>
              </a:rPr>
              <a:t>8:10–12</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D7E08223-D8F8-6BCD-6631-6CBDD9031C75}"/>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1. The Longest Time Prophecy </a:t>
            </a:r>
          </a:p>
          <a:p>
            <a:pPr marL="36000">
              <a:defRPr/>
            </a:pPr>
            <a:r>
              <a:rPr lang="en-US" sz="3200" b="1" cap="small" spc="50" dirty="0">
                <a:latin typeface="Times New Roman" panose="02020603050405020304" pitchFamily="18" charset="0"/>
                <a:cs typeface="Times New Roman" panose="02020603050405020304" pitchFamily="18" charset="0"/>
              </a:rPr>
              <a:t>b. The 2300 Days and the End Time </a:t>
            </a:r>
          </a:p>
        </p:txBody>
      </p:sp>
    </p:spTree>
    <p:extLst>
      <p:ext uri="{BB962C8B-B14F-4D97-AF65-F5344CB8AC3E}">
        <p14:creationId xmlns:p14="http://schemas.microsoft.com/office/powerpoint/2010/main" val="1153574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454071"/>
            <a:ext cx="9144000"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spcBef>
                <a:spcPts val="0"/>
              </a:spcBef>
              <a:spcAft>
                <a:spcPts val="1200"/>
              </a:spcAft>
              <a:defRPr/>
            </a:pPr>
            <a:r>
              <a:rPr lang="en-US" sz="3600" dirty="0">
                <a:latin typeface="Arial" panose="020B0604020202020204" pitchFamily="34" charset="0"/>
                <a:cs typeface="Arial" panose="020B0604020202020204" pitchFamily="34" charset="0"/>
              </a:rPr>
              <a:t>	• The cleansing of the sanctuary is God’s 	answer to the challenge of earthly and 	religious powers that have attempted to 	usurp the authority of God. It is part of </a:t>
            </a:r>
            <a:r>
              <a:rPr lang="en-US" sz="3600" spc="-7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God’s divine solution to the sin problem.</a:t>
            </a:r>
          </a:p>
          <a:p>
            <a:pPr marL="274320" eaLnBrk="1" hangingPunct="1">
              <a:spcBef>
                <a:spcPts val="0"/>
              </a:spcBef>
              <a:spcAft>
                <a:spcPts val="0"/>
              </a:spcAft>
              <a:defRPr/>
            </a:pPr>
            <a:r>
              <a:rPr lang="en-US" sz="3600" dirty="0">
                <a:latin typeface="Arial" panose="020B0604020202020204" pitchFamily="34" charset="0"/>
                <a:cs typeface="Arial" panose="020B0604020202020204" pitchFamily="34" charset="0"/>
              </a:rPr>
              <a:t>	• The cleansing of the sanctuary was, 	however, not explained. The explanation 	will come in chapter 9.</a:t>
            </a:r>
          </a:p>
        </p:txBody>
      </p:sp>
      <p:sp>
        <p:nvSpPr>
          <p:cNvPr id="2" name="Text Box 2">
            <a:extLst>
              <a:ext uri="{FF2B5EF4-FFF2-40B4-BE49-F238E27FC236}">
                <a16:creationId xmlns:a16="http://schemas.microsoft.com/office/drawing/2014/main" id="{D7E08223-D8F8-6BCD-6631-6CBDD9031C75}"/>
              </a:ext>
            </a:extLst>
          </p:cNvPr>
          <p:cNvSpPr txBox="1">
            <a:spLocks noChangeArrowheads="1"/>
          </p:cNvSpPr>
          <p:nvPr/>
        </p:nvSpPr>
        <p:spPr bwMode="auto">
          <a:xfrm>
            <a:off x="1721907" y="44624"/>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b. The 2300 Days and the End Time </a:t>
            </a:r>
          </a:p>
          <a:p>
            <a:pPr marL="36000">
              <a:defRPr/>
            </a:pPr>
            <a:r>
              <a:rPr lang="en-US" sz="3200" b="1" cap="small" spc="50" dirty="0">
                <a:latin typeface="Times New Roman" panose="02020603050405020304" pitchFamily="18" charset="0"/>
                <a:cs typeface="Times New Roman" panose="02020603050405020304" pitchFamily="18" charset="0"/>
              </a:rPr>
              <a:t>Explanation of the  2300 Days</a:t>
            </a:r>
          </a:p>
        </p:txBody>
      </p:sp>
    </p:spTree>
    <p:extLst>
      <p:ext uri="{BB962C8B-B14F-4D97-AF65-F5344CB8AC3E}">
        <p14:creationId xmlns:p14="http://schemas.microsoft.com/office/powerpoint/2010/main" val="4391135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503317A-6C26-7362-9A2D-F99A1EECB73E}"/>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The </a:t>
            </a:r>
            <a:r>
              <a:rPr lang="en-PH" sz="3200" i="1" dirty="0">
                <a:solidFill>
                  <a:srgbClr val="FFFF00"/>
                </a:solidFill>
                <a:latin typeface="Times New Roman" panose="02020603050405020304" pitchFamily="18" charset="0"/>
                <a:cs typeface="Times New Roman" panose="02020603050405020304" pitchFamily="18" charset="0"/>
              </a:rPr>
              <a:t>Hour of His </a:t>
            </a:r>
            <a:r>
              <a:rPr lang="en-US" sz="3200" i="1" dirty="0">
                <a:solidFill>
                  <a:srgbClr val="FFFF00"/>
                </a:solidFill>
                <a:latin typeface="Times New Roman" panose="02020603050405020304" pitchFamily="18" charset="0"/>
                <a:cs typeface="Times New Roman" panose="02020603050405020304" pitchFamily="18" charset="0"/>
              </a:rPr>
              <a:t>Judgment</a:t>
            </a:r>
          </a:p>
          <a:p>
            <a:pPr marL="36000">
              <a:defRPr/>
            </a:pPr>
            <a:r>
              <a:rPr lang="en-US" sz="3200" b="1" cap="small" spc="100" dirty="0">
                <a:latin typeface="Times New Roman" panose="02020603050405020304" pitchFamily="18" charset="0"/>
                <a:cs typeface="Times New Roman" panose="02020603050405020304" pitchFamily="18" charset="0"/>
              </a:rPr>
              <a:t>2. Two are “Cut Off” </a:t>
            </a:r>
          </a:p>
          <a:p>
            <a:pPr marL="36000">
              <a:defRPr/>
            </a:pPr>
            <a:r>
              <a:rPr lang="en-US" sz="3200" cap="small" spc="100" dirty="0">
                <a:latin typeface="Times New Roman" panose="02020603050405020304" pitchFamily="18" charset="0"/>
                <a:cs typeface="Times New Roman" panose="02020603050405020304" pitchFamily="18" charset="0"/>
              </a:rPr>
              <a:t>a. The 490 Years  </a:t>
            </a:r>
          </a:p>
        </p:txBody>
      </p:sp>
      <p:pic>
        <p:nvPicPr>
          <p:cNvPr id="5" name="Picture 4">
            <a:extLst>
              <a:ext uri="{FF2B5EF4-FFF2-40B4-BE49-F238E27FC236}">
                <a16:creationId xmlns:a16="http://schemas.microsoft.com/office/drawing/2014/main" id="{879C686D-C085-0FA6-0361-F1BDBF3457CF}"/>
              </a:ext>
            </a:extLst>
          </p:cNvPr>
          <p:cNvPicPr>
            <a:picLocks noChangeAspect="1"/>
          </p:cNvPicPr>
          <p:nvPr/>
        </p:nvPicPr>
        <p:blipFill rotWithShape="1">
          <a:blip r:embed="rId3"/>
          <a:srcRect t="12017" b="12276"/>
          <a:stretch/>
        </p:blipFill>
        <p:spPr>
          <a:xfrm>
            <a:off x="755576" y="2348880"/>
            <a:ext cx="6721477" cy="3816424"/>
          </a:xfrm>
          <a:prstGeom prst="rect">
            <a:avLst/>
          </a:prstGeom>
        </p:spPr>
      </p:pic>
      <p:sp>
        <p:nvSpPr>
          <p:cNvPr id="6" name="Rectangle 5">
            <a:extLst>
              <a:ext uri="{FF2B5EF4-FFF2-40B4-BE49-F238E27FC236}">
                <a16:creationId xmlns:a16="http://schemas.microsoft.com/office/drawing/2014/main" id="{64709DE1-2161-32D7-5B98-5EFBFA9E8F2A}"/>
              </a:ext>
            </a:extLst>
          </p:cNvPr>
          <p:cNvSpPr/>
          <p:nvPr/>
        </p:nvSpPr>
        <p:spPr bwMode="auto">
          <a:xfrm>
            <a:off x="755576" y="2348880"/>
            <a:ext cx="6721477" cy="38164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0" y="1700808"/>
            <a:ext cx="9180511" cy="51778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640080" eaLnBrk="1" hangingPunct="1">
              <a:lnSpc>
                <a:spcPct val="90000"/>
              </a:lnSpc>
              <a:spcBef>
                <a:spcPts val="0"/>
              </a:spcBef>
              <a:spcAft>
                <a:spcPts val="1200"/>
              </a:spcAft>
              <a:defRPr/>
            </a:pPr>
            <a:r>
              <a:rPr lang="de-DE" sz="3600" dirty="0">
                <a:latin typeface="Times New Roman" panose="02020603050405020304" pitchFamily="18" charset="0"/>
                <a:cs typeface="Times New Roman" panose="02020603050405020304" pitchFamily="18" charset="0"/>
              </a:rPr>
              <a:t>Daniel 9:24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marL="640080" eaLnBrk="1" hangingPunct="1">
              <a:spcBef>
                <a:spcPts val="0"/>
              </a:spcBef>
              <a:spcAft>
                <a:spcPts val="0"/>
              </a:spcAft>
              <a:defRPr/>
            </a:pPr>
            <a:r>
              <a:rPr lang="en-US" sz="3600" dirty="0">
                <a:latin typeface="Arial" panose="020B0604020202020204" pitchFamily="34" charset="0"/>
                <a:cs typeface="Arial" panose="020B0604020202020204" pitchFamily="34" charset="0"/>
              </a:rPr>
              <a:t>“Seventy weeks are determined                 </a:t>
            </a:r>
            <a:r>
              <a:rPr lang="en-US" sz="3600" b="1" spc="100" dirty="0">
                <a:latin typeface="Arial" panose="020B0604020202020204" pitchFamily="34" charset="0"/>
                <a:cs typeface="Arial" panose="020B0604020202020204" pitchFamily="34" charset="0"/>
              </a:rPr>
              <a:t>For your people </a:t>
            </a:r>
            <a:r>
              <a:rPr lang="en-US" sz="3600" dirty="0">
                <a:latin typeface="Arial" panose="020B0604020202020204" pitchFamily="34" charset="0"/>
                <a:cs typeface="Arial" panose="020B0604020202020204" pitchFamily="34" charset="0"/>
              </a:rPr>
              <a:t>and for your holy city,  To finish the transgression,                           To make an end of sins,                                   To make reconciliation for iniquity,                       To bring in everlasting righteousness,                  To seal up vision and prophecy,</a:t>
            </a:r>
          </a:p>
          <a:p>
            <a:pPr marL="640080" eaLnBrk="1" hangingPunct="1">
              <a:spcBef>
                <a:spcPts val="0"/>
              </a:spcBef>
              <a:spcAft>
                <a:spcPts val="0"/>
              </a:spcAft>
              <a:defRPr/>
            </a:pPr>
            <a:r>
              <a:rPr lang="en-US" sz="3600" dirty="0">
                <a:latin typeface="Arial" panose="020B0604020202020204" pitchFamily="34" charset="0"/>
                <a:cs typeface="Arial" panose="020B0604020202020204" pitchFamily="34" charset="0"/>
              </a:rPr>
              <a:t>And to anoint the Most Holy.”</a:t>
            </a:r>
          </a:p>
        </p:txBody>
      </p:sp>
    </p:spTree>
    <p:extLst>
      <p:ext uri="{BB962C8B-B14F-4D97-AF65-F5344CB8AC3E}">
        <p14:creationId xmlns:p14="http://schemas.microsoft.com/office/powerpoint/2010/main" val="31061179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5" presetClass="entr" presetSubtype="5"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down)">
                                      <p:cBhvr>
                                        <p:cTn id="30" dur="2000"/>
                                        <p:tgtEl>
                                          <p:spTgt spid="5"/>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541069"/>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The first portion of this prophecy relates to God’s people, the Jews. </a:t>
            </a:r>
          </a:p>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a:t>
            </a:r>
            <a:r>
              <a:rPr lang="en-US" sz="3600" spc="-300" dirty="0">
                <a:latin typeface="Arial" panose="020B0604020202020204" pitchFamily="34" charset="0"/>
                <a:cs typeface="Arial" panose="020B0604020202020204" pitchFamily="34" charset="0"/>
              </a:rPr>
              <a:t>• “ ‘</a:t>
            </a:r>
            <a:r>
              <a:rPr lang="en-US" sz="3600" spc="-60" dirty="0">
                <a:latin typeface="Arial" panose="020B0604020202020204" pitchFamily="34" charset="0"/>
                <a:cs typeface="Arial" panose="020B0604020202020204" pitchFamily="34" charset="0"/>
              </a:rPr>
              <a:t>Seventy weeks are </a:t>
            </a:r>
            <a:r>
              <a:rPr lang="en-US" sz="3600" spc="-60" dirty="0">
                <a:highlight>
                  <a:srgbClr val="FF0000"/>
                </a:highlight>
                <a:latin typeface="Arial" panose="020B0604020202020204" pitchFamily="34" charset="0"/>
                <a:cs typeface="Arial" panose="020B0604020202020204" pitchFamily="34" charset="0"/>
              </a:rPr>
              <a:t>determined</a:t>
            </a:r>
            <a:r>
              <a:rPr lang="en-US" sz="3600" spc="-60" dirty="0">
                <a:latin typeface="Arial" panose="020B0604020202020204" pitchFamily="34" charset="0"/>
                <a:cs typeface="Arial" panose="020B0604020202020204" pitchFamily="34" charset="0"/>
              </a:rPr>
              <a:t> for your </a:t>
            </a:r>
            <a:r>
              <a:rPr lang="en-US" sz="3600" spc="-1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people’ ”—the Jewish nation (</a:t>
            </a:r>
            <a:r>
              <a:rPr lang="en-US" sz="3600" i="1" dirty="0">
                <a:latin typeface="Arial" panose="020B0604020202020204" pitchFamily="34" charset="0"/>
                <a:cs typeface="Arial" panose="020B0604020202020204" pitchFamily="34" charset="0"/>
              </a:rPr>
              <a:t>Dan. 9:24</a:t>
            </a:r>
            <a:r>
              <a:rPr lang="en-US" sz="3600" dirty="0">
                <a:latin typeface="Arial" panose="020B0604020202020204" pitchFamily="34" charset="0"/>
                <a:cs typeface="Arial" panose="020B0604020202020204" pitchFamily="34" charset="0"/>
              </a:rPr>
              <a:t>).</a:t>
            </a:r>
          </a:p>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 In Daniel and Revelation, when you 	have symbolic imagery, you usually have 	a symbolic time prophecy, as well. </a:t>
            </a:r>
          </a:p>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 Seventy weeks are composed of 490 	prophetic days or 490 literal years.</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Two are “Cut Off”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The 490 Years </a:t>
            </a:r>
          </a:p>
        </p:txBody>
      </p:sp>
    </p:spTree>
    <p:extLst>
      <p:ext uri="{BB962C8B-B14F-4D97-AF65-F5344CB8AC3E}">
        <p14:creationId xmlns:p14="http://schemas.microsoft.com/office/powerpoint/2010/main" val="27436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64060"/>
            <a:ext cx="9180512" cy="5541069"/>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Four hundred ninety years are “cut off.”</a:t>
            </a:r>
          </a:p>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 From the 2,300 days of Daniel 8:14.</a:t>
            </a:r>
          </a:p>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 These 490 years, which are a time 	prophecy, are directly linked back to the 	time prophecy of Daniel 8:14, the only 	</a:t>
            </a:r>
            <a:r>
              <a:rPr lang="en-US" sz="3600" spc="-50" dirty="0">
                <a:latin typeface="Arial" panose="020B0604020202020204" pitchFamily="34" charset="0"/>
                <a:cs typeface="Arial" panose="020B0604020202020204" pitchFamily="34" charset="0"/>
              </a:rPr>
              <a:t>part of the vision left unexplained and the </a:t>
            </a:r>
            <a:r>
              <a:rPr lang="en-US" sz="3600" dirty="0">
                <a:latin typeface="Arial" panose="020B0604020202020204" pitchFamily="34" charset="0"/>
                <a:cs typeface="Arial" panose="020B0604020202020204" pitchFamily="34" charset="0"/>
              </a:rPr>
              <a:t>	only time prophecy in Daniel 8, as well.</a:t>
            </a:r>
          </a:p>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 Gabriel is coming to help Daniel 	understand the 2,300 days.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Two are “Cut Off”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a. The 490 Years </a:t>
            </a:r>
          </a:p>
        </p:txBody>
      </p:sp>
    </p:spTree>
    <p:extLst>
      <p:ext uri="{BB962C8B-B14F-4D97-AF65-F5344CB8AC3E}">
        <p14:creationId xmlns:p14="http://schemas.microsoft.com/office/powerpoint/2010/main" val="3746427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0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82388-EA3C-30EF-D2F1-E9D4E6951C20}"/>
              </a:ext>
            </a:extLst>
          </p:cNvPr>
          <p:cNvPicPr>
            <a:picLocks noChangeAspect="1"/>
          </p:cNvPicPr>
          <p:nvPr/>
        </p:nvPicPr>
        <p:blipFill rotWithShape="1">
          <a:blip r:embed="rId3"/>
          <a:srcRect t="3192" b="4034"/>
          <a:stretch/>
        </p:blipFill>
        <p:spPr>
          <a:xfrm>
            <a:off x="3795331" y="1844824"/>
            <a:ext cx="5348668" cy="4176464"/>
          </a:xfrm>
          <a:prstGeom prst="rect">
            <a:avLst/>
          </a:prstGeom>
        </p:spPr>
      </p:pic>
      <p:sp>
        <p:nvSpPr>
          <p:cNvPr id="3" name="Text Box 3">
            <a:extLst>
              <a:ext uri="{FF2B5EF4-FFF2-40B4-BE49-F238E27FC236}">
                <a16:creationId xmlns:a16="http://schemas.microsoft.com/office/drawing/2014/main" id="{468BEECC-00C8-D813-5462-EAAB2DA94DEC}"/>
              </a:ext>
            </a:extLst>
          </p:cNvPr>
          <p:cNvSpPr txBox="1">
            <a:spLocks noChangeArrowheads="1"/>
          </p:cNvSpPr>
          <p:nvPr/>
        </p:nvSpPr>
        <p:spPr bwMode="auto">
          <a:xfrm>
            <a:off x="72008" y="2310010"/>
            <a:ext cx="4499992" cy="343895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Daniel 9:26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marL="182880" eaLnBrk="1" hangingPunct="1">
              <a:spcBef>
                <a:spcPts val="0"/>
              </a:spcBef>
              <a:spcAft>
                <a:spcPts val="0"/>
              </a:spcAft>
              <a:defRPr/>
            </a:pPr>
            <a:r>
              <a:rPr lang="en-US" sz="3600" dirty="0">
                <a:latin typeface="Arial" panose="020B0604020202020204" pitchFamily="34" charset="0"/>
                <a:cs typeface="Arial" panose="020B0604020202020204" pitchFamily="34" charset="0"/>
              </a:rPr>
              <a:t>“ ‘And after the                                               sixty-two weeks</a:t>
            </a:r>
          </a:p>
          <a:p>
            <a:pPr marL="182880" eaLnBrk="1" hangingPunct="1">
              <a:spcBef>
                <a:spcPts val="0"/>
              </a:spcBef>
              <a:spcAft>
                <a:spcPts val="0"/>
              </a:spcAft>
              <a:defRPr/>
            </a:pPr>
            <a:r>
              <a:rPr lang="en-US" sz="3600" dirty="0">
                <a:latin typeface="Arial" panose="020B0604020202020204" pitchFamily="34" charset="0"/>
                <a:cs typeface="Arial" panose="020B0604020202020204" pitchFamily="34" charset="0"/>
              </a:rPr>
              <a:t>Messiah shall     be </a:t>
            </a:r>
            <a:r>
              <a:rPr lang="en-US" sz="3600" dirty="0">
                <a:highlight>
                  <a:srgbClr val="C80000"/>
                </a:highlight>
                <a:latin typeface="Arial" panose="020B0604020202020204" pitchFamily="34" charset="0"/>
                <a:cs typeface="Arial" panose="020B0604020202020204" pitchFamily="34" charset="0"/>
              </a:rPr>
              <a:t>cut off</a:t>
            </a:r>
            <a:r>
              <a:rPr lang="en-US" sz="3600" dirty="0">
                <a:latin typeface="Arial" panose="020B0604020202020204" pitchFamily="34" charset="0"/>
                <a:cs typeface="Arial" panose="020B0604020202020204" pitchFamily="34" charset="0"/>
              </a:rPr>
              <a:t>, but                                                                          </a:t>
            </a:r>
            <a:r>
              <a:rPr lang="en-US" sz="3600" dirty="0">
                <a:highlight>
                  <a:srgbClr val="C80000"/>
                </a:highlight>
                <a:latin typeface="Arial" panose="020B0604020202020204" pitchFamily="34" charset="0"/>
                <a:cs typeface="Arial" panose="020B0604020202020204" pitchFamily="34" charset="0"/>
              </a:rPr>
              <a:t>not for Himself</a:t>
            </a:r>
            <a:r>
              <a:rPr lang="en-US" sz="3600" dirty="0">
                <a:latin typeface="Arial" panose="020B0604020202020204" pitchFamily="34" charset="0"/>
                <a:cs typeface="Arial" panose="020B0604020202020204" pitchFamily="34" charset="0"/>
              </a:rPr>
              <a:t>….’ ”</a:t>
            </a:r>
          </a:p>
        </p:txBody>
      </p:sp>
      <p:sp>
        <p:nvSpPr>
          <p:cNvPr id="4" name="Text Box 2">
            <a:extLst>
              <a:ext uri="{FF2B5EF4-FFF2-40B4-BE49-F238E27FC236}">
                <a16:creationId xmlns:a16="http://schemas.microsoft.com/office/drawing/2014/main" id="{E503317A-6C26-7362-9A2D-F99A1EECB73E}"/>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The Hour of His Judgment</a:t>
            </a:r>
          </a:p>
          <a:p>
            <a:pPr marL="36000">
              <a:defRPr/>
            </a:pPr>
            <a:r>
              <a:rPr lang="en-US" sz="3200" b="1" cap="small" spc="100" dirty="0">
                <a:latin typeface="Times New Roman" panose="02020603050405020304" pitchFamily="18" charset="0"/>
                <a:cs typeface="Times New Roman" panose="02020603050405020304" pitchFamily="18" charset="0"/>
              </a:rPr>
              <a:t>2. Two are “Cut Off” </a:t>
            </a:r>
          </a:p>
          <a:p>
            <a:pPr marL="36000">
              <a:defRPr/>
            </a:pPr>
            <a:r>
              <a:rPr lang="en-US" sz="3200" cap="small" spc="100" dirty="0">
                <a:latin typeface="Times New Roman" panose="02020603050405020304" pitchFamily="18" charset="0"/>
                <a:cs typeface="Times New Roman" panose="02020603050405020304" pitchFamily="18" charset="0"/>
              </a:rPr>
              <a:t>b. The Messiah  </a:t>
            </a:r>
          </a:p>
        </p:txBody>
      </p:sp>
    </p:spTree>
    <p:extLst>
      <p:ext uri="{BB962C8B-B14F-4D97-AF65-F5344CB8AC3E}">
        <p14:creationId xmlns:p14="http://schemas.microsoft.com/office/powerpoint/2010/main" val="35278589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5" presetClass="entr" presetSubtype="5"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dow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323990"/>
            <a:ext cx="9180512"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The 490-year prophecy began with a truly </a:t>
            </a:r>
            <a:r>
              <a:rPr lang="en-US" sz="3600" spc="-50" dirty="0">
                <a:latin typeface="Arial" panose="020B0604020202020204" pitchFamily="34" charset="0"/>
                <a:cs typeface="Arial" panose="020B0604020202020204" pitchFamily="34" charset="0"/>
              </a:rPr>
              <a:t>important event to the Jews—the command </a:t>
            </a:r>
            <a:r>
              <a:rPr lang="en-US" sz="3600" dirty="0">
                <a:latin typeface="Arial" panose="020B0604020202020204" pitchFamily="34" charset="0"/>
                <a:cs typeface="Arial" panose="020B0604020202020204" pitchFamily="34" charset="0"/>
              </a:rPr>
              <a:t>to restore and build Jerusalem.</a:t>
            </a:r>
          </a:p>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	• Artaxerxes’s decree was issued 457 </a:t>
            </a:r>
            <a:r>
              <a:rPr lang="en-US" sz="3600" cap="small" dirty="0" err="1">
                <a:latin typeface="Arial" panose="020B0604020202020204" pitchFamily="34" charset="0"/>
                <a:cs typeface="Arial" panose="020B0604020202020204" pitchFamily="34" charset="0"/>
              </a:rPr>
              <a:t>b.c.</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From 457 </a:t>
            </a:r>
            <a:r>
              <a:rPr lang="en-US" sz="3600" cap="small" dirty="0" err="1">
                <a:latin typeface="Arial" panose="020B0604020202020204" pitchFamily="34" charset="0"/>
                <a:cs typeface="Arial" panose="020B0604020202020204" pitchFamily="34" charset="0"/>
              </a:rPr>
              <a:t>b.c.</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the Messiah would be 	69 weeks, or 483 years. Beginning at   	457 </a:t>
            </a:r>
            <a:r>
              <a:rPr lang="en-US" sz="3600" cap="small" dirty="0" err="1">
                <a:latin typeface="Arial" panose="020B0604020202020204" pitchFamily="34" charset="0"/>
                <a:cs typeface="Arial" panose="020B0604020202020204" pitchFamily="34" charset="0"/>
              </a:rPr>
              <a:t>b.c.</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and moving forward on history’s 	time line, will reach </a:t>
            </a:r>
            <a:r>
              <a:rPr lang="en-US" sz="3600" cap="small" dirty="0" err="1">
                <a:latin typeface="Arial" panose="020B0604020202020204" pitchFamily="34" charset="0"/>
                <a:cs typeface="Arial" panose="020B0604020202020204" pitchFamily="34" charset="0"/>
              </a:rPr>
              <a:t>a.d.</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27.</a:t>
            </a:r>
          </a:p>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	• Messiah means “the anointed one.” In 	</a:t>
            </a:r>
            <a:r>
              <a:rPr lang="en-US" sz="3600" cap="small" dirty="0" err="1">
                <a:latin typeface="Arial" panose="020B0604020202020204" pitchFamily="34" charset="0"/>
                <a:cs typeface="Arial" panose="020B0604020202020204" pitchFamily="34" charset="0"/>
              </a:rPr>
              <a:t>a.d.</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27, Jesus Christ was baptized. </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Two are “Cut Off”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The Messiah  </a:t>
            </a:r>
          </a:p>
        </p:txBody>
      </p:sp>
    </p:spTree>
    <p:extLst>
      <p:ext uri="{BB962C8B-B14F-4D97-AF65-F5344CB8AC3E}">
        <p14:creationId xmlns:p14="http://schemas.microsoft.com/office/powerpoint/2010/main" val="3850190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472608" y="4797425"/>
            <a:ext cx="3131840" cy="769441"/>
          </a:xfrm>
          <a:prstGeom prst="rect">
            <a:avLst/>
          </a:prstGeom>
          <a:noFill/>
          <a:ln>
            <a:noFill/>
          </a:ln>
        </p:spPr>
        <p:txBody>
          <a:bodyPr wrap="square">
            <a:spAutoFit/>
          </a:bodyPr>
          <a:lstStyle/>
          <a:p>
            <a:pPr algn="r">
              <a:defRPr/>
            </a:pPr>
            <a:r>
              <a:rPr lang="en-US" sz="2400" dirty="0">
                <a:solidFill>
                  <a:schemeClr val="tx1">
                    <a:lumMod val="95000"/>
                  </a:schemeClr>
                </a:solidFill>
                <a:latin typeface="Arial" panose="020B0604020202020204" pitchFamily="34" charset="0"/>
                <a:ea typeface="ＭＳ Ｐゴシック" charset="0"/>
                <a:cs typeface="Arial" panose="020B0604020202020204" pitchFamily="34" charset="0"/>
              </a:rPr>
              <a:t>Mark Finley</a:t>
            </a:r>
          </a:p>
          <a:p>
            <a:pPr algn="r">
              <a:defRPr/>
            </a:pPr>
            <a:r>
              <a:rPr lang="en-US" sz="2000" spc="100" dirty="0">
                <a:solidFill>
                  <a:schemeClr val="tx1">
                    <a:lumMod val="95000"/>
                  </a:schemeClr>
                </a:solidFill>
                <a:latin typeface="Arial" panose="020B0604020202020204" pitchFamily="34" charset="0"/>
                <a:ea typeface="ＭＳ Ｐゴシック" charset="0"/>
                <a:cs typeface="Arial" panose="020B0604020202020204" pitchFamily="34" charset="0"/>
              </a:rPr>
              <a:t>Principal Contributor</a:t>
            </a:r>
          </a:p>
        </p:txBody>
      </p:sp>
      <p:pic>
        <p:nvPicPr>
          <p:cNvPr id="5" name="Picture 4">
            <a:extLst>
              <a:ext uri="{FF2B5EF4-FFF2-40B4-BE49-F238E27FC236}">
                <a16:creationId xmlns:a16="http://schemas.microsoft.com/office/drawing/2014/main" id="{7D7B446E-415F-4B99-12AF-5699615CB655}"/>
              </a:ext>
            </a:extLst>
          </p:cNvPr>
          <p:cNvPicPr>
            <a:picLocks noChangeAspect="1"/>
          </p:cNvPicPr>
          <p:nvPr/>
        </p:nvPicPr>
        <p:blipFill>
          <a:blip r:embed="rId3"/>
          <a:stretch>
            <a:fillRect/>
          </a:stretch>
        </p:blipFill>
        <p:spPr>
          <a:xfrm>
            <a:off x="1" y="0"/>
            <a:ext cx="5073678" cy="6858000"/>
          </a:xfrm>
          <a:prstGeom prst="rect">
            <a:avLst/>
          </a:prstGeom>
          <a:ln>
            <a:noFill/>
          </a:ln>
        </p:spPr>
      </p:pic>
      <p:pic>
        <p:nvPicPr>
          <p:cNvPr id="7" name="Picture 6">
            <a:extLst>
              <a:ext uri="{FF2B5EF4-FFF2-40B4-BE49-F238E27FC236}">
                <a16:creationId xmlns:a16="http://schemas.microsoft.com/office/drawing/2014/main" id="{486C6D2A-6668-F592-93DC-B2C99D021A16}"/>
              </a:ext>
            </a:extLst>
          </p:cNvPr>
          <p:cNvPicPr>
            <a:picLocks noChangeAspect="1"/>
          </p:cNvPicPr>
          <p:nvPr/>
        </p:nvPicPr>
        <p:blipFill rotWithShape="1">
          <a:blip r:embed="rId4"/>
          <a:srcRect l="12058" r="9764"/>
          <a:stretch/>
        </p:blipFill>
        <p:spPr>
          <a:xfrm>
            <a:off x="5036200" y="1196752"/>
            <a:ext cx="4072304"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436068"/>
            <a:ext cx="9180512"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1200"/>
              </a:spcAft>
              <a:tabLst>
                <a:tab pos="441325" algn="l"/>
              </a:tabLst>
              <a:defRPr/>
            </a:pPr>
            <a:r>
              <a:rPr lang="en-US" sz="3600" dirty="0">
                <a:latin typeface="Arial" panose="020B0604020202020204" pitchFamily="34" charset="0"/>
                <a:cs typeface="Arial" panose="020B0604020202020204" pitchFamily="34" charset="0"/>
              </a:rPr>
              <a:t>	• “ ‘And after the </a:t>
            </a:r>
            <a:r>
              <a:rPr lang="en-US" sz="3600" b="1" spc="100" dirty="0">
                <a:latin typeface="Arial" panose="020B0604020202020204" pitchFamily="34" charset="0"/>
                <a:cs typeface="Arial" panose="020B0604020202020204" pitchFamily="34" charset="0"/>
              </a:rPr>
              <a:t>sixty-two weeks </a:t>
            </a:r>
            <a:r>
              <a:rPr lang="en-US" sz="3600" dirty="0">
                <a:latin typeface="Arial" panose="020B0604020202020204" pitchFamily="34" charset="0"/>
                <a:cs typeface="Arial" panose="020B0604020202020204" pitchFamily="34" charset="0"/>
              </a:rPr>
              <a:t>	Messiah shall be cut off, but not for 	Himself ’ ” (</a:t>
            </a:r>
            <a:r>
              <a:rPr lang="en-US" sz="3600" i="1" dirty="0">
                <a:latin typeface="Arial" panose="020B0604020202020204" pitchFamily="34" charset="0"/>
                <a:cs typeface="Arial" panose="020B0604020202020204" pitchFamily="34" charset="0"/>
              </a:rPr>
              <a:t>Dan. 9:26). </a:t>
            </a:r>
            <a:r>
              <a:rPr lang="en-US" sz="3600" dirty="0">
                <a:latin typeface="Arial" panose="020B0604020202020204" pitchFamily="34" charset="0"/>
                <a:cs typeface="Arial" panose="020B0604020202020204" pitchFamily="34" charset="0"/>
              </a:rPr>
              <a:t>The Messiah 	would be “cut off,” or crucified. The verse 	adds “ ‘but not for Himself.’ ” The death 	of Christ was for us, not for Himself.</a:t>
            </a:r>
          </a:p>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	• “But God demonstrates His own love 	toward us, in that </a:t>
            </a:r>
            <a:r>
              <a:rPr lang="en-US" sz="3600" b="1" spc="100" dirty="0">
                <a:latin typeface="Arial" panose="020B0604020202020204" pitchFamily="34" charset="0"/>
                <a:cs typeface="Arial" panose="020B0604020202020204" pitchFamily="34" charset="0"/>
              </a:rPr>
              <a:t>while we were still 	sinners</a:t>
            </a:r>
            <a:r>
              <a:rPr lang="en-US" sz="3600" dirty="0">
                <a:latin typeface="Arial" panose="020B0604020202020204" pitchFamily="34" charset="0"/>
                <a:cs typeface="Arial" panose="020B0604020202020204" pitchFamily="34" charset="0"/>
              </a:rPr>
              <a:t>, Christ died for us” (</a:t>
            </a:r>
            <a:r>
              <a:rPr lang="en-US" sz="3600" i="1" dirty="0">
                <a:latin typeface="Arial" panose="020B0604020202020204" pitchFamily="34" charset="0"/>
                <a:cs typeface="Arial" panose="020B0604020202020204" pitchFamily="34" charset="0"/>
              </a:rPr>
              <a:t>Rom. 5:8</a:t>
            </a:r>
            <a:r>
              <a:rPr lang="en-US" sz="3600" dirty="0">
                <a:latin typeface="Arial" panose="020B0604020202020204" pitchFamily="34" charset="0"/>
                <a:cs typeface="Arial" panose="020B0604020202020204" pitchFamily="34" charset="0"/>
              </a:rPr>
              <a:t>).</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Two are “Cut Off”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The Messiah  </a:t>
            </a:r>
          </a:p>
        </p:txBody>
      </p:sp>
    </p:spTree>
    <p:extLst>
      <p:ext uri="{BB962C8B-B14F-4D97-AF65-F5344CB8AC3E}">
        <p14:creationId xmlns:p14="http://schemas.microsoft.com/office/powerpoint/2010/main" val="413141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0" y="1242110"/>
            <a:ext cx="9180512" cy="5710346"/>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179388" eaLnBrk="1" hangingPunct="1">
              <a:spcBef>
                <a:spcPts val="0"/>
              </a:spcBef>
              <a:spcAft>
                <a:spcPts val="600"/>
              </a:spcAft>
              <a:tabLst>
                <a:tab pos="441325" algn="l"/>
              </a:tabLst>
              <a:defRPr/>
            </a:pPr>
            <a:r>
              <a:rPr lang="en-US" sz="3600" dirty="0">
                <a:latin typeface="Arial" panose="020B0604020202020204" pitchFamily="34" charset="0"/>
                <a:cs typeface="Arial" panose="020B0604020202020204" pitchFamily="34" charset="0"/>
              </a:rPr>
              <a:t>	• </a:t>
            </a:r>
            <a:r>
              <a:rPr lang="en-US" sz="3600" spc="-100" dirty="0">
                <a:latin typeface="Arial" panose="020B0604020202020204" pitchFamily="34" charset="0"/>
                <a:cs typeface="Arial" panose="020B0604020202020204" pitchFamily="34" charset="0"/>
              </a:rPr>
              <a:t>Daniel 9:27, says that in the middle of the 	</a:t>
            </a:r>
            <a:r>
              <a:rPr lang="en-US" sz="3600" dirty="0">
                <a:latin typeface="Arial" panose="020B0604020202020204" pitchFamily="34" charset="0"/>
                <a:cs typeface="Arial" panose="020B0604020202020204" pitchFamily="34" charset="0"/>
              </a:rPr>
              <a:t>week, the last seven years, Christ would       </a:t>
            </a:r>
            <a:r>
              <a:rPr lang="en-US" sz="3600" spc="-1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a:t>
            </a:r>
            <a:r>
              <a:rPr lang="en-US" sz="3600" spc="-1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‘bring an end to sacrifice and offering.’</a:t>
            </a:r>
            <a:r>
              <a:rPr lang="en-US" sz="3600" spc="-1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In the middle of this 70</a:t>
            </a:r>
            <a:r>
              <a:rPr lang="en-US" sz="3600" baseline="30000" dirty="0">
                <a:latin typeface="Arial" panose="020B0604020202020204" pitchFamily="34" charset="0"/>
                <a:cs typeface="Arial" panose="020B0604020202020204" pitchFamily="34" charset="0"/>
              </a:rPr>
              <a:t>th</a:t>
            </a:r>
            <a:r>
              <a:rPr lang="en-US" sz="3600" dirty="0">
                <a:latin typeface="Arial" panose="020B0604020202020204" pitchFamily="34" charset="0"/>
                <a:cs typeface="Arial" panose="020B0604020202020204" pitchFamily="34" charset="0"/>
              </a:rPr>
              <a:t> week, in </a:t>
            </a:r>
            <a:r>
              <a:rPr lang="en-US" sz="3600" cap="small" dirty="0" err="1">
                <a:latin typeface="Arial" panose="020B0604020202020204" pitchFamily="34" charset="0"/>
                <a:cs typeface="Arial" panose="020B0604020202020204" pitchFamily="34" charset="0"/>
              </a:rPr>
              <a:t>a.d.</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31, 	Christ died and the sacrificial system lost    	all prophetic significance.</a:t>
            </a:r>
          </a:p>
          <a:p>
            <a:pPr marL="179388" eaLnBrk="1" hangingPunct="1">
              <a:spcBef>
                <a:spcPts val="0"/>
              </a:spcBef>
              <a:spcAft>
                <a:spcPts val="0"/>
              </a:spcAft>
              <a:tabLst>
                <a:tab pos="441325" algn="l"/>
              </a:tabLst>
              <a:defRPr/>
            </a:pPr>
            <a:r>
              <a:rPr lang="en-US" sz="3600" dirty="0">
                <a:latin typeface="Arial" panose="020B0604020202020204" pitchFamily="34" charset="0"/>
                <a:cs typeface="Arial" panose="020B0604020202020204" pitchFamily="34" charset="0"/>
              </a:rPr>
              <a:t>	• These predictions were fulfilled in 	every detail. Exactly at Passover, when 	the high priest was offering the Passover 	lamb, Christ was sacrificed for us.</a:t>
            </a:r>
          </a:p>
        </p:txBody>
      </p:sp>
      <p:sp>
        <p:nvSpPr>
          <p:cNvPr id="3" name="Text Box 2">
            <a:extLst>
              <a:ext uri="{FF2B5EF4-FFF2-40B4-BE49-F238E27FC236}">
                <a16:creationId xmlns:a16="http://schemas.microsoft.com/office/drawing/2014/main" id="{BE0F885F-A81E-FA8D-B207-ED16B922DFBE}"/>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2. Two are “Cut Off” </a:t>
            </a:r>
            <a:endParaRPr lang="en-US" sz="3200" i="1" dirty="0">
              <a:solidFill>
                <a:srgbClr val="FFFF00"/>
              </a:solidFill>
              <a:latin typeface="Times New Roman" panose="02020603050405020304" pitchFamily="18" charset="0"/>
              <a:cs typeface="Times New Roman" panose="02020603050405020304" pitchFamily="18" charset="0"/>
            </a:endParaRPr>
          </a:p>
          <a:p>
            <a:pPr marL="36000">
              <a:defRPr/>
            </a:pPr>
            <a:r>
              <a:rPr lang="en-US" sz="3200" b="1" cap="small" spc="100" dirty="0">
                <a:latin typeface="Times New Roman" panose="02020603050405020304" pitchFamily="18" charset="0"/>
                <a:cs typeface="Times New Roman" panose="02020603050405020304" pitchFamily="18" charset="0"/>
              </a:rPr>
              <a:t>b. The Messiah  </a:t>
            </a:r>
          </a:p>
        </p:txBody>
      </p:sp>
    </p:spTree>
    <p:extLst>
      <p:ext uri="{BB962C8B-B14F-4D97-AF65-F5344CB8AC3E}">
        <p14:creationId xmlns:p14="http://schemas.microsoft.com/office/powerpoint/2010/main" val="3113858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0D7DDA7-8277-2EBB-D722-EB143AA5F659}"/>
              </a:ext>
            </a:extLst>
          </p:cNvPr>
          <p:cNvSpPr txBox="1">
            <a:spLocks noChangeArrowheads="1"/>
          </p:cNvSpPr>
          <p:nvPr/>
        </p:nvSpPr>
        <p:spPr bwMode="auto">
          <a:xfrm>
            <a:off x="35496" y="4554425"/>
            <a:ext cx="9108504" cy="233095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Cambria"/>
                <a:cs typeface="Cambria"/>
              </a:rPr>
              <a:t>Daniel 8:14 </a:t>
            </a:r>
            <a:r>
              <a:rPr lang="en-US" sz="2800" dirty="0">
                <a:latin typeface="Cambria"/>
                <a:cs typeface="Cambria"/>
              </a:rPr>
              <a:t>NLT</a:t>
            </a:r>
            <a:endParaRPr lang="en-US" sz="3600" dirty="0">
              <a:latin typeface="Cambria"/>
              <a:cs typeface="Cambria"/>
            </a:endParaRPr>
          </a:p>
          <a:p>
            <a:pPr algn="ctr" eaLnBrk="1" hangingPunct="1">
              <a:lnSpc>
                <a:spcPct val="90000"/>
              </a:lnSpc>
              <a:spcBef>
                <a:spcPts val="0"/>
              </a:spcBef>
              <a:spcAft>
                <a:spcPts val="0"/>
              </a:spcAft>
              <a:defRPr/>
            </a:pPr>
            <a:r>
              <a:rPr lang="en-US" spc="-70" dirty="0">
                <a:latin typeface="Calibri"/>
                <a:cs typeface="Calibri"/>
              </a:rPr>
              <a:t>“The other replied, ‘It will take 2,300 evenings and mornings; then the Temple   will be made right again.’</a:t>
            </a:r>
            <a:r>
              <a:rPr lang="en-US" dirty="0">
                <a:latin typeface="Calibri"/>
                <a:cs typeface="Calibri"/>
              </a:rPr>
              <a:t> ”</a:t>
            </a:r>
          </a:p>
        </p:txBody>
      </p:sp>
      <p:sp>
        <p:nvSpPr>
          <p:cNvPr id="6" name="Text Box 2"/>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The Hour of His Judgment</a:t>
            </a:r>
            <a:r>
              <a:rPr lang="en-US" sz="3200" i="1" dirty="0">
                <a:solidFill>
                  <a:srgbClr val="FFFF00"/>
                </a:solidFill>
                <a:latin typeface="Cambria"/>
                <a:cs typeface="Cambria"/>
              </a:rPr>
              <a:t>	</a:t>
            </a:r>
          </a:p>
          <a:p>
            <a:pPr marL="36000">
              <a:defRPr/>
            </a:pPr>
            <a:r>
              <a:rPr lang="en-US" sz="3200" b="1" cap="small" spc="100" dirty="0">
                <a:latin typeface="Cambria"/>
                <a:cs typeface="Cambria"/>
              </a:rPr>
              <a:t>3. The Year 1844 </a:t>
            </a:r>
          </a:p>
        </p:txBody>
      </p:sp>
      <p:sp>
        <p:nvSpPr>
          <p:cNvPr id="5" name="TextBox 4">
            <a:extLst>
              <a:ext uri="{FF2B5EF4-FFF2-40B4-BE49-F238E27FC236}">
                <a16:creationId xmlns:a16="http://schemas.microsoft.com/office/drawing/2014/main" id="{296F431F-C268-CE38-E777-EAB1E6097CD3}"/>
              </a:ext>
            </a:extLst>
          </p:cNvPr>
          <p:cNvSpPr txBox="1"/>
          <p:nvPr/>
        </p:nvSpPr>
        <p:spPr>
          <a:xfrm>
            <a:off x="4232366" y="7576457"/>
            <a:ext cx="184731" cy="707886"/>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AA1C96A3-AD16-0536-6428-E7B35FCD5605}"/>
              </a:ext>
            </a:extLst>
          </p:cNvPr>
          <p:cNvSpPr/>
          <p:nvPr/>
        </p:nvSpPr>
        <p:spPr bwMode="auto">
          <a:xfrm>
            <a:off x="10332640" y="2420888"/>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a:extLst>
              <a:ext uri="{FF2B5EF4-FFF2-40B4-BE49-F238E27FC236}">
                <a16:creationId xmlns:a16="http://schemas.microsoft.com/office/drawing/2014/main" id="{CEE17D34-CCED-BD2E-94BA-FF1A3F1788CF}"/>
              </a:ext>
            </a:extLst>
          </p:cNvPr>
          <p:cNvPicPr>
            <a:picLocks noChangeAspect="1"/>
          </p:cNvPicPr>
          <p:nvPr/>
        </p:nvPicPr>
        <p:blipFill>
          <a:blip r:embed="rId3"/>
          <a:stretch>
            <a:fillRect/>
          </a:stretch>
        </p:blipFill>
        <p:spPr>
          <a:xfrm>
            <a:off x="1828800" y="1156320"/>
            <a:ext cx="5486400" cy="3352800"/>
          </a:xfrm>
          <a:prstGeom prst="rect">
            <a:avLst/>
          </a:prstGeom>
        </p:spPr>
      </p:pic>
      <p:sp>
        <p:nvSpPr>
          <p:cNvPr id="8" name="TextBox 7">
            <a:extLst>
              <a:ext uri="{FF2B5EF4-FFF2-40B4-BE49-F238E27FC236}">
                <a16:creationId xmlns:a16="http://schemas.microsoft.com/office/drawing/2014/main" id="{46E3E86A-E0CD-3E73-EF85-BCE6F4C2CF60}"/>
              </a:ext>
            </a:extLst>
          </p:cNvPr>
          <p:cNvSpPr txBox="1"/>
          <p:nvPr/>
        </p:nvSpPr>
        <p:spPr>
          <a:xfrm>
            <a:off x="4572000" y="1124744"/>
            <a:ext cx="2592288" cy="1754326"/>
          </a:xfrm>
          <a:prstGeom prst="rect">
            <a:avLst/>
          </a:prstGeom>
          <a:noFill/>
        </p:spPr>
        <p:txBody>
          <a:bodyPr wrap="square" rtlCol="0">
            <a:spAutoFit/>
          </a:bodyPr>
          <a:lstStyle/>
          <a:p>
            <a:pPr>
              <a:lnSpc>
                <a:spcPct val="90000"/>
              </a:lnSpc>
            </a:pPr>
            <a:r>
              <a:rPr lang="en-US" b="1" dirty="0">
                <a:solidFill>
                  <a:schemeClr val="bg1"/>
                </a:solidFill>
                <a:latin typeface="Arial Narrow" panose="020B0604020202020204" pitchFamily="34" charset="0"/>
                <a:cs typeface="Arial Narrow" panose="020B0604020202020204" pitchFamily="34" charset="0"/>
              </a:rPr>
              <a:t>What happened in 1844?</a:t>
            </a:r>
          </a:p>
        </p:txBody>
      </p:sp>
    </p:spTree>
    <p:extLst>
      <p:ext uri="{BB962C8B-B14F-4D97-AF65-F5344CB8AC3E}">
        <p14:creationId xmlns:p14="http://schemas.microsoft.com/office/powerpoint/2010/main" val="1026625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20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508076"/>
            <a:ext cx="9108504" cy="523329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4320" eaLnBrk="1" hangingPunct="1">
              <a:spcBef>
                <a:spcPts val="0"/>
              </a:spcBef>
              <a:spcAft>
                <a:spcPts val="1200"/>
              </a:spcAft>
              <a:tabLst>
                <a:tab pos="454025" algn="l"/>
              </a:tabLst>
              <a:defRPr/>
            </a:pPr>
            <a:r>
              <a:rPr lang="en-US" sz="3600" dirty="0">
                <a:latin typeface="Arial" panose="020B0604020202020204" pitchFamily="34" charset="0"/>
                <a:cs typeface="Arial" panose="020B0604020202020204" pitchFamily="34" charset="0"/>
              </a:rPr>
              <a:t>• The first 490 years of the 2,300-year </a:t>
            </a:r>
            <a:r>
              <a:rPr lang="en-US" sz="3600" dirty="0" err="1">
                <a:latin typeface="Arial" panose="020B0604020202020204" pitchFamily="34" charset="0"/>
                <a:cs typeface="Arial" panose="020B0604020202020204" pitchFamily="34" charset="0"/>
              </a:rPr>
              <a:t>propheacy</a:t>
            </a:r>
            <a:r>
              <a:rPr lang="en-US" sz="3600" dirty="0">
                <a:latin typeface="Arial" panose="020B0604020202020204" pitchFamily="34" charset="0"/>
                <a:cs typeface="Arial" panose="020B0604020202020204" pitchFamily="34" charset="0"/>
              </a:rPr>
              <a:t> were designated especially for the </a:t>
            </a:r>
            <a:r>
              <a:rPr lang="en-US" sz="3600" b="1" spc="100" dirty="0">
                <a:latin typeface="Arial" panose="020B0604020202020204" pitchFamily="34" charset="0"/>
                <a:cs typeface="Arial" panose="020B0604020202020204" pitchFamily="34" charset="0"/>
              </a:rPr>
              <a:t>Jewish nation </a:t>
            </a:r>
            <a:r>
              <a:rPr lang="en-US" sz="3600" dirty="0">
                <a:latin typeface="Arial" panose="020B0604020202020204" pitchFamily="34" charset="0"/>
                <a:cs typeface="Arial" panose="020B0604020202020204" pitchFamily="34" charset="0"/>
              </a:rPr>
              <a:t>of antiquity and the coming of the Messiah. </a:t>
            </a:r>
          </a:p>
          <a:p>
            <a:pPr marL="27432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The last part of the 2,300 years has to  do with </a:t>
            </a:r>
            <a:r>
              <a:rPr lang="en-US" sz="3600" b="1" spc="100" dirty="0">
                <a:latin typeface="Arial" panose="020B0604020202020204" pitchFamily="34" charset="0"/>
                <a:cs typeface="Arial" panose="020B0604020202020204" pitchFamily="34" charset="0"/>
              </a:rPr>
              <a:t>God’s people</a:t>
            </a:r>
            <a:r>
              <a:rPr lang="en-US" sz="3600" dirty="0">
                <a:latin typeface="Arial" panose="020B0604020202020204" pitchFamily="34" charset="0"/>
                <a:cs typeface="Arial" panose="020B0604020202020204" pitchFamily="34" charset="0"/>
              </a:rPr>
              <a:t>, both Jew and Gentile, along with the cleansing of the heavenly sanctuary, and, ultimately, the second coming of Christ.</a:t>
            </a:r>
            <a:endParaRPr lang="en-US" sz="3600" b="1"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The Year 1844</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Heavenly Sanctuary Cleansing Begins</a:t>
            </a:r>
          </a:p>
        </p:txBody>
      </p:sp>
    </p:spTree>
    <p:extLst>
      <p:ext uri="{BB962C8B-B14F-4D97-AF65-F5344CB8AC3E}">
        <p14:creationId xmlns:p14="http://schemas.microsoft.com/office/powerpoint/2010/main" val="304631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432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The first 490 years applied to the first advent of the Messiah and ended in </a:t>
            </a:r>
            <a:r>
              <a:rPr lang="en-US" sz="3600" cap="small" dirty="0" err="1">
                <a:latin typeface="Arial" panose="020B0604020202020204" pitchFamily="34" charset="0"/>
                <a:cs typeface="Arial" panose="020B0604020202020204" pitchFamily="34" charset="0"/>
              </a:rPr>
              <a:t>a.d.</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34. Subtracting 490 years from 2,300 years leaves us with 1,810 years. If we begin at </a:t>
            </a:r>
            <a:r>
              <a:rPr lang="en-US" sz="3600" cap="small" dirty="0" err="1">
                <a:latin typeface="Arial" panose="020B0604020202020204" pitchFamily="34" charset="0"/>
                <a:cs typeface="Arial" panose="020B0604020202020204" pitchFamily="34" charset="0"/>
              </a:rPr>
              <a:t>a.d.</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34 and we add 1,810 years, we come to </a:t>
            </a:r>
            <a:r>
              <a:rPr lang="en-US" sz="3600" cap="small" dirty="0" err="1">
                <a:latin typeface="Arial" panose="020B0604020202020204" pitchFamily="34" charset="0"/>
                <a:cs typeface="Arial" panose="020B0604020202020204" pitchFamily="34" charset="0"/>
              </a:rPr>
              <a:t>a.d.</a:t>
            </a:r>
            <a:r>
              <a:rPr lang="en-US" sz="3600" cap="small"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1844.</a:t>
            </a:r>
          </a:p>
          <a:p>
            <a:pPr marL="274320" eaLnBrk="1" hangingPunct="1">
              <a:spcBef>
                <a:spcPts val="0"/>
              </a:spcBef>
              <a:spcAft>
                <a:spcPts val="0"/>
              </a:spcAft>
              <a:tabLst>
                <a:tab pos="454025" algn="l"/>
              </a:tabLst>
              <a:defRPr/>
            </a:pPr>
            <a:r>
              <a:rPr lang="en-US" sz="3600" dirty="0">
                <a:latin typeface="Arial" panose="020B0604020202020204" pitchFamily="34" charset="0"/>
                <a:cs typeface="Arial" panose="020B0604020202020204" pitchFamily="34" charset="0"/>
              </a:rPr>
              <a:t>• In the light of the cleansing or </a:t>
            </a:r>
            <a:r>
              <a:rPr lang="en-US" sz="3600" dirty="0" err="1">
                <a:latin typeface="Arial" panose="020B0604020202020204" pitchFamily="34" charset="0"/>
                <a:cs typeface="Arial" panose="020B0604020202020204" pitchFamily="34" charset="0"/>
              </a:rPr>
              <a:t>restora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tion</a:t>
            </a:r>
            <a:r>
              <a:rPr lang="en-US" sz="3600" dirty="0">
                <a:latin typeface="Arial" panose="020B0604020202020204" pitchFamily="34" charset="0"/>
                <a:cs typeface="Arial" panose="020B0604020202020204" pitchFamily="34" charset="0"/>
              </a:rPr>
              <a:t> of the truth about the sanctuary and the end-time judgment, God makes His final appeal to all in Revelation 14:6, 7.</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The Year 1844</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Heavenly Sanctuary Cleansing Begins</a:t>
            </a:r>
          </a:p>
        </p:txBody>
      </p:sp>
    </p:spTree>
    <p:extLst>
      <p:ext uri="{BB962C8B-B14F-4D97-AF65-F5344CB8AC3E}">
        <p14:creationId xmlns:p14="http://schemas.microsoft.com/office/powerpoint/2010/main" val="3372992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16FF8EB9-58A4-064E-9E2B-A984C964ECFE}"/>
              </a:ext>
            </a:extLst>
          </p:cNvPr>
          <p:cNvSpPr txBox="1">
            <a:spLocks noChangeArrowheads="1"/>
          </p:cNvSpPr>
          <p:nvPr/>
        </p:nvSpPr>
        <p:spPr bwMode="auto">
          <a:xfrm>
            <a:off x="35496" y="1268760"/>
            <a:ext cx="9108504" cy="5633402"/>
          </a:xfrm>
          <a:prstGeom prst="rect">
            <a:avLst/>
          </a:prstGeom>
          <a:noFill/>
          <a:ln w="9525">
            <a:noFill/>
            <a:miter lim="800000"/>
            <a:headEnd/>
            <a:tailEnd/>
          </a:ln>
        </p:spPr>
        <p:txBody>
          <a:bodyPr wrap="square" tIns="46800">
            <a:spAutoFit/>
          </a:bodyPr>
          <a:ls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a:lstStyle>
          <a:p>
            <a:pPr marL="273050" eaLnBrk="1" hangingPunct="1">
              <a:spcBef>
                <a:spcPts val="0"/>
              </a:spcBef>
              <a:spcAft>
                <a:spcPts val="0"/>
              </a:spcAft>
              <a:tabLst>
                <a:tab pos="498475" algn="l"/>
              </a:tabLst>
              <a:defRPr/>
            </a:pPr>
            <a:r>
              <a:rPr lang="en-US" sz="3600" dirty="0">
                <a:latin typeface="Arial" panose="020B0604020202020204" pitchFamily="34" charset="0"/>
                <a:cs typeface="Arial" panose="020B0604020202020204" pitchFamily="34" charset="0"/>
              </a:rPr>
              <a:t>“Also the tenth day of this seventh month shall be the Day of Atonement. …[Y]</a:t>
            </a:r>
            <a:r>
              <a:rPr lang="en-US" sz="3600" dirty="0" err="1">
                <a:latin typeface="Arial" panose="020B0604020202020204" pitchFamily="34" charset="0"/>
                <a:cs typeface="Arial" panose="020B0604020202020204" pitchFamily="34" charset="0"/>
              </a:rPr>
              <a:t>ou</a:t>
            </a:r>
            <a:r>
              <a:rPr lang="en-US" sz="3600" dirty="0">
                <a:latin typeface="Arial" panose="020B0604020202020204" pitchFamily="34" charset="0"/>
                <a:cs typeface="Arial" panose="020B0604020202020204" pitchFamily="34" charset="0"/>
              </a:rPr>
              <a:t> shall </a:t>
            </a:r>
            <a:r>
              <a:rPr lang="en-US" sz="3600" b="1" spc="100" dirty="0">
                <a:latin typeface="Arial" panose="020B0604020202020204" pitchFamily="34" charset="0"/>
                <a:cs typeface="Arial" panose="020B0604020202020204" pitchFamily="34" charset="0"/>
              </a:rPr>
              <a:t>afflict your souls</a:t>
            </a:r>
            <a:r>
              <a:rPr lang="en-US" sz="3600" dirty="0">
                <a:latin typeface="Arial" panose="020B0604020202020204" pitchFamily="34" charset="0"/>
                <a:cs typeface="Arial" panose="020B0604020202020204" pitchFamily="34" charset="0"/>
              </a:rPr>
              <a:t>…. For any person who is not afflicted in soul on that same day shall be cut off from his people”</a:t>
            </a:r>
          </a:p>
          <a:p>
            <a:pPr marL="273050" eaLnBrk="1" hangingPunct="1">
              <a:spcBef>
                <a:spcPts val="0"/>
              </a:spcBef>
              <a:spcAft>
                <a:spcPts val="0"/>
              </a:spcAft>
              <a:tabLst>
                <a:tab pos="498475" algn="l"/>
              </a:tabLst>
              <a:defRPr/>
            </a:pP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Lev. 23:26–29</a:t>
            </a:r>
            <a:r>
              <a:rPr lang="en-US" sz="3600" dirty="0">
                <a:latin typeface="Arial" panose="020B0604020202020204" pitchFamily="34" charset="0"/>
                <a:cs typeface="Arial" panose="020B0604020202020204" pitchFamily="34" charset="0"/>
              </a:rPr>
              <a:t>).</a:t>
            </a:r>
          </a:p>
          <a:p>
            <a:pPr marL="273050" eaLnBrk="1" hangingPunct="1">
              <a:spcBef>
                <a:spcPts val="0"/>
              </a:spcBef>
              <a:spcAft>
                <a:spcPts val="0"/>
              </a:spcAft>
              <a:tabLst>
                <a:tab pos="498475" algn="l"/>
              </a:tabLst>
              <a:defRPr/>
            </a:pPr>
            <a:r>
              <a:rPr lang="en-US" sz="3600" dirty="0">
                <a:latin typeface="Arial" panose="020B0604020202020204" pitchFamily="34" charset="0"/>
                <a:cs typeface="Arial" panose="020B0604020202020204" pitchFamily="34" charset="0"/>
              </a:rPr>
              <a:t>	• “Afflict their souls” indicates that they 	</a:t>
            </a:r>
            <a:r>
              <a:rPr lang="en-US" sz="3600" spc="-50" dirty="0">
                <a:latin typeface="Arial" panose="020B0604020202020204" pitchFamily="34" charset="0"/>
                <a:cs typeface="Arial" panose="020B0604020202020204" pitchFamily="34" charset="0"/>
              </a:rPr>
              <a:t>were to </a:t>
            </a:r>
            <a:r>
              <a:rPr lang="en-US" sz="3600" spc="-50" dirty="0">
                <a:highlight>
                  <a:srgbClr val="FF0000"/>
                </a:highlight>
                <a:latin typeface="Arial" panose="020B0604020202020204" pitchFamily="34" charset="0"/>
                <a:cs typeface="Arial" panose="020B0604020202020204" pitchFamily="34" charset="0"/>
              </a:rPr>
              <a:t>humble</a:t>
            </a:r>
            <a:r>
              <a:rPr lang="en-US" sz="3600" spc="-50" dirty="0">
                <a:latin typeface="Arial" panose="020B0604020202020204" pitchFamily="34" charset="0"/>
                <a:cs typeface="Arial" panose="020B0604020202020204" pitchFamily="34" charset="0"/>
              </a:rPr>
              <a:t> themselves and </a:t>
            </a:r>
            <a:r>
              <a:rPr lang="en-US" sz="3600" spc="-50" dirty="0">
                <a:highlight>
                  <a:srgbClr val="FF0000"/>
                </a:highlight>
                <a:latin typeface="Arial" panose="020B0604020202020204" pitchFamily="34" charset="0"/>
                <a:cs typeface="Arial" panose="020B0604020202020204" pitchFamily="34" charset="0"/>
              </a:rPr>
              <a:t>examine</a:t>
            </a:r>
            <a:r>
              <a:rPr lang="en-US" sz="3600" spc="-5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their hearts, </a:t>
            </a:r>
            <a:r>
              <a:rPr lang="en-US" sz="3600" dirty="0">
                <a:highlight>
                  <a:srgbClr val="FF0000"/>
                </a:highlight>
                <a:latin typeface="Arial" panose="020B0604020202020204" pitchFamily="34" charset="0"/>
                <a:cs typeface="Arial" panose="020B0604020202020204" pitchFamily="34" charset="0"/>
              </a:rPr>
              <a:t>confess</a:t>
            </a:r>
            <a:r>
              <a:rPr lang="en-US" sz="3600" dirty="0">
                <a:latin typeface="Arial" panose="020B0604020202020204" pitchFamily="34" charset="0"/>
                <a:cs typeface="Arial" panose="020B0604020202020204" pitchFamily="34" charset="0"/>
              </a:rPr>
              <a:t> their sins, </a:t>
            </a:r>
            <a:r>
              <a:rPr lang="en-US" sz="3600" dirty="0">
                <a:highlight>
                  <a:srgbClr val="FF0000"/>
                </a:highlight>
                <a:latin typeface="Arial" panose="020B0604020202020204" pitchFamily="34" charset="0"/>
                <a:cs typeface="Arial" panose="020B0604020202020204" pitchFamily="34" charset="0"/>
              </a:rPr>
              <a:t>repent</a:t>
            </a:r>
            <a:r>
              <a:rPr lang="en-US" sz="3600" dirty="0">
                <a:latin typeface="Arial" panose="020B0604020202020204" pitchFamily="34" charset="0"/>
                <a:cs typeface="Arial" panose="020B0604020202020204" pitchFamily="34" charset="0"/>
              </a:rPr>
              <a:t>, 	and ask God to cleanse them.</a:t>
            </a:r>
          </a:p>
        </p:txBody>
      </p:sp>
      <p:sp>
        <p:nvSpPr>
          <p:cNvPr id="2" name="Text Box 2">
            <a:extLst>
              <a:ext uri="{FF2B5EF4-FFF2-40B4-BE49-F238E27FC236}">
                <a16:creationId xmlns:a16="http://schemas.microsoft.com/office/drawing/2014/main" id="{198B80BB-C482-B7FD-1B01-79B8BD255EB5}"/>
              </a:ext>
            </a:extLst>
          </p:cNvPr>
          <p:cNvSpPr txBox="1">
            <a:spLocks noChangeArrowheads="1"/>
          </p:cNvSpPr>
          <p:nvPr/>
        </p:nvSpPr>
        <p:spPr bwMode="auto">
          <a:xfrm>
            <a:off x="1751987" y="6350"/>
            <a:ext cx="7428525"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3. The Year 1844</a:t>
            </a:r>
            <a:r>
              <a:rPr lang="en-US" sz="3200" i="1" dirty="0">
                <a:solidFill>
                  <a:srgbClr val="FFFF00"/>
                </a:solidFill>
                <a:latin typeface="Times New Roman" panose="02020603050405020304" pitchFamily="18" charset="0"/>
                <a:cs typeface="Times New Roman" panose="02020603050405020304" pitchFamily="18" charset="0"/>
              </a:rPr>
              <a:t>	 	</a:t>
            </a:r>
          </a:p>
          <a:p>
            <a:pPr marL="36000">
              <a:defRPr/>
            </a:pPr>
            <a:r>
              <a:rPr lang="en-US" sz="3200" b="1" cap="small" spc="-100" dirty="0">
                <a:latin typeface="Times New Roman" panose="02020603050405020304" pitchFamily="18" charset="0"/>
                <a:cs typeface="Times New Roman" panose="02020603050405020304" pitchFamily="18" charset="0"/>
              </a:rPr>
              <a:t>Heavenly Sanctuary Cleansing Begins</a:t>
            </a:r>
          </a:p>
        </p:txBody>
      </p:sp>
    </p:spTree>
    <p:extLst>
      <p:ext uri="{BB962C8B-B14F-4D97-AF65-F5344CB8AC3E}">
        <p14:creationId xmlns:p14="http://schemas.microsoft.com/office/powerpoint/2010/main" val="3001892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1345102-B045-3A67-100F-6F9B013E4E77}"/>
              </a:ext>
            </a:extLst>
          </p:cNvPr>
          <p:cNvSpPr txBox="1">
            <a:spLocks noChangeArrowheads="1"/>
          </p:cNvSpPr>
          <p:nvPr/>
        </p:nvSpPr>
        <p:spPr bwMode="auto">
          <a:xfrm>
            <a:off x="1758419" y="6350"/>
            <a:ext cx="738558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Cambria"/>
                <a:cs typeface="Cambria"/>
              </a:rPr>
              <a:t>The Last Word </a:t>
            </a:r>
          </a:p>
          <a:p>
            <a:pPr marL="36000">
              <a:defRPr/>
            </a:pPr>
            <a:r>
              <a:rPr lang="en-US" sz="3200" b="1" cap="small" spc="50" dirty="0">
                <a:latin typeface="Cambria"/>
                <a:cs typeface="Cambria"/>
              </a:rPr>
              <a:t>The 70 Week</a:t>
            </a:r>
            <a:endParaRPr lang="en-US" sz="3200" cap="small" spc="50" dirty="0">
              <a:latin typeface="Cambria"/>
              <a:cs typeface="Cambria"/>
            </a:endParaRPr>
          </a:p>
        </p:txBody>
      </p:sp>
      <p:pic>
        <p:nvPicPr>
          <p:cNvPr id="4" name="Picture 3">
            <a:extLst>
              <a:ext uri="{FF2B5EF4-FFF2-40B4-BE49-F238E27FC236}">
                <a16:creationId xmlns:a16="http://schemas.microsoft.com/office/drawing/2014/main" id="{DD92E094-4FB0-ECA7-529E-143BF6EE266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180" t="6956" r="-3311" b="4328"/>
          <a:stretch/>
        </p:blipFill>
        <p:spPr>
          <a:xfrm>
            <a:off x="0" y="1196752"/>
            <a:ext cx="9396536" cy="5654898"/>
          </a:xfrm>
          <a:prstGeom prst="rect">
            <a:avLst/>
          </a:prstGeom>
        </p:spPr>
      </p:pic>
    </p:spTree>
    <p:extLst>
      <p:ext uri="{BB962C8B-B14F-4D97-AF65-F5344CB8AC3E}">
        <p14:creationId xmlns:p14="http://schemas.microsoft.com/office/powerpoint/2010/main" val="18832001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85CEACF4-ED00-962F-25E6-C9AEA8A08092}"/>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Three Cosmic Messages</a:t>
            </a:r>
          </a:p>
          <a:p>
            <a:pPr marL="36000">
              <a:defRPr/>
            </a:pPr>
            <a:r>
              <a:rPr lang="en-US" sz="3200" b="1" cap="small" spc="50" dirty="0">
                <a:latin typeface="Times New Roman" panose="02020603050405020304" pitchFamily="18" charset="0"/>
                <a:cs typeface="Times New Roman" panose="02020603050405020304" pitchFamily="18" charset="0"/>
              </a:rPr>
              <a:t>Lesson 6,  May 6, 2023</a:t>
            </a:r>
          </a:p>
        </p:txBody>
      </p:sp>
      <p:sp>
        <p:nvSpPr>
          <p:cNvPr id="4" name="Rectangle 3">
            <a:extLst>
              <a:ext uri="{FF2B5EF4-FFF2-40B4-BE49-F238E27FC236}">
                <a16:creationId xmlns:a16="http://schemas.microsoft.com/office/drawing/2014/main" id="{16AAB78D-62CD-067E-FC21-A2C39D2CAB79}"/>
              </a:ext>
            </a:extLst>
          </p:cNvPr>
          <p:cNvSpPr/>
          <p:nvPr/>
        </p:nvSpPr>
        <p:spPr>
          <a:xfrm>
            <a:off x="0" y="1412776"/>
            <a:ext cx="9144000" cy="1948226"/>
          </a:xfrm>
          <a:prstGeom prst="rect">
            <a:avLst/>
          </a:prstGeom>
        </p:spPr>
        <p:txBody>
          <a:bodyPr>
            <a:spAutoFit/>
          </a:bodyPr>
          <a:lstStyle/>
          <a:p>
            <a:pPr algn="ctr">
              <a:lnSpc>
                <a:spcPct val="90000"/>
              </a:lnSpc>
              <a:defRPr/>
            </a:pP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The Hour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of  </a:t>
            </a:r>
            <a:r>
              <a:rPr lang="en-US" sz="54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His </a:t>
            </a:r>
            <a:r>
              <a:rPr lang="en-US" sz="5400" i="1"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  </a:t>
            </a:r>
            <a:r>
              <a:rPr lang="en-US" sz="8000" dirty="0">
                <a:effectLst>
                  <a:outerShdw blurRad="38100" dist="38100" dir="2700000" algn="tl">
                    <a:srgbClr val="000000"/>
                  </a:outerShdw>
                </a:effectLst>
                <a:latin typeface="Times New Roman" panose="02020603050405020304" pitchFamily="18" charset="0"/>
                <a:ea typeface="ＭＳ Ｐゴシック" charset="0"/>
                <a:cs typeface="Times New Roman" panose="02020603050405020304" pitchFamily="18" charset="0"/>
              </a:rPr>
              <a:t>Judgment</a:t>
            </a:r>
          </a:p>
        </p:txBody>
      </p:sp>
      <p:pic>
        <p:nvPicPr>
          <p:cNvPr id="5" name="Picture 4">
            <a:extLst>
              <a:ext uri="{FF2B5EF4-FFF2-40B4-BE49-F238E27FC236}">
                <a16:creationId xmlns:a16="http://schemas.microsoft.com/office/drawing/2014/main" id="{AA53AB20-1196-0667-2A4F-48B2BA91605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403648" y="3510307"/>
            <a:ext cx="6552728" cy="3375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Right)">
                                      <p:cBhvr>
                                        <p:cTn id="7" dur="1000"/>
                                        <p:tgtEl>
                                          <p:spTgt spid="2">
                                            <p:txEl>
                                              <p:pRg st="1" end="1"/>
                                            </p:txEl>
                                          </p:spTgt>
                                        </p:tgtEl>
                                      </p:cBhvr>
                                    </p:animEffect>
                                  </p:childTnLst>
                                </p:cTn>
                              </p:par>
                            </p:childTnLst>
                          </p:cTn>
                        </p:par>
                        <p:par>
                          <p:cTn id="8" fill="hold">
                            <p:stCondLst>
                              <p:cond delay="1000"/>
                            </p:stCondLst>
                            <p:childTnLst>
                              <p:par>
                                <p:cTn id="9" presetID="5" presetClass="entr" presetSubtype="5"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down)">
                                      <p:cBhvr>
                                        <p:cTn id="11" dur="2000"/>
                                        <p:tgtEl>
                                          <p:spTgt spid="4">
                                            <p:txEl>
                                              <p:pRg st="0" end="0"/>
                                            </p:txEl>
                                          </p:spTgt>
                                        </p:tgtEl>
                                      </p:cBhvr>
                                    </p:animEffect>
                                  </p:childTnLst>
                                </p:cTn>
                              </p:par>
                              <p:par>
                                <p:cTn id="12" presetID="5" presetClass="entr" presetSubtype="5"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checkerboard(dow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572410"/>
            <a:ext cx="9144000" cy="35240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1200"/>
              </a:spcAft>
              <a:tabLst/>
              <a:defRPr/>
            </a:pPr>
            <a:r>
              <a:rPr lang="de-DE" sz="3600" dirty="0">
                <a:latin typeface="Times New Roman" panose="02020603050405020304" pitchFamily="18" charset="0"/>
                <a:ea typeface="Helvetica CY" charset="0"/>
                <a:cs typeface="Times New Roman" panose="02020603050405020304" pitchFamily="18" charset="0"/>
              </a:rPr>
              <a:t>Romans 13:11, 12 </a:t>
            </a:r>
            <a:r>
              <a:rPr lang="en-US" sz="2800" dirty="0">
                <a:latin typeface="Times New Roman" panose="02020603050405020304" pitchFamily="18" charset="0"/>
                <a:ea typeface="Helvetica CY" charset="0"/>
                <a:cs typeface="Times New Roman" panose="02020603050405020304" pitchFamily="18" charset="0"/>
              </a:rPr>
              <a:t>NKJV</a:t>
            </a:r>
            <a:endParaRPr lang="en-US" sz="3200" dirty="0">
              <a:latin typeface="Times New Roman" panose="02020603050405020304" pitchFamily="18" charset="0"/>
              <a:ea typeface="Helvetica CY" charset="0"/>
              <a:cs typeface="Times New Roman" panose="02020603050405020304" pitchFamily="18" charset="0"/>
            </a:endParaRPr>
          </a:p>
          <a:p>
            <a:pPr algn="ctr" eaLnBrk="1" hangingPunct="1">
              <a:spcBef>
                <a:spcPts val="0"/>
              </a:spcBef>
              <a:spcAft>
                <a:spcPts val="1200"/>
              </a:spcAft>
              <a:tabLst/>
              <a:defRPr/>
            </a:pPr>
            <a:r>
              <a:rPr lang="en-US" sz="3600" dirty="0">
                <a:latin typeface="Arial" panose="020B0604020202020204" pitchFamily="34" charset="0"/>
                <a:ea typeface="Helvetica CY" charset="0"/>
                <a:cs typeface="Arial" panose="020B0604020202020204" pitchFamily="34" charset="0"/>
              </a:rPr>
              <a:t>“And do this, knowing the time, that         now it is high time to awake out of sleep;   for now our salvation is nearer than       when we first believed. The night is far spent, </a:t>
            </a:r>
            <a:r>
              <a:rPr lang="en-US" sz="3600" b="1" spc="100" dirty="0">
                <a:latin typeface="Arial" panose="020B0604020202020204" pitchFamily="34" charset="0"/>
                <a:ea typeface="Helvetica CY" charset="0"/>
                <a:cs typeface="Arial" panose="020B0604020202020204" pitchFamily="34" charset="0"/>
              </a:rPr>
              <a:t>the day is at hand</a:t>
            </a:r>
            <a:r>
              <a:rPr lang="en-US" sz="3600" dirty="0">
                <a:latin typeface="Arial" panose="020B0604020202020204" pitchFamily="34" charset="0"/>
                <a:ea typeface="Helvetica CY" charset="0"/>
                <a:cs typeface="Arial" panose="020B0604020202020204" pitchFamily="34" charset="0"/>
              </a:rPr>
              <a:t>.”</a:t>
            </a:r>
          </a:p>
        </p:txBody>
      </p:sp>
      <p:sp>
        <p:nvSpPr>
          <p:cNvPr id="2" name="Text Box 4">
            <a:extLst>
              <a:ext uri="{FF2B5EF4-FFF2-40B4-BE49-F238E27FC236}">
                <a16:creationId xmlns:a16="http://schemas.microsoft.com/office/drawing/2014/main" id="{45146B23-152B-645C-CFFA-C76988D196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Hour of His Judgment</a:t>
            </a:r>
          </a:p>
          <a:p>
            <a:pPr marL="36000">
              <a:defRPr/>
            </a:pPr>
            <a:r>
              <a:rPr lang="en-US" sz="3200" b="1" cap="small" spc="50" dirty="0">
                <a:latin typeface="Times New Roman" panose="02020603050405020304" pitchFamily="18" charset="0"/>
                <a:cs typeface="Times New Roman" panose="02020603050405020304" pitchFamily="18" charset="0"/>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8" y="1495882"/>
            <a:ext cx="9144000" cy="4802405"/>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spcAft>
                <a:spcPts val="0"/>
              </a:spcAft>
              <a:tabLst>
                <a:tab pos="538163" algn="l"/>
                <a:tab pos="4445000" algn="l"/>
                <a:tab pos="4911725" algn="l"/>
              </a:tabLst>
              <a:defRPr/>
            </a:pPr>
            <a:r>
              <a:rPr lang="en-US" sz="5400" dirty="0">
                <a:latin typeface="Arial" panose="020B0604020202020204" pitchFamily="34" charset="0"/>
                <a:cs typeface="Arial" panose="020B0604020202020204" pitchFamily="34" charset="0"/>
              </a:rPr>
              <a:t>At the cross</a:t>
            </a:r>
            <a:r>
              <a:rPr lang="en-US" sz="3600" dirty="0">
                <a:latin typeface="Arial" panose="020B0604020202020204" pitchFamily="34" charset="0"/>
                <a:cs typeface="Arial" panose="020B0604020202020204" pitchFamily="34" charset="0"/>
              </a:rPr>
              <a:t>, Christ was judged as     a condemned sinner so that we could be judged as righteous citizens of the    heavenly kingdom.</a:t>
            </a:r>
          </a:p>
          <a:p>
            <a:pPr algn="ctr" eaLnBrk="1" hangingPunct="1">
              <a:spcBef>
                <a:spcPts val="0"/>
              </a:spcBef>
              <a:spcAft>
                <a:spcPts val="0"/>
              </a:spcAft>
              <a:tabLst>
                <a:tab pos="538163" algn="l"/>
                <a:tab pos="4445000" algn="l"/>
                <a:tab pos="4911725" algn="l"/>
              </a:tabLst>
              <a:defRPr/>
            </a:pPr>
            <a:r>
              <a:rPr lang="en-US" sz="3600" dirty="0">
                <a:latin typeface="Arial" panose="020B0604020202020204" pitchFamily="34" charset="0"/>
                <a:cs typeface="Arial" panose="020B0604020202020204" pitchFamily="34" charset="0"/>
              </a:rPr>
              <a:t>He was judged as a criminal so that we could be set free from the destructive     fires of eternal loss, both figuratively and, yes, literally, as well.</a:t>
            </a:r>
          </a:p>
        </p:txBody>
      </p:sp>
      <p:sp>
        <p:nvSpPr>
          <p:cNvPr id="3" name="Text Box 2">
            <a:extLst>
              <a:ext uri="{FF2B5EF4-FFF2-40B4-BE49-F238E27FC236}">
                <a16:creationId xmlns:a16="http://schemas.microsoft.com/office/drawing/2014/main" id="{B7113652-0CB0-BE53-1FB5-8435378AED75}"/>
              </a:ext>
            </a:extLst>
          </p:cNvPr>
          <p:cNvSpPr txBox="1">
            <a:spLocks noChangeArrowheads="1"/>
          </p:cNvSpPr>
          <p:nvPr/>
        </p:nvSpPr>
        <p:spPr bwMode="auto">
          <a:xfrm>
            <a:off x="1721906"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Hour of His Judgment</a:t>
            </a:r>
            <a:endParaRPr lang="mr-IN" sz="3200" i="1" dirty="0">
              <a:solidFill>
                <a:srgbClr val="FFFF00"/>
              </a:solidFill>
              <a:latin typeface="Times New Roman" panose="02020603050405020304" pitchFamily="18" charset="0"/>
              <a:cs typeface="Cambria"/>
            </a:endParaRPr>
          </a:p>
          <a:p>
            <a:pPr marL="36000">
              <a:defRPr/>
            </a:pPr>
            <a:r>
              <a:rPr lang="en-US" sz="3200" b="1" cap="small" spc="50" dirty="0">
                <a:latin typeface="Times New Roman" panose="02020603050405020304" pitchFamily="18" charset="0"/>
                <a:cs typeface="Times New Roman" panose="02020603050405020304" pitchFamily="18" charset="0"/>
              </a:rPr>
              <a:t>Initial Words</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F6F13B1-DFBB-E26D-C6F3-87531EA1179C}"/>
              </a:ext>
            </a:extLst>
          </p:cNvPr>
          <p:cNvSpPr txBox="1">
            <a:spLocks noChangeArrowheads="1"/>
          </p:cNvSpPr>
          <p:nvPr/>
        </p:nvSpPr>
        <p:spPr bwMode="auto">
          <a:xfrm>
            <a:off x="1753575" y="6350"/>
            <a:ext cx="742693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Hour of His Judgment</a:t>
            </a:r>
          </a:p>
          <a:p>
            <a:pPr marL="36000">
              <a:defRPr/>
            </a:pPr>
            <a:r>
              <a:rPr lang="en-US" sz="3200" b="1" cap="small" spc="50" dirty="0">
                <a:latin typeface="Times New Roman" panose="02020603050405020304" pitchFamily="18" charset="0"/>
                <a:cs typeface="Times New Roman" panose="02020603050405020304" pitchFamily="18" charset="0"/>
              </a:rPr>
              <a:t>Quick Look   </a:t>
            </a:r>
            <a:r>
              <a:rPr lang="en-US" sz="3200" b="1" spc="50" dirty="0">
                <a:latin typeface="Times New Roman" panose="02020603050405020304" pitchFamily="18" charset="0"/>
                <a:cs typeface="Times New Roman" panose="02020603050405020304" pitchFamily="18" charset="0"/>
              </a:rPr>
              <a:t>	</a:t>
            </a:r>
          </a:p>
        </p:txBody>
      </p:sp>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60040" y="1405220"/>
            <a:ext cx="8892480"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1. The </a:t>
            </a:r>
            <a:r>
              <a:rPr lang="en-US" sz="3600" b="1" spc="100" dirty="0">
                <a:latin typeface="Arial" panose="020B0604020202020204" pitchFamily="34" charset="0"/>
                <a:cs typeface="Arial" panose="020B0604020202020204" pitchFamily="34" charset="0"/>
              </a:rPr>
              <a:t>Longest </a:t>
            </a:r>
            <a:r>
              <a:rPr lang="en-US" sz="3600" dirty="0">
                <a:latin typeface="Arial" panose="020B0604020202020204" pitchFamily="34" charset="0"/>
                <a:cs typeface="Arial" panose="020B0604020202020204" pitchFamily="34" charset="0"/>
              </a:rPr>
              <a:t>Time Prophecy  </a:t>
            </a:r>
          </a:p>
          <a:p>
            <a:pPr eaLnBrk="1" hangingPunct="1">
              <a:spcBef>
                <a:spcPts val="0"/>
              </a:spcBef>
              <a:spcAft>
                <a:spcPts val="0"/>
              </a:spcAft>
              <a:tabLst>
                <a:tab pos="514350" algn="l"/>
              </a:tabLst>
            </a:pPr>
            <a:r>
              <a:rPr lang="en-US" sz="3600" i="1"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a. Cleansing of the Sanctuary (</a:t>
            </a:r>
            <a:r>
              <a:rPr lang="en-US" sz="3600" i="1" spc="-100" dirty="0">
                <a:latin typeface="Arial" panose="020B0604020202020204" pitchFamily="34" charset="0"/>
                <a:cs typeface="Arial" panose="020B0604020202020204" pitchFamily="34" charset="0"/>
              </a:rPr>
              <a:t>Dan.</a:t>
            </a:r>
            <a:r>
              <a:rPr lang="en-US" sz="3600" spc="-100" dirty="0">
                <a:latin typeface="Arial" panose="020B0604020202020204" pitchFamily="34" charset="0"/>
                <a:cs typeface="Arial" panose="020B0604020202020204" pitchFamily="34" charset="0"/>
              </a:rPr>
              <a:t> </a:t>
            </a:r>
            <a:r>
              <a:rPr lang="en-US" sz="3600" i="1" spc="-100" dirty="0">
                <a:latin typeface="Arial" panose="020B0604020202020204" pitchFamily="34" charset="0"/>
                <a:cs typeface="Arial" panose="020B0604020202020204" pitchFamily="34" charset="0"/>
              </a:rPr>
              <a:t>8:14</a:t>
            </a:r>
            <a:r>
              <a:rPr lang="en-US" sz="3600" spc="-100" dirty="0">
                <a:latin typeface="Arial" panose="020B0604020202020204" pitchFamily="34" charset="0"/>
                <a:cs typeface="Arial" panose="020B0604020202020204" pitchFamily="34" charset="0"/>
              </a:rPr>
              <a:t>).</a:t>
            </a:r>
          </a:p>
          <a:p>
            <a:pPr eaLnBrk="1" hangingPunct="1">
              <a:spcBef>
                <a:spcPts val="0"/>
              </a:spcBef>
              <a:spcAft>
                <a:spcPts val="1200"/>
              </a:spcAft>
              <a:tabLst>
                <a:tab pos="514350" algn="l"/>
              </a:tabLst>
            </a:pPr>
            <a:r>
              <a:rPr lang="en-US" sz="3600" dirty="0">
                <a:latin typeface="Arial" panose="020B0604020202020204" pitchFamily="34" charset="0"/>
                <a:cs typeface="Arial" panose="020B0604020202020204" pitchFamily="34" charset="0"/>
              </a:rPr>
              <a:t>	b.</a:t>
            </a:r>
            <a:r>
              <a:rPr lang="en-US" sz="3600" spc="-300" dirty="0">
                <a:latin typeface="Arial" panose="020B0604020202020204" pitchFamily="34" charset="0"/>
                <a:cs typeface="Arial" panose="020B0604020202020204" pitchFamily="34" charset="0"/>
              </a:rPr>
              <a:t> </a:t>
            </a:r>
            <a:r>
              <a:rPr lang="en-US" sz="3600" spc="-100" dirty="0">
                <a:latin typeface="Arial" panose="020B0604020202020204" pitchFamily="34" charset="0"/>
                <a:cs typeface="Arial" panose="020B0604020202020204" pitchFamily="34" charset="0"/>
              </a:rPr>
              <a:t>The 2300 Days and the End Time         	(</a:t>
            </a:r>
            <a:r>
              <a:rPr lang="en-US" sz="3600" i="1" dirty="0">
                <a:latin typeface="Arial" panose="020B0604020202020204" pitchFamily="34" charset="0"/>
                <a:cs typeface="Arial" panose="020B0604020202020204" pitchFamily="34" charset="0"/>
              </a:rPr>
              <a:t>Dan. 8:17, 19, 26</a:t>
            </a:r>
            <a:r>
              <a:rPr lang="en-US" sz="360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2. Two Are </a:t>
            </a:r>
            <a:r>
              <a:rPr lang="en-US" sz="3600" b="1" spc="100" dirty="0">
                <a:latin typeface="Arial" panose="020B0604020202020204" pitchFamily="34" charset="0"/>
                <a:cs typeface="Arial" panose="020B0604020202020204" pitchFamily="34" charset="0"/>
              </a:rPr>
              <a:t>“Cut Off” </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	a. </a:t>
            </a:r>
            <a:r>
              <a:rPr lang="en-US" sz="3600" spc="-50" dirty="0">
                <a:latin typeface="Arial" panose="020B0604020202020204" pitchFamily="34" charset="0"/>
                <a:cs typeface="Arial" panose="020B0604020202020204" pitchFamily="34" charset="0"/>
              </a:rPr>
              <a:t>490 Years </a:t>
            </a:r>
            <a:r>
              <a:rPr lang="en-US" sz="3600" dirty="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Dan. 9:24</a:t>
            </a:r>
            <a:r>
              <a:rPr lang="en-US" sz="3600" dirty="0">
                <a:latin typeface="Arial" panose="020B0604020202020204" pitchFamily="34" charset="0"/>
                <a:cs typeface="Arial" panose="020B0604020202020204" pitchFamily="34" charset="0"/>
              </a:rPr>
              <a:t>).</a:t>
            </a:r>
            <a:endParaRPr lang="en-US" sz="3600" spc="-100" dirty="0">
              <a:latin typeface="Arial" panose="020B0604020202020204" pitchFamily="34" charset="0"/>
              <a:cs typeface="Arial" panose="020B0604020202020204" pitchFamily="34" charset="0"/>
            </a:endParaRPr>
          </a:p>
          <a:p>
            <a:pPr eaLnBrk="1" hangingPunct="1">
              <a:spcBef>
                <a:spcPts val="0"/>
              </a:spcBef>
              <a:spcAft>
                <a:spcPts val="1200"/>
              </a:spcAft>
              <a:tabLst>
                <a:tab pos="514350" algn="l"/>
              </a:tabLst>
            </a:pPr>
            <a:r>
              <a:rPr lang="en-US" sz="3600" dirty="0">
                <a:latin typeface="Arial" panose="020B0604020202020204" pitchFamily="34" charset="0"/>
                <a:cs typeface="Arial" panose="020B0604020202020204" pitchFamily="34" charset="0"/>
              </a:rPr>
              <a:t>	</a:t>
            </a:r>
            <a:r>
              <a:rPr lang="en-US" sz="3600" spc="-50" dirty="0">
                <a:latin typeface="Arial" panose="020B0604020202020204" pitchFamily="34" charset="0"/>
                <a:cs typeface="Arial" panose="020B0604020202020204" pitchFamily="34" charset="0"/>
              </a:rPr>
              <a:t>b. The Messiah (</a:t>
            </a:r>
            <a:r>
              <a:rPr lang="en-US" sz="3600" i="1" spc="-50" dirty="0">
                <a:latin typeface="Arial" panose="020B0604020202020204" pitchFamily="34" charset="0"/>
                <a:cs typeface="Arial" panose="020B0604020202020204" pitchFamily="34" charset="0"/>
              </a:rPr>
              <a:t>Dan. 9:26</a:t>
            </a:r>
            <a:r>
              <a:rPr lang="en-US" sz="3600" spc="-50" dirty="0">
                <a:latin typeface="Arial" panose="020B0604020202020204" pitchFamily="34" charset="0"/>
                <a:cs typeface="Arial" panose="020B0604020202020204" pitchFamily="34" charset="0"/>
              </a:rPr>
              <a:t>).</a:t>
            </a:r>
          </a:p>
          <a:p>
            <a:pPr eaLnBrk="1" hangingPunct="1">
              <a:spcBef>
                <a:spcPts val="0"/>
              </a:spcBef>
              <a:spcAft>
                <a:spcPts val="0"/>
              </a:spcAft>
              <a:tabLst>
                <a:tab pos="514350" algn="l"/>
              </a:tabLst>
            </a:pPr>
            <a:r>
              <a:rPr lang="en-US" sz="3600" dirty="0">
                <a:latin typeface="Arial" panose="020B0604020202020204" pitchFamily="34" charset="0"/>
                <a:cs typeface="Arial" panose="020B0604020202020204" pitchFamily="34" charset="0"/>
              </a:rPr>
              <a:t>3. The Year </a:t>
            </a:r>
            <a:r>
              <a:rPr lang="en-US" sz="3600" b="1" spc="100" dirty="0">
                <a:latin typeface="Arial" panose="020B0604020202020204" pitchFamily="34" charset="0"/>
                <a:cs typeface="Arial" panose="020B0604020202020204" pitchFamily="34" charset="0"/>
              </a:rPr>
              <a:t>1844</a:t>
            </a:r>
            <a:r>
              <a:rPr lang="en-US" sz="3600" dirty="0">
                <a:latin typeface="Arial" panose="020B0604020202020204" pitchFamily="34" charset="0"/>
                <a:cs typeface="Arial" panose="020B0604020202020204" pitchFamily="34" charset="0"/>
              </a:rPr>
              <a:t>                                        </a:t>
            </a:r>
          </a:p>
          <a:p>
            <a:pPr eaLnBrk="1" hangingPunct="1">
              <a:spcBef>
                <a:spcPts val="0"/>
              </a:spcBef>
              <a:spcAft>
                <a:spcPts val="1200"/>
              </a:spcAft>
              <a:tabLst>
                <a:tab pos="514350" algn="l"/>
              </a:tabLst>
            </a:pPr>
            <a:r>
              <a:rPr lang="en-US" sz="3600" spc="-60" dirty="0">
                <a:latin typeface="Arial" panose="020B0604020202020204" pitchFamily="34" charset="0"/>
                <a:cs typeface="Arial" panose="020B0604020202020204" pitchFamily="34" charset="0"/>
              </a:rPr>
              <a:t>	Cleansing Began </a:t>
            </a:r>
            <a:r>
              <a:rPr lang="en-US" sz="3600" spc="-150" dirty="0">
                <a:latin typeface="Arial" panose="020B0604020202020204" pitchFamily="34" charset="0"/>
                <a:cs typeface="Arial" panose="020B0604020202020204" pitchFamily="34" charset="0"/>
              </a:rPr>
              <a:t>(</a:t>
            </a:r>
            <a:r>
              <a:rPr lang="en-US" sz="3600" i="1" spc="-150" dirty="0">
                <a:latin typeface="Arial" panose="020B0604020202020204" pitchFamily="34" charset="0"/>
                <a:cs typeface="Arial" panose="020B0604020202020204" pitchFamily="34" charset="0"/>
              </a:rPr>
              <a:t>Dan. 8:14</a:t>
            </a:r>
            <a:r>
              <a:rPr lang="en-US" sz="3600" spc="-15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23528" y="2150285"/>
            <a:ext cx="4536504" cy="343895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a:latin typeface="Times New Roman" panose="02020603050405020304" pitchFamily="18" charset="0"/>
                <a:cs typeface="Times New Roman" panose="02020603050405020304" pitchFamily="18" charset="0"/>
              </a:rPr>
              <a:t>Daniel 8:14 </a:t>
            </a:r>
            <a:r>
              <a:rPr lang="en-US" sz="2800" dirty="0">
                <a:latin typeface="Times New Roman" panose="02020603050405020304" pitchFamily="18" charset="0"/>
                <a:cs typeface="Times New Roman" panose="02020603050405020304" pitchFamily="18" charset="0"/>
              </a:rPr>
              <a:t>NKJV</a:t>
            </a:r>
            <a:endParaRPr lang="en-US" sz="3600" dirty="0">
              <a:latin typeface="Times New Roman" panose="02020603050405020304" pitchFamily="18" charset="0"/>
              <a:cs typeface="Times New Roman" panose="02020603050405020304" pitchFamily="18" charset="0"/>
            </a:endParaRPr>
          </a:p>
          <a:p>
            <a:pPr algn="ctr" eaLnBrk="1" hangingPunct="1">
              <a:spcBef>
                <a:spcPts val="0"/>
              </a:spcBef>
              <a:spcAft>
                <a:spcPts val="2400"/>
              </a:spcAft>
              <a:defRPr/>
            </a:pPr>
            <a:r>
              <a:rPr lang="en-US" sz="3600" dirty="0">
                <a:latin typeface="Arial" panose="020B0604020202020204" pitchFamily="34" charset="0"/>
                <a:cs typeface="Arial" panose="020B0604020202020204" pitchFamily="34" charset="0"/>
              </a:rPr>
              <a:t>“And he said to me, “For two thousand three hundred days; then the </a:t>
            </a:r>
            <a:r>
              <a:rPr lang="en-US" sz="3600" b="1" spc="100" dirty="0">
                <a:latin typeface="Arial" panose="020B0604020202020204" pitchFamily="34" charset="0"/>
                <a:cs typeface="Arial" panose="020B0604020202020204" pitchFamily="34" charset="0"/>
              </a:rPr>
              <a:t>sanctuary</a:t>
            </a:r>
            <a:r>
              <a:rPr lang="en-US" sz="3600" dirty="0">
                <a:latin typeface="Arial" panose="020B0604020202020204" pitchFamily="34" charset="0"/>
                <a:cs typeface="Arial" panose="020B0604020202020204" pitchFamily="34" charset="0"/>
              </a:rPr>
              <a:t> shall be </a:t>
            </a:r>
            <a:r>
              <a:rPr lang="en-US" sz="3600" b="1" spc="100" dirty="0">
                <a:latin typeface="Arial" panose="020B0604020202020204" pitchFamily="34" charset="0"/>
                <a:cs typeface="Arial" panose="020B0604020202020204" pitchFamily="34" charset="0"/>
              </a:rPr>
              <a:t>cleansed</a:t>
            </a:r>
            <a:r>
              <a:rPr lang="en-US" sz="3600" dirty="0">
                <a:latin typeface="Arial" panose="020B0604020202020204" pitchFamily="34" charset="0"/>
                <a:cs typeface="Arial" panose="020B0604020202020204" pitchFamily="34" charset="0"/>
              </a:rPr>
              <a:t>.’ ”</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21907" y="44624"/>
            <a:ext cx="742209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PH" sz="3200" i="1" dirty="0">
                <a:solidFill>
                  <a:srgbClr val="FFFF00"/>
                </a:solidFill>
                <a:latin typeface="Times New Roman" panose="02020603050405020304" pitchFamily="18" charset="0"/>
                <a:cs typeface="Times New Roman" panose="02020603050405020304" pitchFamily="18" charset="0"/>
              </a:rPr>
              <a:t>The Hour of His Judgment</a:t>
            </a:r>
          </a:p>
          <a:p>
            <a:pPr marL="36000">
              <a:defRPr/>
            </a:pPr>
            <a:r>
              <a:rPr lang="en-US" sz="3200" b="1" cap="small" spc="50" dirty="0">
                <a:latin typeface="Times New Roman" panose="02020603050405020304" pitchFamily="18" charset="0"/>
                <a:cs typeface="Times New Roman" panose="02020603050405020304" pitchFamily="18" charset="0"/>
              </a:rPr>
              <a:t>1. The Longest Time Prophecy </a:t>
            </a:r>
          </a:p>
          <a:p>
            <a:pPr marL="36000">
              <a:defRPr/>
            </a:pPr>
            <a:r>
              <a:rPr lang="en-US" sz="3200" cap="small" spc="50" dirty="0">
                <a:latin typeface="Times New Roman" panose="02020603050405020304" pitchFamily="18" charset="0"/>
                <a:cs typeface="Times New Roman" panose="02020603050405020304" pitchFamily="18" charset="0"/>
              </a:rPr>
              <a:t>a. Cleansing of the Sanctuary </a:t>
            </a:r>
            <a:r>
              <a:rPr lang="en-US" sz="3200" b="1" cap="small" spc="5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30699623-7381-D421-207F-B4511A44C752}"/>
              </a:ext>
            </a:extLst>
          </p:cNvPr>
          <p:cNvSpPr txBox="1"/>
          <p:nvPr/>
        </p:nvSpPr>
        <p:spPr>
          <a:xfrm>
            <a:off x="7956884" y="7395411"/>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7E8360A6-13E5-0CD7-F8D1-DD6009253B76}"/>
              </a:ext>
            </a:extLst>
          </p:cNvPr>
          <p:cNvPicPr>
            <a:picLocks noChangeAspect="1"/>
          </p:cNvPicPr>
          <p:nvPr/>
        </p:nvPicPr>
        <p:blipFill>
          <a:blip r:embed="rId3"/>
          <a:stretch>
            <a:fillRect/>
          </a:stretch>
        </p:blipFill>
        <p:spPr>
          <a:xfrm>
            <a:off x="5291572" y="2150285"/>
            <a:ext cx="3024844" cy="4779254"/>
          </a:xfrm>
          <a:prstGeom prst="rect">
            <a:avLst/>
          </a:prstGeom>
        </p:spPr>
      </p:pic>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2">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hidden"/>
                                      </p:to>
                                    </p:set>
                                  </p:childTnLst>
                                </p:cTn>
                              </p:par>
                              <p:par>
                                <p:cTn id="23" presetID="5" presetClass="entr" presetSubtype="5"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checkerboard(dow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76137"/>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1200"/>
              </a:spcAft>
              <a:tabLst>
                <a:tab pos="508000" algn="l"/>
              </a:tabLst>
              <a:defRPr/>
            </a:pPr>
            <a:r>
              <a:rPr lang="en-US" sz="3600" dirty="0">
                <a:latin typeface="Arial" panose="020B0604020202020204" pitchFamily="34" charset="0"/>
                <a:cs typeface="Arial" panose="020B0604020202020204" pitchFamily="34" charset="0"/>
              </a:rPr>
              <a:t>There must be a judgment before Christ comes. The angel announces that “ ‘the  </a:t>
            </a:r>
            <a:r>
              <a:rPr lang="en-US" sz="3600" spc="-100" dirty="0">
                <a:latin typeface="Arial" panose="020B0604020202020204" pitchFamily="34" charset="0"/>
                <a:cs typeface="Arial" panose="020B0604020202020204" pitchFamily="34" charset="0"/>
              </a:rPr>
              <a:t>hour of His judgment has come</a:t>
            </a:r>
            <a:r>
              <a:rPr lang="en-US" sz="3600" spc="-300" dirty="0">
                <a:latin typeface="Arial" panose="020B0604020202020204" pitchFamily="34" charset="0"/>
                <a:cs typeface="Arial" panose="020B0604020202020204" pitchFamily="34" charset="0"/>
              </a:rPr>
              <a:t>’ ” </a:t>
            </a:r>
            <a:r>
              <a:rPr lang="en-US" sz="3600" spc="-100" dirty="0">
                <a:latin typeface="Arial" panose="020B0604020202020204" pitchFamily="34" charset="0"/>
                <a:cs typeface="Arial" panose="020B0604020202020204" pitchFamily="34" charset="0"/>
              </a:rPr>
              <a:t>(</a:t>
            </a:r>
            <a:r>
              <a:rPr lang="en-US" sz="3600" i="1" spc="-100" dirty="0">
                <a:latin typeface="Arial" panose="020B0604020202020204" pitchFamily="34" charset="0"/>
                <a:cs typeface="Arial" panose="020B0604020202020204" pitchFamily="34" charset="0"/>
              </a:rPr>
              <a:t>Rev. 14:7</a:t>
            </a:r>
            <a:r>
              <a:rPr lang="en-US" sz="3600" spc="-100" dirty="0">
                <a:latin typeface="Arial" panose="020B0604020202020204" pitchFamily="34" charset="0"/>
                <a:cs typeface="Arial" panose="020B0604020202020204" pitchFamily="34" charset="0"/>
              </a:rPr>
              <a:t>). </a:t>
            </a:r>
          </a:p>
          <a:p>
            <a:pPr marL="273050" eaLnBrk="1" hangingPunct="1">
              <a:spcBef>
                <a:spcPts val="0"/>
              </a:spcBef>
              <a:spcAft>
                <a:spcPts val="1200"/>
              </a:spcAft>
              <a:tabLst>
                <a:tab pos="508000" algn="l"/>
              </a:tabLst>
              <a:defRPr/>
            </a:pPr>
            <a:r>
              <a:rPr lang="en-US" sz="3600" dirty="0">
                <a:latin typeface="Arial" panose="020B0604020202020204" pitchFamily="34" charset="0"/>
                <a:cs typeface="Arial" panose="020B0604020202020204" pitchFamily="34" charset="0"/>
              </a:rPr>
              <a:t>	• The book of Daniel gives us the time 	when this judgment begins.</a:t>
            </a:r>
          </a:p>
          <a:p>
            <a:pPr marL="273050" eaLnBrk="1" hangingPunct="1">
              <a:spcBef>
                <a:spcPts val="0"/>
              </a:spcBef>
              <a:spcAft>
                <a:spcPts val="1200"/>
              </a:spcAft>
              <a:tabLst>
                <a:tab pos="508000" algn="l"/>
              </a:tabLst>
              <a:defRPr/>
            </a:pPr>
            <a:r>
              <a:rPr lang="en-US" sz="3600" dirty="0">
                <a:latin typeface="Arial" panose="020B0604020202020204" pitchFamily="34" charset="0"/>
                <a:cs typeface="Arial" panose="020B0604020202020204" pitchFamily="34" charset="0"/>
              </a:rPr>
              <a:t>	• The cleansing of the earthly sanctuary  	occurred on the Day of Atonement, 	which was the day of judgment.</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The Longest Time Prophecy </a:t>
            </a:r>
          </a:p>
          <a:p>
            <a:pPr marL="36000">
              <a:defRPr/>
            </a:pPr>
            <a:r>
              <a:rPr lang="en-US" sz="3200" b="1" cap="small" spc="50" dirty="0">
                <a:latin typeface="Times New Roman" panose="02020603050405020304" pitchFamily="18" charset="0"/>
                <a:cs typeface="Times New Roman" panose="02020603050405020304" pitchFamily="18" charset="0"/>
              </a:rPr>
              <a:t>a. Cleansing of the Sanctuary 	           </a:t>
            </a:r>
          </a:p>
        </p:txBody>
      </p:sp>
    </p:spTree>
    <p:extLst>
      <p:ext uri="{BB962C8B-B14F-4D97-AF65-F5344CB8AC3E}">
        <p14:creationId xmlns:p14="http://schemas.microsoft.com/office/powerpoint/2010/main" val="2936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3050" eaLnBrk="1" hangingPunct="1">
              <a:spcBef>
                <a:spcPts val="0"/>
              </a:spcBef>
              <a:spcAft>
                <a:spcPts val="600"/>
              </a:spcAft>
              <a:tabLst>
                <a:tab pos="508000" algn="l"/>
              </a:tabLst>
              <a:defRPr/>
            </a:pPr>
            <a:r>
              <a:rPr lang="en-US" sz="3600" dirty="0">
                <a:latin typeface="Arial" panose="020B0604020202020204" pitchFamily="34" charset="0"/>
                <a:cs typeface="Arial" panose="020B0604020202020204" pitchFamily="34" charset="0"/>
              </a:rPr>
              <a:t>	• Daniel exclaimed, “ ‘I was astonished    </a:t>
            </a:r>
            <a:r>
              <a:rPr lang="en-US" sz="3600" spc="-50" dirty="0">
                <a:latin typeface="Arial" panose="020B0604020202020204" pitchFamily="34" charset="0"/>
                <a:cs typeface="Arial" panose="020B0604020202020204" pitchFamily="34" charset="0"/>
              </a:rPr>
              <a:t>by the vision, but no </a:t>
            </a:r>
            <a:r>
              <a:rPr lang="en-US" sz="3600" b="1" spc="100" dirty="0">
                <a:latin typeface="Arial" panose="020B0604020202020204" pitchFamily="34" charset="0"/>
                <a:cs typeface="Arial" panose="020B0604020202020204" pitchFamily="34" charset="0"/>
              </a:rPr>
              <a:t>one understood it’ </a:t>
            </a: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Dan. 8:27</a:t>
            </a:r>
            <a:r>
              <a:rPr lang="en-US" sz="3600" dirty="0">
                <a:latin typeface="Arial" panose="020B0604020202020204" pitchFamily="34" charset="0"/>
                <a:cs typeface="Arial" panose="020B0604020202020204" pitchFamily="34" charset="0"/>
              </a:rPr>
              <a:t>). In Daniel 9, angel Gabriel came to explain the 2,300-day to him.</a:t>
            </a:r>
          </a:p>
          <a:p>
            <a:pPr marL="273050" eaLnBrk="1" hangingPunct="1">
              <a:spcBef>
                <a:spcPts val="0"/>
              </a:spcBef>
              <a:spcAft>
                <a:spcPts val="1200"/>
              </a:spcAft>
              <a:tabLst>
                <a:tab pos="508000" algn="l"/>
              </a:tabLst>
              <a:defRPr/>
            </a:pPr>
            <a:r>
              <a:rPr lang="en-US" sz="3600" dirty="0">
                <a:latin typeface="Arial" panose="020B0604020202020204" pitchFamily="34" charset="0"/>
                <a:cs typeface="Arial" panose="020B0604020202020204" pitchFamily="34" charset="0"/>
              </a:rPr>
              <a:t>	• Gabriel took Daniel down the stream    of time and revealed the truth about the coming Messiah, giving the exact dates    of the beginning of His ministry and His cruel death, </a:t>
            </a:r>
            <a:r>
              <a:rPr lang="en-US" sz="3600" b="1" spc="100" dirty="0">
                <a:latin typeface="Arial" panose="020B0604020202020204" pitchFamily="34" charset="0"/>
                <a:cs typeface="Arial" panose="020B0604020202020204" pitchFamily="34" charset="0"/>
              </a:rPr>
              <a:t>events that tied directly    </a:t>
            </a:r>
            <a:r>
              <a:rPr lang="en-US" sz="3600" dirty="0">
                <a:latin typeface="Arial" panose="020B0604020202020204" pitchFamily="34" charset="0"/>
                <a:cs typeface="Arial" panose="020B0604020202020204" pitchFamily="34" charset="0"/>
              </a:rPr>
              <a:t>to the cleansing of the sanctuary.</a:t>
            </a:r>
          </a:p>
        </p:txBody>
      </p:sp>
      <p:sp>
        <p:nvSpPr>
          <p:cNvPr id="2" name="Text Box 2">
            <a:extLst>
              <a:ext uri="{FF2B5EF4-FFF2-40B4-BE49-F238E27FC236}">
                <a16:creationId xmlns:a16="http://schemas.microsoft.com/office/drawing/2014/main" id="{71F1E744-1D1B-2CE2-B913-ECFD053D942A}"/>
              </a:ext>
            </a:extLst>
          </p:cNvPr>
          <p:cNvSpPr txBox="1">
            <a:spLocks noChangeArrowheads="1"/>
          </p:cNvSpPr>
          <p:nvPr/>
        </p:nvSpPr>
        <p:spPr bwMode="auto">
          <a:xfrm>
            <a:off x="1758419" y="6350"/>
            <a:ext cx="742209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Times New Roman" panose="02020603050405020304" pitchFamily="18" charset="0"/>
                <a:cs typeface="Times New Roman" panose="02020603050405020304" pitchFamily="18" charset="0"/>
              </a:rPr>
              <a:t>1. The Longest Time Prophecy </a:t>
            </a:r>
          </a:p>
          <a:p>
            <a:pPr marL="36000">
              <a:defRPr/>
            </a:pPr>
            <a:r>
              <a:rPr lang="en-US" sz="3200" b="1" cap="small" spc="50" dirty="0">
                <a:latin typeface="Times New Roman" panose="02020603050405020304" pitchFamily="18" charset="0"/>
                <a:cs typeface="Times New Roman" panose="02020603050405020304" pitchFamily="18" charset="0"/>
              </a:rPr>
              <a:t>a. Cleansing of the Sanctuary 	           </a:t>
            </a:r>
          </a:p>
        </p:txBody>
      </p:sp>
    </p:spTree>
    <p:extLst>
      <p:ext uri="{BB962C8B-B14F-4D97-AF65-F5344CB8AC3E}">
        <p14:creationId xmlns:p14="http://schemas.microsoft.com/office/powerpoint/2010/main" val="22923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•23.1Q MANAGING.potx</Template>
  <TotalTime>55108</TotalTime>
  <Words>3492</Words>
  <Application>Microsoft Macintosh PowerPoint</Application>
  <PresentationFormat>On-screen Show (4:3)</PresentationFormat>
  <Paragraphs>188</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 Narrow</vt:lpstr>
      <vt:lpstr>Avenir Next Condensed Demi Bold</vt:lpstr>
      <vt:lpstr>Calibri</vt:lpstr>
      <vt:lpstr>Calibri Light</vt:lpstr>
      <vt:lpstr>Cambria</vt:lpstr>
      <vt:lpstr>Helvetica Neue</vt:lpstr>
      <vt:lpstr>Times New Roman</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993</cp:revision>
  <cp:lastPrinted>2023-05-02T23:28:51Z</cp:lastPrinted>
  <dcterms:created xsi:type="dcterms:W3CDTF">2021-07-03T11:23:54Z</dcterms:created>
  <dcterms:modified xsi:type="dcterms:W3CDTF">2023-05-04T02:33:41Z</dcterms:modified>
</cp:coreProperties>
</file>