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3.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256" r:id="rId3"/>
    <p:sldId id="718" r:id="rId4"/>
    <p:sldId id="704" r:id="rId5"/>
    <p:sldId id="268" r:id="rId6"/>
    <p:sldId id="458" r:id="rId7"/>
    <p:sldId id="479" r:id="rId8"/>
    <p:sldId id="603" r:id="rId9"/>
    <p:sldId id="806" r:id="rId10"/>
    <p:sldId id="825" r:id="rId11"/>
    <p:sldId id="826" r:id="rId12"/>
    <p:sldId id="801" r:id="rId13"/>
    <p:sldId id="810" r:id="rId14"/>
    <p:sldId id="827" r:id="rId15"/>
    <p:sldId id="828" r:id="rId16"/>
    <p:sldId id="753" r:id="rId17"/>
    <p:sldId id="830" r:id="rId18"/>
    <p:sldId id="829" r:id="rId19"/>
    <p:sldId id="832" r:id="rId20"/>
    <p:sldId id="820" r:id="rId21"/>
    <p:sldId id="833" r:id="rId22"/>
    <p:sldId id="821" r:id="rId23"/>
    <p:sldId id="834" r:id="rId24"/>
    <p:sldId id="822" r:id="rId25"/>
    <p:sldId id="823" r:id="rId26"/>
    <p:sldId id="835" r:id="rId27"/>
    <p:sldId id="836" r:id="rId28"/>
    <p:sldId id="747" r:id="rId29"/>
    <p:sldId id="824"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FF00FF"/>
    <a:srgbClr val="00B0BE"/>
    <a:srgbClr val="000000"/>
    <a:srgbClr val="D9D9D9"/>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38" autoAdjust="0"/>
    <p:restoredTop sz="77316" autoAdjust="0"/>
  </p:normalViewPr>
  <p:slideViewPr>
    <p:cSldViewPr>
      <p:cViewPr varScale="1">
        <p:scale>
          <a:sx n="72" d="100"/>
          <a:sy n="72" d="100"/>
        </p:scale>
        <p:origin x="208" y="312"/>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93" d="100"/>
          <a:sy n="93" d="100"/>
        </p:scale>
        <p:origin x="1512" y="-3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9/6/23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customXml" Target="../ink/ink13.xml"/><Relationship Id="rId7" Type="http://schemas.openxmlformats.org/officeDocument/2006/relationships/customXml" Target="../ink/ink16.xm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customXml" Target="../ink/ink15.xml"/><Relationship Id="rId5" Type="http://schemas.openxmlformats.org/officeDocument/2006/relationships/customXml" Target="../ink/ink14.xml"/><Relationship Id="rId4" Type="http://schemas.openxmlformats.org/officeDocument/2006/relationships/image" Target="../media/image10.png"/><Relationship Id="rId9" Type="http://schemas.openxmlformats.org/officeDocument/2006/relationships/customXml" Target="../ink/ink18.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19.xml"/><Relationship Id="rId7" Type="http://schemas.openxmlformats.org/officeDocument/2006/relationships/customXml" Target="../ink/ink22.xm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image" Target="../media/image11.png"/><Relationship Id="rId9" Type="http://schemas.openxmlformats.org/officeDocument/2006/relationships/customXml" Target="../ink/ink24.xml"/></Relationships>
</file>

<file path=ppt/notesSlides/_rels/notesSlide13.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5.xml"/><Relationship Id="rId7" Type="http://schemas.openxmlformats.org/officeDocument/2006/relationships/customXml" Target="../ink/ink28.xm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customXml" Target="../ink/ink27.xml"/><Relationship Id="rId5" Type="http://schemas.openxmlformats.org/officeDocument/2006/relationships/customXml" Target="../ink/ink26.xml"/><Relationship Id="rId4" Type="http://schemas.openxmlformats.org/officeDocument/2006/relationships/image" Target="../media/image10.png"/><Relationship Id="rId9" Type="http://schemas.openxmlformats.org/officeDocument/2006/relationships/customXml" Target="../ink/ink30.xml"/></Relationships>
</file>

<file path=ppt/notesSlides/_rels/notesSlide14.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customXml" Target="../ink/ink31.xml"/><Relationship Id="rId7" Type="http://schemas.openxmlformats.org/officeDocument/2006/relationships/customXml" Target="../ink/ink34.xm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customXml" Target="../ink/ink33.xml"/><Relationship Id="rId5" Type="http://schemas.openxmlformats.org/officeDocument/2006/relationships/customXml" Target="../ink/ink32.xml"/><Relationship Id="rId4" Type="http://schemas.openxmlformats.org/officeDocument/2006/relationships/image" Target="../media/image10.png"/><Relationship Id="rId9" Type="http://schemas.openxmlformats.org/officeDocument/2006/relationships/customXml" Target="../ink/ink36.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tate.gov/what-is-modern-slaver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axios.com/2023/05/25/modern-slavery-countries-rank-list-forced-labor"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png"/><Relationship Id="rId9" Type="http://schemas.openxmlformats.org/officeDocument/2006/relationships/customXml" Target="../ink/ink6.xml"/></Relationships>
</file>

<file path=ppt/notesSlides/_rels/notesSlide9.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10.xm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10.png"/><Relationship Id="rId9" Type="http://schemas.openxmlformats.org/officeDocument/2006/relationships/customXml" Target="../ink/ink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xfrm>
            <a:off x="914400" y="0"/>
            <a:ext cx="4572000" cy="3429000"/>
          </a:xfrm>
          <a:ln/>
        </p:spPr>
      </p:sp>
      <p:sp>
        <p:nvSpPr>
          <p:cNvPr id="23555" name="Rectangle 3"/>
          <p:cNvSpPr>
            <a:spLocks noGrp="1" noChangeArrowheads="1"/>
          </p:cNvSpPr>
          <p:nvPr>
            <p:ph type="body" idx="1"/>
          </p:nvPr>
        </p:nvSpPr>
        <p:spPr>
          <a:xfrm>
            <a:off x="357320" y="3657600"/>
            <a:ext cx="6024008" cy="465881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dirty="0"/>
              <a:t>Paano </a:t>
            </a:r>
            <a:r>
              <a:rPr lang="en-US" sz="1600" spc="100" dirty="0" err="1"/>
              <a:t>Dapat</a:t>
            </a:r>
            <a:r>
              <a:rPr lang="en-US" sz="1600" spc="100" dirty="0"/>
              <a:t> </a:t>
            </a:r>
            <a:r>
              <a:rPr lang="en-US" sz="1600" spc="100" dirty="0" err="1"/>
              <a:t>Taratuhin</a:t>
            </a:r>
            <a:r>
              <a:rPr lang="en-US" sz="1600" spc="100" dirty="0"/>
              <a:t> ang </a:t>
            </a:r>
            <a:r>
              <a:rPr lang="en-US" sz="1600" spc="100" dirty="0" err="1"/>
              <a:t>mga</a:t>
            </a:r>
            <a:r>
              <a:rPr lang="en-US" sz="1600" spc="100" dirty="0"/>
              <a:t> </a:t>
            </a:r>
            <a:r>
              <a:rPr lang="en-US" sz="1600" spc="100" dirty="0" err="1"/>
              <a:t>Kristiyanong</a:t>
            </a:r>
            <a:r>
              <a:rPr lang="en-US" sz="1600" spc="100" dirty="0"/>
              <a:t> </a:t>
            </a:r>
            <a:r>
              <a:rPr lang="en-US" sz="1600" spc="100" dirty="0" err="1"/>
              <a:t>Alipin</a:t>
            </a:r>
            <a:r>
              <a:rPr lang="en-US" sz="1600" spc="100" dirty="0"/>
              <a:t> ng </a:t>
            </a:r>
            <a:r>
              <a:rPr lang="en-US" sz="1600" spc="100" dirty="0" err="1"/>
              <a:t>Kanilang</a:t>
            </a:r>
            <a:r>
              <a:rPr lang="en-US" sz="1600" spc="100" dirty="0"/>
              <a:t> </a:t>
            </a:r>
            <a:r>
              <a:rPr lang="en-US" sz="1600" spc="100" dirty="0" err="1"/>
              <a:t>mga</a:t>
            </a:r>
            <a:r>
              <a:rPr lang="en-US" sz="1600" spc="100" dirty="0"/>
              <a:t> </a:t>
            </a:r>
            <a:r>
              <a:rPr lang="en-US" sz="1600" spc="100" dirty="0" err="1"/>
              <a:t>Kristiyanong</a:t>
            </a:r>
            <a:r>
              <a:rPr lang="en-US" sz="1600" spc="100" dirty="0"/>
              <a:t> Amo </a:t>
            </a:r>
            <a:r>
              <a:rPr lang="en-US" sz="1600" spc="100" dirty="0" err="1"/>
              <a:t>sa</a:t>
            </a:r>
            <a:r>
              <a:rPr lang="en-US" sz="1600" spc="100" dirty="0"/>
              <a:t> </a:t>
            </a:r>
            <a:r>
              <a:rPr lang="en-US" sz="1600" spc="100" dirty="0" err="1"/>
              <a:t>Kapanahunan</a:t>
            </a:r>
            <a:r>
              <a:rPr lang="en-US" sz="1600" spc="100" dirty="0"/>
              <a:t> </a:t>
            </a:r>
            <a:r>
              <a:rPr lang="en-US" sz="1600" spc="100" dirty="0" err="1"/>
              <a:t>ni</a:t>
            </a:r>
            <a:r>
              <a:rPr lang="en-US" sz="1600" spc="100" dirty="0"/>
              <a:t> Pablo?</a:t>
            </a:r>
            <a:endParaRPr lang="en-US" sz="1600"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err="1">
                <a:latin typeface="Arial" charset="0"/>
                <a:cs typeface="ＭＳ Ｐゴシック" charset="0"/>
              </a:rPr>
              <a:t>Igalang</a:t>
            </a:r>
            <a:r>
              <a:rPr lang="en-US" sz="1600" b="1" spc="100" dirty="0">
                <a:latin typeface="Arial" charset="0"/>
                <a:cs typeface="ＭＳ Ｐゴシック" charset="0"/>
              </a:rPr>
              <a:t> ang Iyong </a:t>
            </a:r>
            <a:r>
              <a:rPr lang="en-US" sz="1600" b="1" spc="100" dirty="0" err="1">
                <a:latin typeface="Arial" charset="0"/>
                <a:cs typeface="ＭＳ Ｐゴシック" charset="0"/>
              </a:rPr>
              <a:t>mga</a:t>
            </a:r>
            <a:r>
              <a:rPr lang="en-US" sz="1600" b="1" spc="100" dirty="0">
                <a:latin typeface="Arial" charset="0"/>
                <a:cs typeface="ＭＳ Ｐゴシック" charset="0"/>
              </a:rPr>
              <a:t> </a:t>
            </a:r>
            <a:r>
              <a:rPr lang="en-US" sz="1600" b="1" spc="100" dirty="0" err="1">
                <a:latin typeface="Arial" charset="0"/>
                <a:cs typeface="ＭＳ Ｐゴシック" charset="0"/>
              </a:rPr>
              <a:t>Magulang</a:t>
            </a:r>
            <a:r>
              <a:rPr lang="en-US" sz="1600" b="1" spc="100" dirty="0">
                <a:latin typeface="Arial" charset="0"/>
                <a:cs typeface="ＭＳ Ｐゴシック" charset="0"/>
              </a:rPr>
              <a:t> </a:t>
            </a:r>
            <a:r>
              <a:rPr lang="en-US" sz="1600" i="1" spc="100" baseline="0" dirty="0">
                <a:latin typeface="Arial" charset="0"/>
              </a:rPr>
              <a:t>¶ </a:t>
            </a:r>
            <a:r>
              <a:rPr lang="en-US" sz="1600" spc="100" baseline="0" dirty="0">
                <a:latin typeface="Arial" charset="0"/>
              </a:rPr>
              <a:t>• Ang </a:t>
            </a:r>
            <a:r>
              <a:rPr lang="en-US" sz="1600" spc="100" baseline="0" dirty="0" err="1">
                <a:latin typeface="Arial" charset="0"/>
              </a:rPr>
              <a:t>masidhing</a:t>
            </a:r>
            <a:r>
              <a:rPr lang="en-US" sz="1600" spc="100" baseline="0" dirty="0">
                <a:latin typeface="Arial" charset="0"/>
              </a:rPr>
              <a:t> </a:t>
            </a:r>
            <a:r>
              <a:rPr lang="en-US" sz="1600" spc="100" baseline="0" dirty="0" err="1">
                <a:latin typeface="Arial" charset="0"/>
              </a:rPr>
              <a:t>pagpapayo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anak</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pamamagitan</a:t>
            </a:r>
            <a:r>
              <a:rPr lang="en-US" sz="1600" spc="100" baseline="0" dirty="0">
                <a:latin typeface="Arial" charset="0"/>
              </a:rPr>
              <a:t> ng </a:t>
            </a:r>
            <a:r>
              <a:rPr lang="en-US" sz="1600" spc="100" baseline="0" dirty="0" err="1">
                <a:latin typeface="Arial" charset="0"/>
              </a:rPr>
              <a:t>pagsipi</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panglimang</a:t>
            </a:r>
            <a:r>
              <a:rPr lang="en-US" sz="1600" spc="100" baseline="0" dirty="0">
                <a:latin typeface="Arial" charset="0"/>
              </a:rPr>
              <a:t> </a:t>
            </a:r>
            <a:r>
              <a:rPr lang="en-US" sz="1600" spc="100" baseline="0" dirty="0" err="1">
                <a:latin typeface="Arial" charset="0"/>
              </a:rPr>
              <a:t>utos</a:t>
            </a:r>
            <a:r>
              <a:rPr lang="en-US" sz="1600" spc="100" dirty="0">
                <a:latin typeface="Arial" charset="0"/>
              </a:rPr>
              <a:t> ay </a:t>
            </a:r>
            <a:r>
              <a:rPr lang="en-US" sz="1600" spc="100" dirty="0" err="1">
                <a:latin typeface="Arial" charset="0"/>
              </a:rPr>
              <a:t>sumasaksi</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mataas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pagpapahalagang</a:t>
            </a:r>
            <a:r>
              <a:rPr lang="en-US" sz="1600" spc="100" dirty="0">
                <a:latin typeface="Arial" charset="0"/>
              </a:rPr>
              <a:t> </a:t>
            </a:r>
            <a:r>
              <a:rPr lang="en-US" sz="1600" spc="100" dirty="0" err="1">
                <a:latin typeface="Arial" charset="0"/>
              </a:rPr>
              <a:t>inilalagay</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Sampung</a:t>
            </a:r>
            <a:r>
              <a:rPr lang="en-US" sz="1600" spc="100" dirty="0">
                <a:latin typeface="Arial" charset="0"/>
              </a:rPr>
              <a:t> </a:t>
            </a:r>
            <a:r>
              <a:rPr lang="en-US" sz="1600" spc="100" dirty="0" err="1">
                <a:latin typeface="Arial" charset="0"/>
              </a:rPr>
              <a:t>utos</a:t>
            </a:r>
            <a:r>
              <a:rPr lang="en-US" sz="1600" spc="100" dirty="0">
                <a:latin typeface="Arial" charset="0"/>
              </a:rPr>
              <a:t> </a:t>
            </a:r>
            <a:r>
              <a:rPr lang="en-US" sz="1600" spc="100" dirty="0" err="1">
                <a:latin typeface="Arial" charset="0"/>
              </a:rPr>
              <a:t>bilang</a:t>
            </a:r>
            <a:r>
              <a:rPr lang="en-US" sz="1600" spc="100" dirty="0">
                <a:latin typeface="Arial" charset="0"/>
              </a:rPr>
              <a:t> </a:t>
            </a:r>
            <a:r>
              <a:rPr lang="en-US" sz="1600" spc="100" dirty="0" err="1">
                <a:latin typeface="Arial" charset="0"/>
              </a:rPr>
              <a:t>panggagalingan</a:t>
            </a:r>
            <a:r>
              <a:rPr lang="en-US" sz="1600" spc="100" dirty="0">
                <a:latin typeface="Arial" charset="0"/>
              </a:rPr>
              <a:t> ng </a:t>
            </a:r>
            <a:r>
              <a:rPr lang="en-US" sz="1600" spc="100" dirty="0" err="1">
                <a:latin typeface="Arial" charset="0"/>
              </a:rPr>
              <a:t>gabay</a:t>
            </a:r>
            <a:r>
              <a:rPr lang="en-US" sz="1600" spc="100" dirty="0">
                <a:latin typeface="Arial" charset="0"/>
              </a:rPr>
              <a:t> para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mananampalatayang</a:t>
            </a:r>
            <a:r>
              <a:rPr lang="en-US" sz="1600" spc="100" dirty="0">
                <a:latin typeface="Arial" charset="0"/>
              </a:rPr>
              <a:t> </a:t>
            </a:r>
            <a:r>
              <a:rPr lang="en-US" sz="1600" spc="100" dirty="0" err="1">
                <a:latin typeface="Arial" charset="0"/>
              </a:rPr>
              <a:t>Kristiyano</a:t>
            </a:r>
            <a:r>
              <a:rPr lang="en-US" sz="1600" spc="100" dirty="0">
                <a:latin typeface="Arial" charset="0"/>
              </a:rPr>
              <a:t>. </a:t>
            </a:r>
            <a:r>
              <a:rPr lang="en-US" sz="1600" b="0" spc="100" baseline="0" dirty="0">
                <a:latin typeface="Arial" charset="0"/>
              </a:rPr>
              <a:t>¶ • </a:t>
            </a:r>
            <a:r>
              <a:rPr lang="en-US" sz="1600" b="0" spc="100" baseline="0" dirty="0" err="1">
                <a:latin typeface="Arial" charset="0"/>
              </a:rPr>
              <a:t>Sumasaks</a:t>
            </a:r>
            <a:r>
              <a:rPr lang="en-US" sz="1600" spc="100" dirty="0" err="1">
                <a:latin typeface="Arial" charset="0"/>
              </a:rPr>
              <a:t>i</a:t>
            </a:r>
            <a:r>
              <a:rPr lang="en-US" sz="1600" spc="100" dirty="0">
                <a:latin typeface="Arial" charset="0"/>
              </a:rPr>
              <a:t> ang </a:t>
            </a:r>
            <a:r>
              <a:rPr lang="en-US" sz="1600" spc="100" dirty="0" err="1">
                <a:latin typeface="Arial" charset="0"/>
              </a:rPr>
              <a:t>panglimang</a:t>
            </a:r>
            <a:r>
              <a:rPr lang="en-US" sz="1600" spc="100" dirty="0">
                <a:latin typeface="Arial" charset="0"/>
              </a:rPr>
              <a:t> </a:t>
            </a:r>
            <a:r>
              <a:rPr lang="en-US" sz="1600" spc="100" dirty="0" err="1">
                <a:latin typeface="Arial" charset="0"/>
              </a:rPr>
              <a:t>utos</a:t>
            </a:r>
            <a:r>
              <a:rPr lang="en-US" sz="1600" spc="100" dirty="0">
                <a:latin typeface="Arial" charset="0"/>
              </a:rPr>
              <a:t> </a:t>
            </a:r>
            <a:r>
              <a:rPr lang="en-US" sz="1600" spc="100" dirty="0" err="1">
                <a:latin typeface="Arial" charset="0"/>
              </a:rPr>
              <a:t>na</a:t>
            </a:r>
            <a:r>
              <a:rPr lang="en-US" sz="1600" spc="100" dirty="0">
                <a:latin typeface="Arial" charset="0"/>
              </a:rPr>
              <a:t> ang </a:t>
            </a:r>
            <a:r>
              <a:rPr lang="en-US" sz="1600" spc="100" dirty="0" err="1">
                <a:latin typeface="Arial" charset="0"/>
              </a:rPr>
              <a:t>pagpaparangal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magulang</a:t>
            </a:r>
            <a:r>
              <a:rPr lang="en-US" sz="1600" spc="100" dirty="0">
                <a:latin typeface="Arial" charset="0"/>
              </a:rPr>
              <a:t> ay </a:t>
            </a:r>
            <a:r>
              <a:rPr lang="en-US" sz="1600" spc="100" dirty="0" err="1">
                <a:latin typeface="Arial" charset="0"/>
              </a:rPr>
              <a:t>bahagi</a:t>
            </a:r>
            <a:r>
              <a:rPr lang="en-US" sz="1600" spc="100" dirty="0">
                <a:latin typeface="Arial" charset="0"/>
              </a:rPr>
              <a:t> ng </a:t>
            </a:r>
            <a:r>
              <a:rPr lang="en-US" sz="1600" spc="100" dirty="0" err="1">
                <a:latin typeface="Arial" charset="0"/>
              </a:rPr>
              <a:t>desenyo</a:t>
            </a:r>
            <a:r>
              <a:rPr lang="en-US" sz="1600" spc="100" dirty="0">
                <a:latin typeface="Arial" charset="0"/>
              </a:rPr>
              <a:t> ng </a:t>
            </a:r>
            <a:r>
              <a:rPr lang="en-US" sz="1600" spc="100" dirty="0" err="1">
                <a:latin typeface="Arial" charset="0"/>
              </a:rPr>
              <a:t>Diyos</a:t>
            </a:r>
            <a:r>
              <a:rPr lang="en-US" sz="1600" spc="100" dirty="0">
                <a:latin typeface="Arial" charset="0"/>
              </a:rPr>
              <a:t> para ang </a:t>
            </a:r>
            <a:r>
              <a:rPr lang="en-US" sz="1600" spc="100" dirty="0" err="1">
                <a:latin typeface="Arial" charset="0"/>
              </a:rPr>
              <a:t>tao</a:t>
            </a:r>
            <a:r>
              <a:rPr lang="en-US" sz="1600" spc="100" dirty="0">
                <a:latin typeface="Arial" charset="0"/>
              </a:rPr>
              <a:t> ay </a:t>
            </a:r>
            <a:r>
              <a:rPr lang="en-US" sz="1600" spc="100" dirty="0" err="1">
                <a:latin typeface="Arial" charset="0"/>
              </a:rPr>
              <a:t>umunlad</a:t>
            </a:r>
            <a:r>
              <a:rPr lang="en-US" sz="1600" spc="100" dirty="0">
                <a:latin typeface="Arial" charset="0"/>
              </a:rPr>
              <a:t>. ¶ • Ang </a:t>
            </a:r>
            <a:r>
              <a:rPr lang="en-US" sz="1600" spc="100" dirty="0" err="1">
                <a:latin typeface="Arial" charset="0"/>
              </a:rPr>
              <a:t>paggalang</a:t>
            </a:r>
            <a:r>
              <a:rPr lang="en-US" sz="1600" spc="100" dirty="0">
                <a:latin typeface="Arial" charset="0"/>
              </a:rPr>
              <a:t> para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magulang</a:t>
            </a:r>
            <a:r>
              <a:rPr lang="en-US" sz="1600" spc="100" dirty="0">
                <a:latin typeface="Arial" charset="0"/>
              </a:rPr>
              <a:t>, </a:t>
            </a:r>
            <a:r>
              <a:rPr lang="en-US" sz="1600" spc="100" dirty="0" err="1">
                <a:latin typeface="Arial" charset="0"/>
              </a:rPr>
              <a:t>hindi</a:t>
            </a:r>
            <a:r>
              <a:rPr lang="en-US" sz="1600" spc="100" dirty="0">
                <a:latin typeface="Arial" charset="0"/>
              </a:rPr>
              <a:t> man </a:t>
            </a:r>
            <a:r>
              <a:rPr lang="en-US" sz="1600" spc="100" dirty="0" err="1">
                <a:latin typeface="Arial" charset="0"/>
              </a:rPr>
              <a:t>sila</a:t>
            </a:r>
            <a:r>
              <a:rPr lang="en-US" sz="1600" spc="100" dirty="0">
                <a:latin typeface="Arial" charset="0"/>
              </a:rPr>
              <a:t> </a:t>
            </a:r>
            <a:r>
              <a:rPr lang="en-US" sz="1600" spc="100" dirty="0" err="1">
                <a:latin typeface="Arial" charset="0"/>
              </a:rPr>
              <a:t>perpekto</a:t>
            </a:r>
            <a:r>
              <a:rPr lang="en-US" sz="1600" spc="100" dirty="0">
                <a:latin typeface="Arial" charset="0"/>
              </a:rPr>
              <a:t>, ay </a:t>
            </a:r>
            <a:r>
              <a:rPr lang="en-US" sz="1600" spc="100" dirty="0" err="1">
                <a:latin typeface="Arial" charset="0"/>
              </a:rPr>
              <a:t>tutulong</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payamanin</a:t>
            </a:r>
            <a:r>
              <a:rPr lang="en-US" sz="1600" spc="100" dirty="0">
                <a:latin typeface="Arial" charset="0"/>
              </a:rPr>
              <a:t> ang </a:t>
            </a:r>
            <a:r>
              <a:rPr lang="en-US" sz="1600" spc="100" dirty="0" err="1">
                <a:latin typeface="Arial" charset="0"/>
              </a:rPr>
              <a:t>kalusugan</a:t>
            </a:r>
            <a:r>
              <a:rPr lang="en-US" sz="1600" spc="100" dirty="0">
                <a:latin typeface="Arial" charset="0"/>
              </a:rPr>
              <a:t> at </a:t>
            </a:r>
            <a:r>
              <a:rPr lang="en-US" sz="1600" spc="100" dirty="0" err="1">
                <a:latin typeface="Arial" charset="0"/>
              </a:rPr>
              <a:t>kagalingan</a:t>
            </a:r>
            <a:r>
              <a:rPr lang="en-US" sz="1600" spc="100" dirty="0">
                <a:latin typeface="Arial" charset="0"/>
              </a:rPr>
              <a:t>.</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205883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dirty="0">
                <a:latin typeface="Arial" charset="0"/>
                <a:cs typeface="ＭＳ Ｐゴシック" charset="0"/>
              </a:rPr>
              <a:t>2</a:t>
            </a:r>
            <a:r>
              <a:rPr lang="en-US" sz="1600" b="1" spc="100" baseline="0" dirty="0">
                <a:latin typeface="Arial" charset="0"/>
                <a:cs typeface="ＭＳ Ｐゴシック" charset="0"/>
              </a:rPr>
              <a:t>. </a:t>
            </a:r>
            <a:r>
              <a:rPr lang="en-US" sz="1600" b="1" spc="100" dirty="0" err="1">
                <a:latin typeface="Arial" charset="0"/>
                <a:ea typeface="ＭＳ Ｐゴシック" charset="0"/>
                <a:cs typeface="ＭＳ Ｐゴシック" charset="0"/>
              </a:rPr>
              <a:t>Payo</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Magulang</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ama, </a:t>
            </a:r>
            <a:r>
              <a:rPr lang="en-US" sz="1600" b="0" spc="100" baseline="0" dirty="0" err="1">
                <a:latin typeface="Arial" charset="0"/>
                <a:cs typeface="ＭＳ Ｐゴシック" charset="0"/>
              </a:rPr>
              <a:t>huwag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itulak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galit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palakihin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disiplina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pangaral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a:t>
            </a:r>
            <a:r>
              <a:rPr lang="en-US" sz="1600" i="1" spc="100" dirty="0">
                <a:latin typeface="Arial" charset="0"/>
                <a:cs typeface="ＭＳ Ｐゴシック" charset="0"/>
              </a:rPr>
              <a:t>6:4</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99115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a:t>
            </a:r>
            <a:r>
              <a:rPr lang="en-US" sz="1600" b="1" spc="100" dirty="0" err="1">
                <a:latin typeface="Arial" charset="0"/>
                <a:cs typeface="ＭＳ Ｐゴシック" charset="0"/>
              </a:rPr>
              <a:t>Huwag</a:t>
            </a:r>
            <a:r>
              <a:rPr lang="en-US" sz="1600" b="1" spc="100" dirty="0">
                <a:latin typeface="Arial" charset="0"/>
                <a:cs typeface="ＭＳ Ｐゴシック" charset="0"/>
              </a:rPr>
              <a:t> </a:t>
            </a:r>
            <a:r>
              <a:rPr lang="en-US" sz="1600" b="1" spc="100" dirty="0" err="1">
                <a:latin typeface="Arial" charset="0"/>
                <a:cs typeface="ＭＳ Ｐゴシック" charset="0"/>
              </a:rPr>
              <a:t>Itulak</a:t>
            </a:r>
            <a:r>
              <a:rPr lang="en-US" sz="1600" b="1" spc="100" dirty="0">
                <a:latin typeface="Arial" charset="0"/>
                <a:cs typeface="ＭＳ Ｐゴシック" charset="0"/>
              </a:rPr>
              <a:t> </a:t>
            </a:r>
            <a:r>
              <a:rPr lang="en-US" sz="1600" b="1" spc="100" dirty="0" err="1">
                <a:latin typeface="Arial" charset="0"/>
                <a:cs typeface="ＭＳ Ｐゴシック" charset="0"/>
              </a:rPr>
              <a:t>sa</a:t>
            </a:r>
            <a:r>
              <a:rPr lang="en-US" sz="1600" b="1" spc="100" dirty="0">
                <a:latin typeface="Arial" charset="0"/>
                <a:cs typeface="ＭＳ Ｐゴシック" charset="0"/>
              </a:rPr>
              <a:t> </a:t>
            </a:r>
            <a:r>
              <a:rPr lang="en-US" sz="1600" b="1" spc="100" dirty="0" err="1">
                <a:latin typeface="Arial" charset="0"/>
                <a:cs typeface="ＭＳ Ｐゴシック" charset="0"/>
              </a:rPr>
              <a:t>Galit</a:t>
            </a:r>
            <a:r>
              <a:rPr lang="en-US" sz="1600" b="1" spc="100" dirty="0">
                <a:latin typeface="Arial" charset="0"/>
                <a:cs typeface="ＭＳ Ｐゴシック" charset="0"/>
              </a:rPr>
              <a:t> ang </a:t>
            </a:r>
            <a:r>
              <a:rPr lang="en-US" sz="1600" b="1" spc="100" dirty="0" err="1">
                <a:latin typeface="Arial" charset="0"/>
                <a:cs typeface="ＭＳ Ｐゴシック" charset="0"/>
              </a:rPr>
              <a:t>Inyong</a:t>
            </a:r>
            <a:r>
              <a:rPr lang="en-US" sz="1600" b="1" spc="100" dirty="0">
                <a:latin typeface="Arial" charset="0"/>
                <a:cs typeface="ＭＳ Ｐゴシック" charset="0"/>
              </a:rPr>
              <a:t> </a:t>
            </a:r>
            <a:r>
              <a:rPr lang="en-US" sz="1600" b="1" spc="100" dirty="0" err="1">
                <a:latin typeface="Arial" charset="0"/>
                <a:cs typeface="ＭＳ Ｐゴシック" charset="0"/>
              </a:rPr>
              <a:t>mga</a:t>
            </a:r>
            <a:r>
              <a:rPr lang="en-US" sz="1600" b="1" spc="100" dirty="0">
                <a:latin typeface="Arial" charset="0"/>
                <a:cs typeface="ＭＳ Ｐゴシック" charset="0"/>
              </a:rPr>
              <a:t> Anak. </a:t>
            </a:r>
            <a:r>
              <a:rPr lang="en-US" sz="1600" b="1" spc="100" dirty="0" err="1">
                <a:latin typeface="Arial" charset="0"/>
                <a:cs typeface="ＭＳ Ｐゴシック" charset="0"/>
              </a:rPr>
              <a:t>Dalawang</a:t>
            </a:r>
            <a:r>
              <a:rPr lang="en-US" sz="1600" b="1" spc="100" dirty="0">
                <a:latin typeface="Arial" charset="0"/>
                <a:cs typeface="ＭＳ Ｐゴシック" charset="0"/>
              </a:rPr>
              <a:t> </a:t>
            </a:r>
            <a:r>
              <a:rPr lang="en-US" sz="1600" b="1" spc="100" dirty="0" err="1">
                <a:latin typeface="Arial" charset="0"/>
                <a:cs typeface="ＭＳ Ｐゴシック" charset="0"/>
              </a:rPr>
              <a:t>magkaibang</a:t>
            </a:r>
            <a:r>
              <a:rPr lang="en-US" sz="1600" b="1" spc="100" dirty="0">
                <a:latin typeface="Arial" charset="0"/>
                <a:cs typeface="ＭＳ Ｐゴシック" charset="0"/>
              </a:rPr>
              <a:t> </a:t>
            </a:r>
            <a:r>
              <a:rPr lang="en-US" sz="1600" b="1" spc="100" dirty="0" err="1">
                <a:latin typeface="Arial" charset="0"/>
                <a:cs typeface="ＭＳ Ｐゴシック" charset="0"/>
              </a:rPr>
              <a:t>payo</a:t>
            </a:r>
            <a:r>
              <a:rPr lang="en-US" sz="1600" b="1" spc="100" dirty="0">
                <a:latin typeface="Arial" charset="0"/>
                <a:cs typeface="ＭＳ Ｐゴシック" charset="0"/>
              </a:rPr>
              <a:t>. </a:t>
            </a:r>
            <a:r>
              <a:rPr lang="en-US" sz="1600" b="1" i="1" spc="100" baseline="0" dirty="0">
                <a:latin typeface="Arial" charset="0"/>
              </a:rPr>
              <a:t>¶ • </a:t>
            </a:r>
            <a:r>
              <a:rPr lang="en-US" sz="1600" b="0" i="0" spc="100" baseline="0" dirty="0">
                <a:latin typeface="Arial" charset="0"/>
              </a:rPr>
              <a:t>“</a:t>
            </a:r>
            <a:r>
              <a:rPr lang="en-US" sz="1600" b="0" i="0" spc="100" baseline="0" dirty="0" err="1">
                <a:latin typeface="Arial" charset="0"/>
              </a:rPr>
              <a:t>Siya</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minamahal</a:t>
            </a:r>
            <a:r>
              <a:rPr lang="en-US" sz="1600" b="0" i="0" spc="100" baseline="0" dirty="0">
                <a:latin typeface="Arial" charset="0"/>
              </a:rPr>
              <a:t> ang </a:t>
            </a:r>
            <a:r>
              <a:rPr lang="en-US" sz="1600" b="0" i="0" spc="100" baseline="0" dirty="0" err="1">
                <a:latin typeface="Arial" charset="0"/>
              </a:rPr>
              <a:t>kanyang</a:t>
            </a:r>
            <a:r>
              <a:rPr lang="en-US" sz="1600" b="0" i="0" spc="100" baseline="0" dirty="0">
                <a:latin typeface="Arial" charset="0"/>
              </a:rPr>
              <a:t> </a:t>
            </a:r>
            <a:r>
              <a:rPr lang="en-US" sz="1600" b="0" i="0" spc="100" baseline="0" dirty="0" err="1">
                <a:latin typeface="Arial" charset="0"/>
              </a:rPr>
              <a:t>anak</a:t>
            </a:r>
            <a:r>
              <a:rPr lang="en-US" sz="1600" b="0" i="0" spc="100" baseline="0" dirty="0">
                <a:latin typeface="Arial" charset="0"/>
              </a:rPr>
              <a:t> ay </a:t>
            </a:r>
            <a:r>
              <a:rPr lang="en-US" sz="1600" b="0" i="0" spc="100" baseline="0" dirty="0" err="1">
                <a:latin typeface="Arial" charset="0"/>
              </a:rPr>
              <a:t>madalas</a:t>
            </a:r>
            <a:r>
              <a:rPr lang="en-US" sz="1600" b="0" i="0" spc="100" baseline="0" dirty="0">
                <a:latin typeface="Arial" charset="0"/>
              </a:rPr>
              <a:t> </a:t>
            </a:r>
            <a:r>
              <a:rPr lang="en-US" sz="1600" b="0" i="0" spc="100" baseline="0" dirty="0" err="1">
                <a:latin typeface="Arial" charset="0"/>
              </a:rPr>
              <a:t>siyang</a:t>
            </a:r>
            <a:r>
              <a:rPr lang="en-US" sz="1600" b="0" i="0" spc="100" baseline="0" dirty="0">
                <a:latin typeface="Arial" charset="0"/>
              </a:rPr>
              <a:t> </a:t>
            </a:r>
            <a:r>
              <a:rPr lang="en-US" sz="1600" b="0" i="0" spc="100" baseline="0" dirty="0" err="1">
                <a:latin typeface="Arial" charset="0"/>
              </a:rPr>
              <a:t>papaluin</a:t>
            </a:r>
            <a:r>
              <a:rPr lang="en-US" sz="1600" b="0" i="0" spc="100" baseline="0" dirty="0">
                <a:latin typeface="Arial" charset="0"/>
              </a:rPr>
              <a:t>…. </a:t>
            </a:r>
            <a:r>
              <a:rPr lang="en-US" sz="1600" b="0" i="0" spc="100" baseline="0" dirty="0" err="1">
                <a:latin typeface="Arial" charset="0"/>
              </a:rPr>
              <a:t>Palayawin</a:t>
            </a:r>
            <a:r>
              <a:rPr lang="en-US" sz="1600" b="0" i="0" spc="100" baseline="0" dirty="0">
                <a:latin typeface="Arial" charset="0"/>
              </a:rPr>
              <a:t> ang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bata</a:t>
            </a:r>
            <a:r>
              <a:rPr lang="en-US" sz="1600" spc="100" dirty="0">
                <a:latin typeface="Arial" charset="0"/>
              </a:rPr>
              <a:t>, at </a:t>
            </a:r>
            <a:r>
              <a:rPr lang="en-US" sz="1600" spc="100" dirty="0" err="1">
                <a:latin typeface="Arial" charset="0"/>
              </a:rPr>
              <a:t>ikaw</a:t>
            </a:r>
            <a:r>
              <a:rPr lang="en-US" sz="1600" spc="100" dirty="0">
                <a:latin typeface="Arial" charset="0"/>
              </a:rPr>
              <a:t> ay </a:t>
            </a:r>
            <a:r>
              <a:rPr lang="en-US" sz="1600" spc="100" dirty="0" err="1">
                <a:latin typeface="Arial" charset="0"/>
              </a:rPr>
              <a:t>pagdadalamhatiin</a:t>
            </a:r>
            <a:r>
              <a:rPr lang="en-US" sz="1600" spc="100" dirty="0">
                <a:latin typeface="Arial" charset="0"/>
              </a:rPr>
              <a:t> </a:t>
            </a:r>
            <a:r>
              <a:rPr lang="en-US" sz="1600" spc="100" dirty="0" err="1">
                <a:latin typeface="Arial" charset="0"/>
              </a:rPr>
              <a:t>niya</a:t>
            </a:r>
            <a:r>
              <a:rPr lang="en-US" sz="1600" spc="100" dirty="0">
                <a:latin typeface="Arial" charset="0"/>
              </a:rPr>
              <a:t>. </a:t>
            </a:r>
            <a:r>
              <a:rPr lang="en-US" sz="1600" spc="100" dirty="0" err="1">
                <a:latin typeface="Arial" charset="0"/>
              </a:rPr>
              <a:t>Disiplinahin</a:t>
            </a:r>
            <a:r>
              <a:rPr lang="en-US" sz="1600" spc="100" dirty="0">
                <a:latin typeface="Arial" charset="0"/>
              </a:rPr>
              <a:t> ang </a:t>
            </a:r>
            <a:r>
              <a:rPr lang="en-US" sz="1600" spc="100" dirty="0" err="1">
                <a:latin typeface="Arial" charset="0"/>
              </a:rPr>
              <a:t>iyong</a:t>
            </a:r>
            <a:r>
              <a:rPr lang="en-US" sz="1600" spc="100" dirty="0">
                <a:latin typeface="Arial" charset="0"/>
              </a:rPr>
              <a:t> </a:t>
            </a:r>
            <a:r>
              <a:rPr lang="en-US" sz="1600" spc="100" dirty="0" err="1">
                <a:latin typeface="Arial" charset="0"/>
              </a:rPr>
              <a:t>anak</a:t>
            </a:r>
            <a:r>
              <a:rPr lang="en-US" sz="1600" spc="100" dirty="0">
                <a:latin typeface="Arial" charset="0"/>
              </a:rPr>
              <a:t> at </a:t>
            </a:r>
            <a:r>
              <a:rPr lang="en-US" sz="1600" spc="100" dirty="0" err="1">
                <a:latin typeface="Arial" charset="0"/>
              </a:rPr>
              <a:t>pabigatin</a:t>
            </a:r>
            <a:r>
              <a:rPr lang="en-US" sz="1600" spc="100" dirty="0">
                <a:latin typeface="Arial" charset="0"/>
              </a:rPr>
              <a:t> ang </a:t>
            </a:r>
            <a:r>
              <a:rPr lang="en-US" sz="1600" spc="100" dirty="0" err="1">
                <a:latin typeface="Arial" charset="0"/>
              </a:rPr>
              <a:t>kanyang</a:t>
            </a:r>
            <a:r>
              <a:rPr lang="en-US" sz="1600" spc="100" dirty="0">
                <a:latin typeface="Arial" charset="0"/>
              </a:rPr>
              <a:t> </a:t>
            </a:r>
            <a:r>
              <a:rPr lang="en-US" sz="1600" spc="100" dirty="0" err="1">
                <a:latin typeface="Arial" charset="0"/>
              </a:rPr>
              <a:t>pamatok</a:t>
            </a:r>
            <a:r>
              <a:rPr lang="en-US" sz="1600" spc="100" dirty="0">
                <a:latin typeface="Arial" charset="0"/>
              </a:rPr>
              <a:t>, </a:t>
            </a:r>
            <a:r>
              <a:rPr lang="en-US" sz="1600" spc="100" dirty="0" err="1">
                <a:latin typeface="Arial" charset="0"/>
              </a:rPr>
              <a:t>upang</a:t>
            </a:r>
            <a:r>
              <a:rPr lang="en-US" sz="1600" spc="100" dirty="0">
                <a:latin typeface="Arial" charset="0"/>
              </a:rPr>
              <a:t> </a:t>
            </a:r>
            <a:r>
              <a:rPr lang="en-US" sz="1600" spc="100" dirty="0" err="1">
                <a:latin typeface="Arial" charset="0"/>
              </a:rPr>
              <a:t>ikaw</a:t>
            </a:r>
            <a:r>
              <a:rPr lang="en-US" sz="1600" spc="100" dirty="0">
                <a:latin typeface="Arial" charset="0"/>
              </a:rPr>
              <a:t> ay </a:t>
            </a:r>
            <a:r>
              <a:rPr lang="en-US" sz="1600" spc="100" dirty="0" err="1">
                <a:latin typeface="Arial" charset="0"/>
              </a:rPr>
              <a:t>hindi</a:t>
            </a:r>
            <a:r>
              <a:rPr lang="en-US" sz="1600" spc="100" dirty="0">
                <a:latin typeface="Arial" charset="0"/>
              </a:rPr>
              <a:t> </a:t>
            </a:r>
            <a:r>
              <a:rPr lang="en-US" sz="1600" spc="100" dirty="0" err="1">
                <a:latin typeface="Arial" charset="0"/>
              </a:rPr>
              <a:t>mainsulto</a:t>
            </a:r>
            <a:r>
              <a:rPr lang="en-US" sz="1600" spc="100" dirty="0">
                <a:latin typeface="Arial" charset="0"/>
              </a:rPr>
              <a:t> ng </a:t>
            </a:r>
            <a:r>
              <a:rPr lang="en-US" sz="1600" spc="100" dirty="0" err="1">
                <a:latin typeface="Arial" charset="0"/>
              </a:rPr>
              <a:t>kanyang</a:t>
            </a:r>
            <a:r>
              <a:rPr lang="en-US" sz="1600" spc="100" dirty="0">
                <a:latin typeface="Arial" charset="0"/>
              </a:rPr>
              <a:t> </a:t>
            </a:r>
            <a:r>
              <a:rPr lang="en-US" sz="1600" spc="100" dirty="0" err="1">
                <a:latin typeface="Arial" charset="0"/>
              </a:rPr>
              <a:t>kawalanghiyaan</a:t>
            </a:r>
            <a:r>
              <a:rPr lang="en-US" sz="1600" spc="100" dirty="0">
                <a:latin typeface="Arial" charset="0"/>
              </a:rPr>
              <a:t>” (</a:t>
            </a:r>
            <a:r>
              <a:rPr lang="en-US" sz="1600" i="1" spc="100" dirty="0">
                <a:latin typeface="Arial" charset="0"/>
              </a:rPr>
              <a:t>Sirach 30:1, 9, 13</a:t>
            </a:r>
            <a:r>
              <a:rPr lang="en-US" sz="1600" spc="100" dirty="0">
                <a:latin typeface="Arial" charset="0"/>
              </a:rPr>
              <a:t>)</a:t>
            </a:r>
            <a:r>
              <a:rPr lang="en-US" sz="1600" b="1" i="1"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07249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i="1" spc="100" baseline="0" dirty="0">
                <a:latin typeface="Arial" charset="0"/>
              </a:rPr>
              <a:t>• </a:t>
            </a:r>
            <a:r>
              <a:rPr lang="en-US" sz="1600" b="0" i="0" spc="100" baseline="0" dirty="0">
                <a:latin typeface="Arial" charset="0"/>
              </a:rPr>
              <a:t>Sa </a:t>
            </a:r>
            <a:r>
              <a:rPr lang="en-US" sz="1600" b="0" i="0" spc="100" baseline="0" dirty="0" err="1">
                <a:latin typeface="Arial" charset="0"/>
              </a:rPr>
              <a:t>panahon</a:t>
            </a:r>
            <a:r>
              <a:rPr lang="en-US" sz="1600" b="0" i="0" spc="100" baseline="0" dirty="0">
                <a:latin typeface="Arial" charset="0"/>
              </a:rPr>
              <a:t> </a:t>
            </a:r>
            <a:r>
              <a:rPr lang="en-US" sz="1600" b="0" i="0" spc="100" baseline="0" dirty="0" err="1">
                <a:latin typeface="Arial" charset="0"/>
              </a:rPr>
              <a:t>ni</a:t>
            </a:r>
            <a:r>
              <a:rPr lang="en-US" sz="1600" b="0" i="0" spc="100" baseline="0" dirty="0">
                <a:latin typeface="Arial" charset="0"/>
              </a:rPr>
              <a:t> Pablo, ang </a:t>
            </a:r>
            <a:r>
              <a:rPr lang="en-US" sz="1600" b="0" i="0" spc="100" baseline="0" dirty="0" err="1">
                <a:latin typeface="Arial" charset="0"/>
              </a:rPr>
              <a:t>mga</a:t>
            </a:r>
            <a:r>
              <a:rPr lang="en-US" sz="1600" b="0" i="0" spc="100" baseline="0" dirty="0">
                <a:latin typeface="Arial" charset="0"/>
              </a:rPr>
              <a:t> ama ay may </a:t>
            </a:r>
            <a:r>
              <a:rPr lang="en-US" sz="1600" b="0" i="0" spc="100" baseline="0" dirty="0" err="1">
                <a:latin typeface="Arial" charset="0"/>
              </a:rPr>
              <a:t>lubos</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kapangyarihang</a:t>
            </a:r>
            <a:r>
              <a:rPr lang="en-US" sz="1600" b="0" i="0" spc="100" baseline="0" dirty="0">
                <a:latin typeface="Arial" charset="0"/>
              </a:rPr>
              <a:t> legal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kanilang</a:t>
            </a:r>
            <a:r>
              <a:rPr lang="en-US" sz="1600" b="0" i="0" spc="100" baseline="0" dirty="0">
                <a:latin typeface="Arial" charset="0"/>
              </a:rPr>
              <a:t> </a:t>
            </a:r>
            <a:r>
              <a:rPr lang="en-US" sz="1600" b="0" i="0" spc="100" baseline="0" dirty="0" err="1">
                <a:latin typeface="Arial" charset="0"/>
              </a:rPr>
              <a:t>mga</a:t>
            </a:r>
            <a:r>
              <a:rPr lang="en-US" sz="1600" b="0" i="0" spc="100" baseline="0" dirty="0">
                <a:latin typeface="Arial" charset="0"/>
              </a:rPr>
              <a:t> </a:t>
            </a:r>
            <a:r>
              <a:rPr lang="en-US" sz="1600" b="0" i="0" spc="100" baseline="0" dirty="0" err="1">
                <a:latin typeface="Arial" charset="0"/>
              </a:rPr>
              <a:t>anak</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itinuturing</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kanilang</a:t>
            </a:r>
            <a:r>
              <a:rPr lang="en-US" sz="1600" b="0" i="0" spc="100" baseline="0" dirty="0">
                <a:latin typeface="Arial" charset="0"/>
              </a:rPr>
              <a:t> </a:t>
            </a:r>
            <a:r>
              <a:rPr lang="en-US" sz="1600" b="0" i="0" spc="100" baseline="0" dirty="0" err="1">
                <a:latin typeface="Arial" charset="0"/>
              </a:rPr>
              <a:t>pag-aari</a:t>
            </a:r>
            <a:r>
              <a:rPr lang="en-US" sz="1600" b="0" i="0" spc="100" baseline="0" dirty="0">
                <a:latin typeface="Arial" charset="0"/>
              </a:rPr>
              <a:t>. </a:t>
            </a:r>
            <a:r>
              <a:rPr lang="en-US" sz="1600" spc="100" dirty="0">
                <a:latin typeface="Arial" charset="0"/>
              </a:rPr>
              <a:t>¶ • Ang </a:t>
            </a:r>
            <a:r>
              <a:rPr lang="en-US" sz="1600" spc="100" dirty="0" err="1">
                <a:latin typeface="Arial" charset="0"/>
              </a:rPr>
              <a:t>mga</a:t>
            </a:r>
            <a:r>
              <a:rPr lang="en-US" sz="1600" spc="100" dirty="0">
                <a:latin typeface="Arial" charset="0"/>
              </a:rPr>
              <a:t> ama ay may </a:t>
            </a:r>
            <a:r>
              <a:rPr lang="en-US" sz="1600" spc="100" dirty="0" err="1">
                <a:latin typeface="Arial" charset="0"/>
              </a:rPr>
              <a:t>karapatang</a:t>
            </a:r>
            <a:r>
              <a:rPr lang="en-US" sz="1600" spc="100" dirty="0">
                <a:latin typeface="Arial" charset="0"/>
              </a:rPr>
              <a:t> </a:t>
            </a:r>
            <a:r>
              <a:rPr lang="en-US" sz="1600" spc="100" dirty="0" err="1">
                <a:latin typeface="Arial" charset="0"/>
              </a:rPr>
              <a:t>maggawad</a:t>
            </a:r>
            <a:r>
              <a:rPr lang="en-US" sz="1600" spc="100" dirty="0">
                <a:latin typeface="Arial" charset="0"/>
              </a:rPr>
              <a:t> ng </a:t>
            </a:r>
            <a:r>
              <a:rPr lang="en-US" sz="1600" spc="100" dirty="0" err="1">
                <a:latin typeface="Arial" charset="0"/>
              </a:rPr>
              <a:t>marahas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parusa</a:t>
            </a:r>
            <a:r>
              <a:rPr lang="en-US" sz="1600" spc="100" dirty="0">
                <a:latin typeface="Arial" charset="0"/>
              </a:rPr>
              <a:t>, </a:t>
            </a:r>
            <a:r>
              <a:rPr lang="en-US" sz="1600" spc="100" dirty="0" err="1">
                <a:latin typeface="Arial" charset="0"/>
              </a:rPr>
              <a:t>kahit</a:t>
            </a:r>
            <a:r>
              <a:rPr lang="en-US" sz="1600" spc="100" dirty="0">
                <a:latin typeface="Arial" charset="0"/>
              </a:rPr>
              <a:t> pa </a:t>
            </a:r>
            <a:r>
              <a:rPr lang="en-US" sz="1600" spc="100" dirty="0" err="1">
                <a:latin typeface="Arial" charset="0"/>
              </a:rPr>
              <a:t>kamatayan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kanilang</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anak</a:t>
            </a:r>
            <a:r>
              <a:rPr lang="en-US" sz="1600" spc="100" dirty="0">
                <a:latin typeface="Arial" charset="0"/>
              </a:rPr>
              <a:t>. ¶ • Sa </a:t>
            </a:r>
            <a:r>
              <a:rPr lang="en-US" sz="1600" spc="100" dirty="0" err="1">
                <a:latin typeface="Arial" charset="0"/>
              </a:rPr>
              <a:t>katunayan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ilang</a:t>
            </a:r>
            <a:r>
              <a:rPr lang="en-US" sz="1600" spc="100" dirty="0">
                <a:latin typeface="Arial" charset="0"/>
              </a:rPr>
              <a:t> </a:t>
            </a:r>
            <a:r>
              <a:rPr lang="en-US" sz="1600" spc="100" dirty="0" err="1">
                <a:latin typeface="Arial" charset="0"/>
              </a:rPr>
              <a:t>kaparaanan</a:t>
            </a:r>
            <a:r>
              <a:rPr lang="en-US" sz="1600" spc="100" dirty="0">
                <a:latin typeface="Arial" charset="0"/>
              </a:rPr>
              <a:t> ang </a:t>
            </a:r>
            <a:r>
              <a:rPr lang="en-US" sz="1600" spc="100" dirty="0" err="1">
                <a:latin typeface="Arial" charset="0"/>
              </a:rPr>
              <a:t>kapangyarihan</a:t>
            </a:r>
            <a:r>
              <a:rPr lang="en-US" sz="1600" spc="100" dirty="0">
                <a:latin typeface="Arial" charset="0"/>
              </a:rPr>
              <a:t> ng </a:t>
            </a:r>
            <a:r>
              <a:rPr lang="en-US" sz="1600" spc="100" dirty="0" err="1">
                <a:latin typeface="Arial" charset="0"/>
              </a:rPr>
              <a:t>isang</a:t>
            </a:r>
            <a:r>
              <a:rPr lang="en-US" sz="1600" spc="100" dirty="0">
                <a:latin typeface="Arial" charset="0"/>
              </a:rPr>
              <a:t> ama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anak</a:t>
            </a:r>
            <a:r>
              <a:rPr lang="en-US" sz="1600" spc="100" dirty="0">
                <a:latin typeface="Arial" charset="0"/>
              </a:rPr>
              <a:t> ay </a:t>
            </a:r>
            <a:r>
              <a:rPr lang="en-US" sz="1600" spc="100" dirty="0" err="1">
                <a:latin typeface="Arial" charset="0"/>
              </a:rPr>
              <a:t>humihigit</a:t>
            </a:r>
            <a:r>
              <a:rPr lang="en-US" sz="1600" spc="100" dirty="0">
                <a:latin typeface="Arial" charset="0"/>
              </a:rPr>
              <a:t> pa </a:t>
            </a:r>
            <a:r>
              <a:rPr lang="en-US" sz="1600" spc="100" dirty="0" err="1">
                <a:latin typeface="Arial" charset="0"/>
              </a:rPr>
              <a:t>sa</a:t>
            </a:r>
            <a:r>
              <a:rPr lang="en-US" sz="1600" spc="100" dirty="0">
                <a:latin typeface="Arial" charset="0"/>
              </a:rPr>
              <a:t> </a:t>
            </a:r>
            <a:r>
              <a:rPr lang="en-US" sz="1600" spc="100" dirty="0" err="1">
                <a:latin typeface="Arial" charset="0"/>
              </a:rPr>
              <a:t>awtoridad</a:t>
            </a:r>
            <a:r>
              <a:rPr lang="en-US" sz="1600" spc="100" dirty="0">
                <a:latin typeface="Arial" charset="0"/>
              </a:rPr>
              <a:t> ng </a:t>
            </a:r>
            <a:r>
              <a:rPr lang="en-US" sz="1600" spc="100" dirty="0" err="1">
                <a:latin typeface="Arial" charset="0"/>
              </a:rPr>
              <a:t>isang</a:t>
            </a:r>
            <a:r>
              <a:rPr lang="en-US" sz="1600" spc="100" dirty="0">
                <a:latin typeface="Arial" charset="0"/>
              </a:rPr>
              <a:t> </a:t>
            </a:r>
            <a:r>
              <a:rPr lang="en-US" sz="1600" spc="100" dirty="0" err="1">
                <a:latin typeface="Arial" charset="0"/>
              </a:rPr>
              <a:t>amo</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alipin</a:t>
            </a:r>
            <a:r>
              <a:rPr lang="en-US" sz="1600" spc="100" dirty="0">
                <a:latin typeface="Arial" charset="0"/>
              </a:rPr>
              <a:t>. </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96608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i="1" spc="100" baseline="0" dirty="0">
                <a:latin typeface="Arial" charset="0"/>
              </a:rPr>
              <a:t>• </a:t>
            </a:r>
            <a:r>
              <a:rPr lang="en-US" sz="1600" b="0" i="0" spc="100" baseline="0" dirty="0">
                <a:latin typeface="Arial" charset="0"/>
              </a:rPr>
              <a:t>“Ang ama at </a:t>
            </a:r>
            <a:r>
              <a:rPr lang="en-US" sz="1600" spc="100" dirty="0" err="1">
                <a:latin typeface="Arial" charset="0"/>
              </a:rPr>
              <a:t>ina</a:t>
            </a:r>
            <a:r>
              <a:rPr lang="en-US" sz="1600" spc="100" dirty="0">
                <a:latin typeface="Arial" charset="0"/>
              </a:rPr>
              <a:t>…ay </a:t>
            </a:r>
            <a:r>
              <a:rPr lang="en-US" sz="1600" spc="100" dirty="0" err="1">
                <a:latin typeface="Arial" charset="0"/>
              </a:rPr>
              <a:t>ipag-uutos</a:t>
            </a:r>
            <a:r>
              <a:rPr lang="en-US" sz="1600" spc="100" dirty="0">
                <a:latin typeface="Arial" charset="0"/>
              </a:rPr>
              <a:t> ang </a:t>
            </a:r>
            <a:r>
              <a:rPr lang="en-US" sz="1600" spc="100" dirty="0" err="1">
                <a:latin typeface="Arial" charset="0"/>
              </a:rPr>
              <a:t>pagsunod</a:t>
            </a:r>
            <a:r>
              <a:rPr lang="en-US" sz="1600" spc="100" dirty="0">
                <a:latin typeface="Arial" charset="0"/>
              </a:rPr>
              <a:t>, </a:t>
            </a:r>
            <a:r>
              <a:rPr lang="en-US" sz="1600" spc="100" dirty="0" err="1">
                <a:latin typeface="Arial" charset="0"/>
              </a:rPr>
              <a:t>hindi</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unos</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salita</a:t>
            </a:r>
            <a:r>
              <a:rPr lang="en-US" sz="1600" spc="100" dirty="0">
                <a:latin typeface="Arial" charset="0"/>
              </a:rPr>
              <a:t>, </a:t>
            </a:r>
            <a:r>
              <a:rPr lang="en-US" sz="1600" spc="100" dirty="0" err="1">
                <a:latin typeface="Arial" charset="0"/>
              </a:rPr>
              <a:t>kundi</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mabait</a:t>
            </a:r>
            <a:r>
              <a:rPr lang="en-US" sz="1600" spc="100" dirty="0">
                <a:latin typeface="Arial" charset="0"/>
              </a:rPr>
              <a:t> at </a:t>
            </a:r>
            <a:r>
              <a:rPr lang="en-US" sz="1600" spc="100" dirty="0" err="1">
                <a:latin typeface="Arial" charset="0"/>
              </a:rPr>
              <a:t>maibiging</a:t>
            </a:r>
            <a:r>
              <a:rPr lang="en-US" sz="1600" spc="100" dirty="0">
                <a:latin typeface="Arial" charset="0"/>
              </a:rPr>
              <a:t> </a:t>
            </a:r>
            <a:r>
              <a:rPr lang="en-US" sz="1600" spc="100" dirty="0" err="1">
                <a:latin typeface="Arial" charset="0"/>
              </a:rPr>
              <a:t>paraan</a:t>
            </a:r>
            <a:r>
              <a:rPr lang="en-US" sz="1600" spc="100" dirty="0">
                <a:latin typeface="Arial" charset="0"/>
              </a:rPr>
              <a:t>…. ¶ </a:t>
            </a:r>
            <a:r>
              <a:rPr lang="en-US" sz="1600" spc="100" dirty="0" err="1">
                <a:latin typeface="Arial" charset="0"/>
              </a:rPr>
              <a:t>Maging</a:t>
            </a:r>
            <a:r>
              <a:rPr lang="en-US" sz="1600" spc="100" dirty="0">
                <a:latin typeface="Arial" charset="0"/>
              </a:rPr>
              <a:t> </a:t>
            </a:r>
            <a:r>
              <a:rPr lang="en-US" sz="1600" spc="100" dirty="0" err="1">
                <a:latin typeface="Arial" charset="0"/>
              </a:rPr>
              <a:t>kaaya-aya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tahanan</a:t>
            </a:r>
            <a:r>
              <a:rPr lang="en-US" sz="1600" spc="100" dirty="0">
                <a:latin typeface="Arial" charset="0"/>
              </a:rPr>
              <a:t>. </a:t>
            </a:r>
            <a:r>
              <a:rPr lang="en-US" sz="1600" spc="100" dirty="0" err="1">
                <a:latin typeface="Arial" charset="0"/>
              </a:rPr>
              <a:t>Pigilan</a:t>
            </a:r>
            <a:r>
              <a:rPr lang="en-US" sz="1600" spc="100" dirty="0">
                <a:latin typeface="Arial" charset="0"/>
              </a:rPr>
              <a:t> ang </a:t>
            </a:r>
            <a:r>
              <a:rPr lang="en-US" sz="1600" spc="100" dirty="0" err="1">
                <a:latin typeface="Arial" charset="0"/>
              </a:rPr>
              <a:t>bawat</a:t>
            </a:r>
            <a:r>
              <a:rPr lang="en-US" sz="1600" spc="100" dirty="0">
                <a:latin typeface="Arial" charset="0"/>
              </a:rPr>
              <a:t> </a:t>
            </a:r>
            <a:r>
              <a:rPr lang="en-US" sz="1600" spc="100" dirty="0" err="1">
                <a:latin typeface="Arial" charset="0"/>
              </a:rPr>
              <a:t>salita</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pupukaw</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walang</a:t>
            </a:r>
            <a:r>
              <a:rPr lang="en-US" sz="1600" spc="100" dirty="0">
                <a:latin typeface="Arial" charset="0"/>
              </a:rPr>
              <a:t> </a:t>
            </a:r>
            <a:r>
              <a:rPr lang="en-US" sz="1600" spc="100" dirty="0" err="1">
                <a:latin typeface="Arial" charset="0"/>
              </a:rPr>
              <a:t>kabanalang</a:t>
            </a:r>
            <a:r>
              <a:rPr lang="en-US" sz="1600" spc="100" dirty="0">
                <a:latin typeface="Arial" charset="0"/>
              </a:rPr>
              <a:t> </a:t>
            </a:r>
            <a:r>
              <a:rPr lang="en-US" sz="1600" spc="100" dirty="0" err="1">
                <a:latin typeface="Arial" charset="0"/>
              </a:rPr>
              <a:t>init</a:t>
            </a:r>
            <a:r>
              <a:rPr lang="en-US" sz="1600" spc="100" dirty="0">
                <a:latin typeface="Arial" charset="0"/>
              </a:rPr>
              <a:t> ng ulo. … Walang </a:t>
            </a:r>
            <a:r>
              <a:rPr lang="en-US" sz="1600" spc="100" dirty="0" err="1">
                <a:latin typeface="Arial" charset="0"/>
              </a:rPr>
              <a:t>pahintulot</a:t>
            </a:r>
            <a:r>
              <a:rPr lang="en-US" sz="1600" spc="100" dirty="0">
                <a:latin typeface="Arial" charset="0"/>
              </a:rPr>
              <a:t> ang </a:t>
            </a:r>
            <a:r>
              <a:rPr lang="en-US" sz="1600" spc="100" dirty="0" err="1">
                <a:latin typeface="Arial" charset="0"/>
              </a:rPr>
              <a:t>ibinibigay</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Salita</a:t>
            </a:r>
            <a:r>
              <a:rPr lang="en-US" sz="1600" spc="100" dirty="0">
                <a:latin typeface="Arial" charset="0"/>
              </a:rPr>
              <a:t> ng </a:t>
            </a:r>
            <a:r>
              <a:rPr lang="en-US" sz="1600" spc="100" dirty="0" err="1">
                <a:latin typeface="Arial" charset="0"/>
              </a:rPr>
              <a:t>Diyos</a:t>
            </a:r>
            <a:r>
              <a:rPr lang="en-US" sz="1600" spc="100" dirty="0">
                <a:latin typeface="Arial" charset="0"/>
              </a:rPr>
              <a:t> para </a:t>
            </a:r>
            <a:r>
              <a:rPr lang="en-US" sz="1600" spc="100" dirty="0" err="1">
                <a:latin typeface="Arial" charset="0"/>
              </a:rPr>
              <a:t>sa</a:t>
            </a:r>
            <a:r>
              <a:rPr lang="en-US" sz="1600" spc="100" dirty="0">
                <a:latin typeface="Arial" charset="0"/>
              </a:rPr>
              <a:t> </a:t>
            </a:r>
            <a:r>
              <a:rPr lang="en-US" sz="1600" spc="100" dirty="0" err="1">
                <a:latin typeface="Arial" charset="0"/>
              </a:rPr>
              <a:t>kalupitan</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magulang</a:t>
            </a:r>
            <a:r>
              <a:rPr lang="en-US" sz="1600" spc="100" dirty="0">
                <a:latin typeface="Arial" charset="0"/>
              </a:rPr>
              <a:t> o pang-</a:t>
            </a:r>
            <a:r>
              <a:rPr lang="en-US" sz="1600" spc="100" dirty="0" err="1">
                <a:latin typeface="Arial" charset="0"/>
              </a:rPr>
              <a:t>aapi</a:t>
            </a:r>
            <a:r>
              <a:rPr lang="en-US" sz="1600" spc="100" dirty="0">
                <a:latin typeface="Arial" charset="0"/>
              </a:rPr>
              <a:t> o </a:t>
            </a:r>
            <a:r>
              <a:rPr lang="en-US" sz="1600" spc="100" dirty="0" err="1">
                <a:latin typeface="Arial" charset="0"/>
              </a:rPr>
              <a:t>pagsuway</a:t>
            </a:r>
            <a:r>
              <a:rPr lang="en-US" sz="1600" spc="100" dirty="0">
                <a:latin typeface="Arial" charset="0"/>
              </a:rPr>
              <a:t> ng </a:t>
            </a:r>
            <a:r>
              <a:rPr lang="en-US" sz="1600" spc="100" dirty="0" err="1">
                <a:latin typeface="Arial" charset="0"/>
              </a:rPr>
              <a:t>anak</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magulang</a:t>
            </a:r>
            <a:r>
              <a:rPr lang="en-US" sz="1600" spc="100" dirty="0">
                <a:latin typeface="Arial" charset="0"/>
              </a:rPr>
              <a:t>. ¶ • Ang </a:t>
            </a:r>
            <a:r>
              <a:rPr lang="en-US" sz="1600" spc="100" dirty="0" err="1">
                <a:latin typeface="Arial" charset="0"/>
              </a:rPr>
              <a:t>kautusan</a:t>
            </a:r>
            <a:r>
              <a:rPr lang="en-US" sz="1600" spc="100" dirty="0">
                <a:latin typeface="Arial" charset="0"/>
              </a:rPr>
              <a:t> ng </a:t>
            </a:r>
            <a:r>
              <a:rPr lang="en-US" sz="1600" spc="100" dirty="0" err="1">
                <a:latin typeface="Arial" charset="0"/>
              </a:rPr>
              <a:t>Diyos</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buhay</a:t>
            </a:r>
            <a:r>
              <a:rPr lang="en-US" sz="1600" spc="100" dirty="0">
                <a:latin typeface="Arial" charset="0"/>
              </a:rPr>
              <a:t> ng </a:t>
            </a:r>
            <a:r>
              <a:rPr lang="en-US" sz="1600" spc="100" dirty="0" err="1">
                <a:latin typeface="Arial" charset="0"/>
              </a:rPr>
              <a:t>tahanan</a:t>
            </a:r>
            <a:r>
              <a:rPr lang="en-US" sz="1600" spc="100" dirty="0">
                <a:latin typeface="Arial" charset="0"/>
              </a:rPr>
              <a:t> at </a:t>
            </a:r>
            <a:r>
              <a:rPr lang="en-US" sz="1600" spc="100" dirty="0" err="1">
                <a:latin typeface="Arial" charset="0"/>
              </a:rPr>
              <a:t>sa</a:t>
            </a:r>
            <a:r>
              <a:rPr lang="en-US" sz="1600" spc="100" dirty="0">
                <a:latin typeface="Arial" charset="0"/>
              </a:rPr>
              <a:t> </a:t>
            </a:r>
            <a:r>
              <a:rPr lang="en-US" sz="1600" spc="100" dirty="0" err="1">
                <a:latin typeface="Arial" charset="0"/>
              </a:rPr>
              <a:t>pamamahala</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bansa</a:t>
            </a:r>
            <a:r>
              <a:rPr lang="en-US" sz="1600" spc="100" dirty="0">
                <a:latin typeface="Arial" charset="0"/>
              </a:rPr>
              <a:t> ay </a:t>
            </a:r>
            <a:r>
              <a:rPr lang="en-US" sz="1600" spc="100" dirty="0" err="1">
                <a:latin typeface="Arial" charset="0"/>
              </a:rPr>
              <a:t>dumadaloy</a:t>
            </a:r>
            <a:r>
              <a:rPr lang="en-US" sz="1600" spc="100" dirty="0">
                <a:latin typeface="Arial" charset="0"/>
              </a:rPr>
              <a:t> </a:t>
            </a:r>
            <a:r>
              <a:rPr lang="en-US" sz="1600" spc="100" dirty="0" err="1">
                <a:latin typeface="Arial" charset="0"/>
              </a:rPr>
              <a:t>mula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pusong</a:t>
            </a:r>
            <a:r>
              <a:rPr lang="en-US" sz="1600" spc="100" dirty="0">
                <a:latin typeface="Arial" charset="0"/>
              </a:rPr>
              <a:t> may </a:t>
            </a:r>
            <a:r>
              <a:rPr lang="en-US" sz="1600" spc="100" dirty="0" err="1">
                <a:latin typeface="Arial" charset="0"/>
              </a:rPr>
              <a:t>walang</a:t>
            </a:r>
            <a:r>
              <a:rPr lang="en-US" sz="1600" spc="100" dirty="0">
                <a:latin typeface="Arial" charset="0"/>
              </a:rPr>
              <a:t> </a:t>
            </a:r>
            <a:r>
              <a:rPr lang="en-US" sz="1600" spc="100" dirty="0" err="1">
                <a:latin typeface="Arial" charset="0"/>
              </a:rPr>
              <a:t>katapusang</a:t>
            </a:r>
            <a:r>
              <a:rPr lang="en-US" sz="1600" spc="100" dirty="0">
                <a:latin typeface="Arial" charset="0"/>
              </a:rPr>
              <a:t> </a:t>
            </a:r>
            <a:r>
              <a:rPr lang="en-US" sz="1600" spc="100" dirty="0" err="1">
                <a:latin typeface="Arial" charset="0"/>
              </a:rPr>
              <a:t>pag-ibig</a:t>
            </a:r>
            <a:r>
              <a:rPr lang="en-US" sz="1600"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42105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t>
            </a:r>
            <a:r>
              <a:rPr lang="en-US" sz="1600" b="1" spc="100" dirty="0" err="1">
                <a:latin typeface="Arial" charset="0"/>
                <a:ea typeface="ＭＳ Ｐゴシック" charset="0"/>
                <a:cs typeface="ＭＳ Ｐゴシック" charset="0"/>
              </a:rPr>
              <a:t>Tungkol</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Alipin</a:t>
            </a:r>
            <a:r>
              <a:rPr lang="en-US" sz="1600" b="1" spc="100" dirty="0">
                <a:latin typeface="Arial" charset="0"/>
                <a:ea typeface="ＭＳ Ｐゴシック" charset="0"/>
                <a:cs typeface="ＭＳ Ｐゴシック" charset="0"/>
              </a:rPr>
              <a:t> at Amo ng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Alipin</a:t>
            </a:r>
            <a:r>
              <a:rPr lang="en-US" sz="1600" b="1" spc="100" dirty="0">
                <a:latin typeface="Arial" charset="0"/>
                <a:ea typeface="ＭＳ Ｐゴシック" charset="0"/>
                <a:cs typeface="ＭＳ Ｐゴシック" charset="0"/>
              </a:rPr>
              <a:t>. a. Pang-</a:t>
            </a:r>
            <a:r>
              <a:rPr lang="en-US" sz="1600" b="1" spc="100" dirty="0" err="1">
                <a:latin typeface="Arial" charset="0"/>
                <a:ea typeface="ＭＳ Ｐゴシック" charset="0"/>
                <a:cs typeface="ＭＳ Ｐゴシック" charset="0"/>
              </a:rPr>
              <a:t>aalipin</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Panahon</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ni</a:t>
            </a:r>
            <a:r>
              <a:rPr lang="en-US" sz="1600" b="1" spc="100" dirty="0">
                <a:latin typeface="Arial" charset="0"/>
                <a:ea typeface="ＭＳ Ｐゴシック" charset="0"/>
                <a:cs typeface="ＭＳ Ｐゴシック" charset="0"/>
              </a:rPr>
              <a:t> Pablo. ¶ </a:t>
            </a:r>
            <a:r>
              <a:rPr lang="en-US" sz="1600" b="0" spc="100" baseline="0" dirty="0">
                <a:latin typeface="Arial" charset="0"/>
                <a:cs typeface="ＭＳ Ｐゴシック" charset="0"/>
              </a:rPr>
              <a:t>“</a:t>
            </a:r>
            <a:r>
              <a:rPr lang="en-US" sz="1600" spc="100" dirty="0">
                <a:latin typeface="Arial" charset="0"/>
                <a:cs typeface="ＭＳ Ｐゴシック" charset="0"/>
              </a:rPr>
              <a:t>Ang </a:t>
            </a:r>
            <a:r>
              <a:rPr lang="en-US" sz="1600" spc="100" dirty="0" err="1">
                <a:latin typeface="Arial" charset="0"/>
                <a:cs typeface="ＭＳ Ｐゴシック" charset="0"/>
              </a:rPr>
              <a:t>bawat</a:t>
            </a:r>
            <a:r>
              <a:rPr lang="en-US" sz="1600" spc="100" dirty="0">
                <a:latin typeface="Arial" charset="0"/>
                <a:cs typeface="ＭＳ Ｐゴシック" charset="0"/>
              </a:rPr>
              <a:t> isa ay </a:t>
            </a:r>
            <a:r>
              <a:rPr lang="en-US" sz="1600" spc="100" dirty="0" err="1">
                <a:latin typeface="Arial" charset="0"/>
                <a:cs typeface="ＭＳ Ｐゴシック" charset="0"/>
              </a:rPr>
              <a:t>hayaang</a:t>
            </a:r>
            <a:r>
              <a:rPr lang="en-US" sz="1600" spc="100" dirty="0">
                <a:latin typeface="Arial" charset="0"/>
                <a:cs typeface="ＭＳ Ｐゴシック" charset="0"/>
              </a:rPr>
              <a:t> </a:t>
            </a:r>
            <a:r>
              <a:rPr lang="en-US" sz="1600" spc="100" dirty="0" err="1">
                <a:latin typeface="Arial" charset="0"/>
                <a:cs typeface="ＭＳ Ｐゴシック" charset="0"/>
              </a:rPr>
              <a:t>manatili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kalagayan</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siya</a:t>
            </a:r>
            <a:r>
              <a:rPr lang="en-US" sz="1600" spc="100" dirty="0">
                <a:latin typeface="Arial" charset="0"/>
                <a:cs typeface="ＭＳ Ｐゴシック" charset="0"/>
              </a:rPr>
              <a:t> ay </a:t>
            </a:r>
            <a:r>
              <a:rPr lang="en-US" sz="1600" spc="100" dirty="0" err="1">
                <a:latin typeface="Arial" charset="0"/>
                <a:cs typeface="ＭＳ Ｐゴシック" charset="0"/>
              </a:rPr>
              <a:t>tawagin</a:t>
            </a:r>
            <a:r>
              <a:rPr lang="en-US" sz="1600" spc="100" dirty="0">
                <a:latin typeface="Arial" charset="0"/>
                <a:cs typeface="ＭＳ Ｐゴシック" charset="0"/>
              </a:rPr>
              <a:t>. Isa ka bang </a:t>
            </a:r>
            <a:r>
              <a:rPr lang="en-US" sz="1600" spc="100" dirty="0" err="1">
                <a:latin typeface="Arial" charset="0"/>
                <a:cs typeface="ＭＳ Ｐゴシック" charset="0"/>
              </a:rPr>
              <a:t>alipin</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ikaw</a:t>
            </a:r>
            <a:r>
              <a:rPr lang="en-US" sz="1600" spc="100" dirty="0">
                <a:latin typeface="Arial" charset="0"/>
                <a:cs typeface="ＭＳ Ｐゴシック" charset="0"/>
              </a:rPr>
              <a:t> ay </a:t>
            </a:r>
            <a:r>
              <a:rPr lang="en-US" sz="1600" spc="100" dirty="0" err="1">
                <a:latin typeface="Arial" charset="0"/>
                <a:cs typeface="ＭＳ Ｐゴシック" charset="0"/>
              </a:rPr>
              <a:t>tawagin</a:t>
            </a:r>
            <a:r>
              <a:rPr lang="en-US" sz="1600" spc="100" dirty="0">
                <a:latin typeface="Arial" charset="0"/>
                <a:cs typeface="ＭＳ Ｐゴシック" charset="0"/>
              </a:rPr>
              <a:t>? Wala kang </a:t>
            </a:r>
            <a:r>
              <a:rPr lang="en-US" sz="1600" spc="100" dirty="0" err="1">
                <a:latin typeface="Arial" charset="0"/>
                <a:cs typeface="ＭＳ Ｐゴシック" charset="0"/>
              </a:rPr>
              <a:t>dapat</a:t>
            </a:r>
            <a:r>
              <a:rPr lang="en-US" sz="1600" spc="100" dirty="0">
                <a:latin typeface="Arial" charset="0"/>
                <a:cs typeface="ＭＳ Ｐゴシック" charset="0"/>
              </a:rPr>
              <a:t> </a:t>
            </a:r>
            <a:r>
              <a:rPr lang="en-US" sz="1600" spc="100" dirty="0" err="1">
                <a:latin typeface="Arial" charset="0"/>
                <a:cs typeface="ＭＳ Ｐゴシック" charset="0"/>
              </a:rPr>
              <a:t>alalahanin</a:t>
            </a:r>
            <a:r>
              <a:rPr lang="en-US" sz="1600" spc="100" dirty="0">
                <a:latin typeface="Arial" charset="0"/>
                <a:cs typeface="ＭＳ Ｐゴシック" charset="0"/>
              </a:rPr>
              <a:t>. …  </a:t>
            </a:r>
            <a:r>
              <a:rPr lang="en-US" sz="1600" spc="100" dirty="0" err="1">
                <a:latin typeface="Arial" charset="0"/>
                <a:cs typeface="ＭＳ Ｐゴシック" charset="0"/>
              </a:rPr>
              <a:t>Sapagkat</a:t>
            </a:r>
            <a:r>
              <a:rPr lang="en-US" sz="1600" spc="100" dirty="0">
                <a:latin typeface="Arial" charset="0"/>
                <a:cs typeface="ＭＳ Ｐゴシック" charset="0"/>
              </a:rPr>
              <a:t> ang </a:t>
            </a:r>
            <a:r>
              <a:rPr lang="en-US" sz="1600" spc="100" dirty="0" err="1">
                <a:latin typeface="Arial" charset="0"/>
                <a:cs typeface="ＭＳ Ｐゴシック" charset="0"/>
              </a:rPr>
              <a:t>tinawag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kaisa</a:t>
            </a:r>
            <a:r>
              <a:rPr lang="en-US" sz="1600" spc="100" dirty="0">
                <a:latin typeface="Arial" charset="0"/>
                <a:cs typeface="ＭＳ Ｐゴシック" charset="0"/>
              </a:rPr>
              <a:t> ng </a:t>
            </a:r>
            <a:r>
              <a:rPr lang="en-US" sz="1600" spc="100" dirty="0" err="1">
                <a:latin typeface="Arial" charset="0"/>
                <a:cs typeface="ＭＳ Ｐゴシック" charset="0"/>
              </a:rPr>
              <a:t>Panginoon</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siya'y</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ay </a:t>
            </a:r>
            <a:r>
              <a:rPr lang="en-US" sz="1600" spc="100" dirty="0" err="1">
                <a:latin typeface="Arial" charset="0"/>
                <a:cs typeface="ＭＳ Ｐゴシック" charset="0"/>
              </a:rPr>
              <a:t>malaya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 at ang </a:t>
            </a:r>
            <a:r>
              <a:rPr lang="en-US" sz="1600" spc="100" dirty="0" err="1">
                <a:latin typeface="Arial" charset="0"/>
                <a:cs typeface="ＭＳ Ｐゴシック" charset="0"/>
              </a:rPr>
              <a:t>tinawag</a:t>
            </a:r>
            <a:r>
              <a:rPr lang="en-US" sz="1600" spc="100" dirty="0">
                <a:latin typeface="Arial" charset="0"/>
                <a:cs typeface="ＭＳ Ｐゴシック" charset="0"/>
              </a:rPr>
              <a:t> naman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siya'y</a:t>
            </a:r>
            <a:r>
              <a:rPr lang="en-US" sz="1600" spc="100" dirty="0">
                <a:latin typeface="Arial" charset="0"/>
                <a:cs typeface="ＭＳ Ｐゴシック" charset="0"/>
              </a:rPr>
              <a:t> </a:t>
            </a:r>
            <a:r>
              <a:rPr lang="en-US" sz="1600" spc="100" dirty="0" err="1">
                <a:latin typeface="Arial" charset="0"/>
                <a:cs typeface="ＭＳ Ｐゴシック" charset="0"/>
              </a:rPr>
              <a:t>malaya</a:t>
            </a:r>
            <a:r>
              <a:rPr lang="en-US" sz="1600" spc="100" dirty="0">
                <a:latin typeface="Arial" charset="0"/>
                <a:cs typeface="ＭＳ Ｐゴシック" charset="0"/>
              </a:rPr>
              <a:t> ay </a:t>
            </a:r>
            <a:r>
              <a:rPr lang="en-US" sz="1600" spc="100" dirty="0" err="1">
                <a:latin typeface="Arial" charset="0"/>
                <a:cs typeface="ＭＳ Ｐゴシック" charset="0"/>
              </a:rPr>
              <a:t>alipin</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Mahal ang </a:t>
            </a:r>
            <a:r>
              <a:rPr lang="en-US" sz="1600" spc="100" dirty="0" err="1">
                <a:latin typeface="Arial" charset="0"/>
                <a:cs typeface="ＭＳ Ｐゴシック" charset="0"/>
              </a:rPr>
              <a:t>pagkabili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a:t>
            </a:r>
            <a:r>
              <a:rPr lang="en-US" sz="1600" spc="100" dirty="0">
                <a:latin typeface="Arial" charset="0"/>
                <a:cs typeface="ＭＳ Ｐゴシック" charset="0"/>
              </a:rPr>
              <a:t>, kaya </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kayong</a:t>
            </a:r>
            <a:r>
              <a:rPr lang="en-US" sz="1600" spc="100" dirty="0">
                <a:latin typeface="Arial" charset="0"/>
                <a:cs typeface="ＭＳ Ｐゴシック" charset="0"/>
              </a:rPr>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tao</a:t>
            </a:r>
            <a:r>
              <a:rPr lang="en-US" sz="1600" spc="100" dirty="0">
                <a:latin typeface="Arial" charset="0"/>
                <a:cs typeface="ＭＳ Ｐゴシック" charset="0"/>
              </a:rPr>
              <a:t>” (</a:t>
            </a:r>
            <a:r>
              <a:rPr lang="en-US" sz="1600" i="1" spc="100" dirty="0">
                <a:latin typeface="Arial" charset="0"/>
                <a:cs typeface="ＭＳ Ｐゴシック" charset="0"/>
              </a:rPr>
              <a:t>1 </a:t>
            </a:r>
            <a:r>
              <a:rPr lang="en-US" sz="1600" i="1" spc="100" dirty="0" err="1">
                <a:latin typeface="Arial" charset="0"/>
                <a:cs typeface="ＭＳ Ｐゴシック" charset="0"/>
              </a:rPr>
              <a:t>Corinto</a:t>
            </a:r>
            <a:r>
              <a:rPr lang="en-US" sz="1600" i="1" spc="100" dirty="0">
                <a:latin typeface="Arial" charset="0"/>
                <a:cs typeface="ＭＳ Ｐゴシック" charset="0"/>
              </a:rPr>
              <a:t> 7:20–23</a:t>
            </a:r>
            <a:r>
              <a:rPr lang="en-US" sz="1600"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Pang-</a:t>
            </a:r>
            <a:r>
              <a:rPr lang="en-US" sz="1600" b="1" spc="100" baseline="0" dirty="0" err="1">
                <a:latin typeface="Arial" panose="020B0604020202020204" pitchFamily="34" charset="0"/>
                <a:cs typeface="Arial" panose="020B0604020202020204" pitchFamily="34" charset="0"/>
              </a:rPr>
              <a:t>aalipin</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Mundo ng </a:t>
            </a:r>
            <a:r>
              <a:rPr lang="en-US" sz="1600" b="1" spc="100" baseline="0" dirty="0" err="1">
                <a:latin typeface="Arial" panose="020B0604020202020204" pitchFamily="34" charset="0"/>
                <a:cs typeface="Arial" panose="020B0604020202020204" pitchFamily="34" charset="0"/>
              </a:rPr>
              <a:t>Greko</a:t>
            </a:r>
            <a:r>
              <a:rPr lang="en-US" sz="1600" b="1" spc="100" baseline="0" dirty="0">
                <a:latin typeface="Arial" panose="020B0604020202020204" pitchFamily="34" charset="0"/>
                <a:cs typeface="Arial" panose="020B0604020202020204" pitchFamily="34" charset="0"/>
              </a:rPr>
              <a:t>-Romano. </a:t>
            </a:r>
            <a:r>
              <a:rPr lang="en-US" sz="1600" spc="100" baseline="0" dirty="0">
                <a:latin typeface="Arial" panose="020B0604020202020204" pitchFamily="34" charset="0"/>
                <a:cs typeface="Arial" panose="020B0604020202020204" pitchFamily="34" charset="0"/>
              </a:rPr>
              <a:t>¶ • Hindi </a:t>
            </a:r>
            <a:r>
              <a:rPr lang="en-US" sz="1600" spc="100" baseline="0" dirty="0" err="1">
                <a:latin typeface="Arial" panose="020B0604020202020204" pitchFamily="34" charset="0"/>
                <a:cs typeface="Arial" panose="020B0604020202020204" pitchFamily="34" charset="0"/>
              </a:rPr>
              <a:t>nakapokus</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etnikong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grupo</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sambahayang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lungsod</a:t>
            </a:r>
            <a:r>
              <a:rPr lang="en-US" sz="1600" b="0" i="0" spc="100" baseline="0" dirty="0">
                <a:latin typeface="Arial" panose="020B0604020202020204" pitchFamily="34" charset="0"/>
                <a:cs typeface="Arial" panose="020B0604020202020204" pitchFamily="34" charset="0"/>
              </a:rPr>
              <a:t> ay nag-</a:t>
            </a:r>
            <a:r>
              <a:rPr lang="en-US" sz="1600" b="0" i="0" spc="100" baseline="0" dirty="0" err="1">
                <a:latin typeface="Arial" panose="020B0604020202020204" pitchFamily="34" charset="0"/>
                <a:cs typeface="Arial" panose="020B0604020202020204" pitchFamily="34" charset="0"/>
              </a:rPr>
              <a:t>aalok</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oportunidad</a:t>
            </a:r>
            <a:r>
              <a:rPr lang="en-US" sz="1600" b="0" i="0" spc="100" baseline="0" dirty="0">
                <a:latin typeface="Arial" panose="020B0604020202020204" pitchFamily="34" charset="0"/>
                <a:cs typeface="Arial" panose="020B0604020202020204" pitchFamily="34" charset="0"/>
              </a:rPr>
              <a:t> para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edukasyon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maaaring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magtrabaho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arkitekto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doktor</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pilosopo</a:t>
            </a:r>
            <a:r>
              <a:rPr lang="en-US" sz="1600" b="0"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Nangyayari</a:t>
            </a:r>
            <a:r>
              <a:rPr lang="en-US" sz="1600" b="0" spc="100" baseline="0" dirty="0">
                <a:latin typeface="Arial" panose="020B0604020202020204" pitchFamily="34" charset="0"/>
                <a:cs typeface="Arial" panose="020B0604020202020204" pitchFamily="34" charset="0"/>
              </a:rPr>
              <a:t> kung </a:t>
            </a:r>
            <a:r>
              <a:rPr lang="en-US" sz="1600" b="0" spc="100" baseline="0" dirty="0" err="1">
                <a:latin typeface="Arial" panose="020B0604020202020204" pitchFamily="34" charset="0"/>
                <a:cs typeface="Arial" panose="020B0604020202020204" pitchFamily="34" charset="0"/>
              </a:rPr>
              <a:t>minsan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kalayaan</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sambahayang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alipin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pagkatapos</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limitadong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panahon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paglilingkod</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bagaman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karamihan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alipin</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nakakalaya</a:t>
            </a:r>
            <a:r>
              <a:rPr lang="en-US" sz="1600" b="0" spc="100" baseline="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1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dirty="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Sa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pagtatangkang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kilalanin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gayong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pagkakaiba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bilang</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hindi</a:t>
            </a:r>
            <a:r>
              <a:rPr lang="en-US" sz="1600" spc="100" baseline="0" dirty="0">
                <a:latin typeface="Arial" panose="020B0604020202020204" pitchFamily="34" charset="0"/>
                <a:cs typeface="Arial" panose="020B0604020202020204" pitchFamily="34" charset="0"/>
              </a:rPr>
              <a:t> pa </a:t>
            </a:r>
            <a:r>
              <a:rPr lang="en-US" sz="1600" spc="100" baseline="0" dirty="0" err="1">
                <a:latin typeface="Arial" panose="020B0604020202020204" pitchFamily="34" charset="0"/>
                <a:cs typeface="Arial" panose="020B0604020202020204" pitchFamily="34" charset="0"/>
              </a:rPr>
              <a:t>natatagalang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bersiyon</a:t>
            </a:r>
            <a:r>
              <a:rPr lang="en-US" sz="1600" spc="100" baseline="0" dirty="0">
                <a:latin typeface="Arial" panose="020B0604020202020204" pitchFamily="34" charset="0"/>
                <a:cs typeface="Arial" panose="020B0604020202020204" pitchFamily="34" charset="0"/>
              </a:rPr>
              <a:t> ng Biblia ay </a:t>
            </a:r>
            <a:r>
              <a:rPr lang="en-US" sz="1600" spc="100" baseline="0" dirty="0" err="1">
                <a:latin typeface="Arial" panose="020B0604020202020204" pitchFamily="34" charset="0"/>
                <a:cs typeface="Arial" panose="020B0604020202020204" pitchFamily="34" charset="0"/>
              </a:rPr>
              <a:t>isinasalin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Griyegong</a:t>
            </a:r>
            <a:r>
              <a:rPr lang="en-US" sz="1600"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doulos</a:t>
            </a:r>
            <a:r>
              <a:rPr lang="en-US" sz="1600" i="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a:t>
            </a:r>
            <a:r>
              <a:rPr lang="en-US" sz="1600" i="1" spc="100" baseline="0" dirty="0">
                <a:latin typeface="Arial" panose="020B0604020202020204" pitchFamily="34" charset="0"/>
                <a:cs typeface="Arial" panose="020B0604020202020204" pitchFamily="34" charset="0"/>
              </a:rPr>
              <a:t>“</a:t>
            </a:r>
            <a:r>
              <a:rPr lang="en-US" sz="1600" spc="100" baseline="0" dirty="0" err="1">
                <a:latin typeface="Arial" panose="020B0604020202020204" pitchFamily="34" charset="0"/>
                <a:cs typeface="Arial" panose="020B0604020202020204" pitchFamily="34" charset="0"/>
              </a:rPr>
              <a:t>alipin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Efeso</a:t>
            </a:r>
            <a:r>
              <a:rPr lang="en-US" sz="1600" spc="100" baseline="0" dirty="0">
                <a:latin typeface="Arial" panose="020B0604020202020204" pitchFamily="34" charset="0"/>
                <a:cs typeface="Arial" panose="020B0604020202020204" pitchFamily="34" charset="0"/>
              </a:rPr>
              <a:t> 6:5–8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lingkod</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walang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bayad</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Gayon</a:t>
            </a:r>
            <a:r>
              <a:rPr lang="en-US" sz="1600" b="0" i="0" spc="100" baseline="0" dirty="0">
                <a:latin typeface="Arial" panose="020B0604020202020204" pitchFamily="34" charset="0"/>
                <a:cs typeface="Arial" panose="020B0604020202020204" pitchFamily="34" charset="0"/>
              </a:rPr>
              <a:t> pa man, ang pang-</a:t>
            </a:r>
            <a:r>
              <a:rPr lang="en-US" sz="1600" b="0" i="0" spc="100" baseline="0" dirty="0" err="1">
                <a:latin typeface="Arial" panose="020B0604020202020204" pitchFamily="34" charset="0"/>
                <a:cs typeface="Arial" panose="020B0604020202020204" pitchFamily="34" charset="0"/>
              </a:rPr>
              <a:t>aalipin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anumang</a:t>
            </a:r>
            <a:r>
              <a:rPr lang="en-US" sz="1600" b="0" i="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panahon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anumang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kultura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anumang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katayuan</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isang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hindi</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mapapatawad</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masama</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huhukuman</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paparusahan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amo</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alipin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ayon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Kanyang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walang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katapusang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katarungan</a:t>
            </a:r>
            <a:r>
              <a:rPr lang="en-US" sz="1600" spc="100" dirty="0">
                <a:latin typeface="Arial" panose="020B0604020202020204" pitchFamily="34" charset="0"/>
                <a:cs typeface="Arial" panose="020B0604020202020204" pitchFamily="34" charset="0"/>
              </a:rPr>
              <a:t>—at para doon ay </a:t>
            </a:r>
            <a:r>
              <a:rPr lang="en-US" sz="1600" spc="100" dirty="0" err="1">
                <a:latin typeface="Arial" panose="020B0604020202020204" pitchFamily="34" charset="0"/>
                <a:cs typeface="Arial" panose="020B0604020202020204" pitchFamily="34" charset="0"/>
              </a:rPr>
              <a:t>makapagpapasalamat</a:t>
            </a:r>
            <a:r>
              <a:rPr lang="en-US" sz="1600" spc="100" dirty="0">
                <a:latin typeface="Arial" panose="020B0604020202020204" pitchFamily="34" charset="0"/>
                <a:cs typeface="Arial" panose="020B0604020202020204" pitchFamily="34" charset="0"/>
              </a:rPr>
              <a:t> tayo.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42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 Ang </a:t>
            </a:r>
            <a:r>
              <a:rPr lang="en-US" sz="1600" spc="100" baseline="0" dirty="0" err="1">
                <a:latin typeface="Arial" panose="020B0604020202020204" pitchFamily="34" charset="0"/>
                <a:cs typeface="Arial" panose="020B0604020202020204" pitchFamily="34" charset="0"/>
              </a:rPr>
              <a:t>pag-aalipin</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laging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naroroong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kasamaan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daigdig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Pablo.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Pinatungkulan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niya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ito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repormador</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lipunan</a:t>
            </a:r>
            <a:r>
              <a:rPr lang="en-US" sz="1600" b="0" i="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kundi</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pastor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nagpapayo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mananampalataya</a:t>
            </a:r>
            <a:r>
              <a:rPr lang="en-US" sz="1600" spc="100" baseline="0" dirty="0">
                <a:latin typeface="Arial" panose="020B0604020202020204" pitchFamily="34" charset="0"/>
                <a:cs typeface="Arial" panose="020B0604020202020204" pitchFamily="34" charset="0"/>
              </a:rPr>
              <a:t> kung </a:t>
            </a:r>
            <a:r>
              <a:rPr lang="en-US" sz="1600" spc="100" baseline="0" dirty="0" err="1">
                <a:latin typeface="Arial" panose="020B0604020202020204" pitchFamily="34" charset="0"/>
                <a:cs typeface="Arial" panose="020B0604020202020204" pitchFamily="34" charset="0"/>
              </a:rPr>
              <a:t>paano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pakitunguhan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kasalukuyang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reyalidad</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gumawa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bagong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pangitain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nakasentro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pagbabagong-anyo</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indibiduwal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mananampalataya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maya-maya ay </a:t>
            </a:r>
            <a:r>
              <a:rPr lang="en-US" sz="1600" spc="100" baseline="0" dirty="0" err="1">
                <a:latin typeface="Arial" panose="020B0604020202020204" pitchFamily="34" charset="0"/>
                <a:cs typeface="Arial" panose="020B0604020202020204" pitchFamily="34" charset="0"/>
              </a:rPr>
              <a:t>magkakaroon</a:t>
            </a:r>
            <a:r>
              <a:rPr lang="en-US" sz="1600" spc="100" baseline="0" dirty="0">
                <a:latin typeface="Arial" panose="020B0604020202020204" pitchFamily="34" charset="0"/>
                <a:cs typeface="Arial" panose="020B0604020202020204" pitchFamily="34" charset="0"/>
              </a:rPr>
              <a:t> ng mas </a:t>
            </a:r>
            <a:r>
              <a:rPr lang="en-US" sz="1600" spc="100" baseline="0" dirty="0" err="1">
                <a:latin typeface="Arial" panose="020B0604020202020204" pitchFamily="34" charset="0"/>
                <a:cs typeface="Arial" panose="020B0604020202020204" pitchFamily="34" charset="0"/>
              </a:rPr>
              <a:t>malawak</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implikasyon</a:t>
            </a:r>
            <a:r>
              <a:rPr lang="en-US" sz="1600" spc="100" baseline="0" dirty="0">
                <a:latin typeface="Arial" panose="020B0604020202020204" pitchFamily="34" charset="0"/>
                <a:cs typeface="Arial" panose="020B0604020202020204" pitchFamily="34" charset="0"/>
              </a:rPr>
              <a:t> para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lipuna</a:t>
            </a:r>
            <a:r>
              <a:rPr lang="en-US" sz="1600" spc="100" dirty="0" err="1">
                <a:latin typeface="Arial" panose="020B0604020202020204" pitchFamily="34" charset="0"/>
                <a:cs typeface="Arial" panose="020B0604020202020204" pitchFamily="34" charset="0"/>
              </a:rPr>
              <a:t>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pangkalahatan</a:t>
            </a:r>
            <a:r>
              <a:rPr lang="en-US" sz="1600" spc="100" dirty="0">
                <a:latin typeface="Arial" panose="020B0604020202020204" pitchFamily="34" charset="0"/>
                <a:cs typeface="Arial" panose="020B0604020202020204" pitchFamily="34" charset="0"/>
              </a:rPr>
              <a:t>.</a:t>
            </a:r>
            <a:r>
              <a:rPr lang="en-US" sz="160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51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b. Mga </a:t>
            </a:r>
            <a:r>
              <a:rPr lang="en-US" sz="1600" b="1" spc="100" dirty="0" err="1">
                <a:latin typeface="Arial" charset="0"/>
                <a:ea typeface="ＭＳ Ｐゴシック" charset="0"/>
                <a:cs typeface="ＭＳ Ｐゴシック" charset="0"/>
              </a:rPr>
              <a:t>Alipin</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ni</a:t>
            </a:r>
            <a:r>
              <a:rPr lang="en-US" sz="1600" b="1" spc="100" dirty="0">
                <a:latin typeface="Arial" charset="0"/>
                <a:ea typeface="ＭＳ Ｐゴシック" charset="0"/>
                <a:cs typeface="ＭＳ Ｐゴシック" charset="0"/>
              </a:rPr>
              <a:t> Cristo ¶ </a:t>
            </a:r>
            <a:r>
              <a:rPr lang="en-US" sz="1600" b="0" spc="100" baseline="0" dirty="0">
                <a:latin typeface="Arial" charset="0"/>
                <a:cs typeface="ＭＳ Ｐゴシック" charset="0"/>
              </a:rPr>
              <a:t>“</a:t>
            </a:r>
            <a:r>
              <a:rPr lang="en-US" sz="1600" spc="100" dirty="0" err="1">
                <a:latin typeface="Arial" charset="0"/>
                <a:cs typeface="ＭＳ Ｐゴシック" charset="0"/>
              </a:rPr>
              <a:t>Kayong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a:t>
            </a:r>
            <a:r>
              <a:rPr lang="en-US" sz="1600" spc="100" dirty="0" err="1">
                <a:latin typeface="Arial" charset="0"/>
                <a:cs typeface="ＭＳ Ｐゴシック" charset="0"/>
              </a:rPr>
              <a:t>sundin</a:t>
            </a:r>
            <a:r>
              <a:rPr lang="en-US" sz="1600" spc="100" dirty="0">
                <a:latin typeface="Arial" charset="0"/>
                <a:cs typeface="ＭＳ Ｐゴシック" charset="0"/>
              </a:rPr>
              <a:t> </a:t>
            </a:r>
            <a:r>
              <a:rPr lang="en-US" sz="1600" spc="100" dirty="0" err="1">
                <a:latin typeface="Arial" charset="0"/>
                <a:cs typeface="ＭＳ Ｐゴシック" charset="0"/>
              </a:rPr>
              <a:t>ninyo</a:t>
            </a:r>
            <a:r>
              <a:rPr lang="en-US" sz="1600" spc="100" dirty="0">
                <a:latin typeface="Arial" charset="0"/>
                <a:cs typeface="ＭＳ Ｐゴシック" charset="0"/>
              </a:rPr>
              <a:t> ang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a:t>
            </a:r>
            <a:r>
              <a:rPr lang="en-US" sz="1600" spc="100" dirty="0" err="1">
                <a:latin typeface="Arial" charset="0"/>
                <a:cs typeface="ＭＳ Ｐゴシック" charset="0"/>
              </a:rPr>
              <a:t>dito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lupa</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may </a:t>
            </a:r>
            <a:r>
              <a:rPr lang="en-US" sz="1600" spc="100" dirty="0" err="1">
                <a:latin typeface="Arial" charset="0"/>
                <a:cs typeface="ＭＳ Ｐゴシック" charset="0"/>
              </a:rPr>
              <a:t>buong</a:t>
            </a:r>
            <a:r>
              <a:rPr lang="en-US" sz="1600" spc="100" dirty="0">
                <a:latin typeface="Arial" charset="0"/>
                <a:cs typeface="ＭＳ Ｐゴシック" charset="0"/>
              </a:rPr>
              <a:t> </a:t>
            </a:r>
            <a:r>
              <a:rPr lang="en-US" sz="1600" spc="100" dirty="0" err="1">
                <a:latin typeface="Arial" charset="0"/>
                <a:cs typeface="ＭＳ Ｐゴシック" charset="0"/>
              </a:rPr>
              <a:t>paggalang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taglay</a:t>
            </a:r>
            <a:r>
              <a:rPr lang="en-US" sz="1600" spc="100" dirty="0">
                <a:latin typeface="Arial" charset="0"/>
                <a:cs typeface="ＭＳ Ｐゴシック" charset="0"/>
              </a:rPr>
              <a:t> ang </a:t>
            </a:r>
            <a:r>
              <a:rPr lang="en-US" sz="1600" spc="100" dirty="0" err="1">
                <a:latin typeface="Arial" charset="0"/>
                <a:cs typeface="ＭＳ Ｐゴシック" charset="0"/>
              </a:rPr>
              <a:t>katapatan</a:t>
            </a:r>
            <a:r>
              <a:rPr lang="en-US" sz="1600" spc="100" dirty="0">
                <a:latin typeface="Arial" charset="0"/>
                <a:cs typeface="ＭＳ Ｐゴシック" charset="0"/>
              </a:rPr>
              <a:t> ng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puso</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gaya</a:t>
            </a:r>
            <a:r>
              <a:rPr lang="en-US" sz="1600" spc="100" dirty="0">
                <a:latin typeface="Arial" charset="0"/>
                <a:cs typeface="ＭＳ Ｐゴシック" charset="0"/>
              </a:rPr>
              <a:t> ng kay Cristo. </a:t>
            </a:r>
            <a:r>
              <a:rPr lang="en-US" sz="1600" spc="100" dirty="0" err="1">
                <a:latin typeface="Arial" charset="0"/>
                <a:cs typeface="ＭＳ Ｐゴシック" charset="0"/>
              </a:rPr>
              <a:t>Sundin</a:t>
            </a:r>
            <a:r>
              <a:rPr lang="en-US" sz="1600" spc="100" dirty="0">
                <a:latin typeface="Arial" charset="0"/>
                <a:cs typeface="ＭＳ Ｐゴシック" charset="0"/>
              </a:rPr>
              <a:t> </a:t>
            </a:r>
            <a:r>
              <a:rPr lang="en-US" sz="1600" spc="100" dirty="0" err="1">
                <a:latin typeface="Arial" charset="0"/>
                <a:cs typeface="ＭＳ Ｐゴシック" charset="0"/>
              </a:rPr>
              <a:t>ninyo</a:t>
            </a:r>
            <a:r>
              <a:rPr lang="en-US" sz="1600" spc="100" dirty="0">
                <a:latin typeface="Arial" charset="0"/>
                <a:cs typeface="ＭＳ Ｐゴシック" charset="0"/>
              </a:rPr>
              <a:t> </a:t>
            </a:r>
            <a:r>
              <a:rPr lang="en-US" sz="1600" spc="100" dirty="0" err="1">
                <a:latin typeface="Arial" charset="0"/>
                <a:cs typeface="ＭＳ Ｐゴシック" charset="0"/>
              </a:rPr>
              <a:t>sila</a:t>
            </a:r>
            <a:r>
              <a:rPr lang="en-US" sz="1600" spc="100" dirty="0">
                <a:latin typeface="Arial" charset="0"/>
                <a:cs typeface="ＭＳ Ｐゴシック" charset="0"/>
              </a:rPr>
              <a:t>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lamang</a:t>
            </a:r>
            <a:r>
              <a:rPr lang="en-US" sz="1600" spc="100" dirty="0">
                <a:latin typeface="Arial" charset="0"/>
                <a:cs typeface="ＭＳ Ｐゴシック" charset="0"/>
              </a:rPr>
              <a:t> </a:t>
            </a:r>
            <a:r>
              <a:rPr lang="en-US" sz="1600" spc="100" dirty="0" err="1">
                <a:latin typeface="Arial" charset="0"/>
                <a:cs typeface="ＭＳ Ｐゴシック" charset="0"/>
              </a:rPr>
              <a:t>kapag</a:t>
            </a:r>
            <a:r>
              <a:rPr lang="en-US" sz="1600" spc="100" dirty="0">
                <a:latin typeface="Arial" charset="0"/>
                <a:cs typeface="ＭＳ Ｐゴシック" charset="0"/>
              </a:rPr>
              <a:t> </a:t>
            </a:r>
            <a:r>
              <a:rPr lang="en-US" sz="1600" spc="100" dirty="0" err="1">
                <a:latin typeface="Arial" charset="0"/>
                <a:cs typeface="ＭＳ Ｐゴシック" charset="0"/>
              </a:rPr>
              <a:t>nakatingin</a:t>
            </a:r>
            <a:r>
              <a:rPr lang="en-US" sz="1600" spc="100" dirty="0">
                <a:latin typeface="Arial" charset="0"/>
                <a:cs typeface="ＭＳ Ｐゴシック" charset="0"/>
              </a:rPr>
              <a:t> </a:t>
            </a:r>
            <a:r>
              <a:rPr lang="en-US" sz="1600" spc="100" dirty="0" err="1">
                <a:latin typeface="Arial" charset="0"/>
                <a:cs typeface="ＭＳ Ｐゴシック" charset="0"/>
              </a:rPr>
              <a:t>sila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a:t>
            </a:r>
            <a:r>
              <a:rPr lang="en-US" sz="1600" spc="100" dirty="0">
                <a:latin typeface="Arial" charset="0"/>
                <a:cs typeface="ＭＳ Ｐゴシック" charset="0"/>
              </a:rPr>
              <a:t>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pakitang-tao</a:t>
            </a:r>
            <a:r>
              <a:rPr lang="en-US" sz="1600" spc="100" dirty="0">
                <a:latin typeface="Arial" charset="0"/>
                <a:cs typeface="ＭＳ Ｐゴシック" charset="0"/>
              </a:rPr>
              <a:t> lang,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spc="100" dirty="0" err="1">
                <a:latin typeface="Arial" charset="0"/>
                <a:cs typeface="ＭＳ Ｐゴシック" charset="0"/>
              </a:rPr>
              <a:t>Buong</a:t>
            </a:r>
            <a:r>
              <a:rPr lang="en-US" sz="1600" spc="100" dirty="0">
                <a:latin typeface="Arial" charset="0"/>
                <a:cs typeface="ＭＳ Ｐゴシック" charset="0"/>
              </a:rPr>
              <a:t> </a:t>
            </a:r>
            <a:r>
              <a:rPr lang="en-US" sz="1600" spc="100" dirty="0" err="1">
                <a:latin typeface="Arial" charset="0"/>
                <a:cs typeface="ＭＳ Ｐゴシック" charset="0"/>
              </a:rPr>
              <a:t>puso</a:t>
            </a:r>
            <a:r>
              <a:rPr lang="en-US" sz="1600" spc="100" dirty="0">
                <a:latin typeface="Arial" charset="0"/>
                <a:cs typeface="ＭＳ Ｐゴシック" charset="0"/>
              </a:rPr>
              <a:t> </a:t>
            </a:r>
            <a:r>
              <a:rPr lang="en-US" sz="1600" spc="100" dirty="0" err="1">
                <a:latin typeface="Arial" charset="0"/>
                <a:cs typeface="ＭＳ Ｐゴシック" charset="0"/>
              </a:rPr>
              <a:t>ninyong</a:t>
            </a:r>
            <a:r>
              <a:rPr lang="en-US" sz="1600" spc="100" dirty="0">
                <a:latin typeface="Arial" charset="0"/>
                <a:cs typeface="ＭＳ Ｐゴシック" charset="0"/>
              </a:rPr>
              <a:t> </a:t>
            </a:r>
            <a:r>
              <a:rPr lang="en-US" sz="1600" spc="100" dirty="0" err="1">
                <a:latin typeface="Arial" charset="0"/>
                <a:cs typeface="ＭＳ Ｐゴシック" charset="0"/>
              </a:rPr>
              <a:t>gawin</a:t>
            </a:r>
            <a:r>
              <a:rPr lang="en-US" sz="1600" spc="100" dirty="0">
                <a:latin typeface="Arial" charset="0"/>
                <a:cs typeface="ＭＳ Ｐゴシック" charset="0"/>
              </a:rPr>
              <a:t> ang </a:t>
            </a:r>
            <a:r>
              <a:rPr lang="en-US" sz="1600" spc="100" dirty="0" err="1">
                <a:latin typeface="Arial" charset="0"/>
                <a:cs typeface="ＭＳ Ｐゴシック" charset="0"/>
              </a:rPr>
              <a:t>kalooban</a:t>
            </a:r>
            <a:r>
              <a:rPr lang="en-US" sz="1600" spc="100" dirty="0">
                <a:latin typeface="Arial" charset="0"/>
                <a:cs typeface="ＭＳ Ｐゴシック" charset="0"/>
              </a:rPr>
              <a:t> ng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Maglingkod</a:t>
            </a:r>
            <a:r>
              <a:rPr lang="en-US" sz="1600" spc="100" dirty="0">
                <a:latin typeface="Arial" charset="0"/>
                <a:cs typeface="ＭＳ Ｐゴシック" charset="0"/>
              </a:rPr>
              <a:t> kayo </a:t>
            </a:r>
            <a:r>
              <a:rPr lang="en-US" sz="1600" spc="100" dirty="0" err="1">
                <a:latin typeface="Arial" charset="0"/>
                <a:cs typeface="ＭＳ Ｐゴシック" charset="0"/>
              </a:rPr>
              <a:t>nang</a:t>
            </a:r>
            <a:r>
              <a:rPr lang="en-US" sz="1600" spc="100" dirty="0">
                <a:latin typeface="Arial" charset="0"/>
                <a:cs typeface="ＭＳ Ｐゴシック" charset="0"/>
              </a:rPr>
              <a:t> may </a:t>
            </a:r>
            <a:r>
              <a:rPr lang="en-US" sz="1600" spc="100" dirty="0" err="1">
                <a:latin typeface="Arial" charset="0"/>
                <a:cs typeface="ＭＳ Ｐゴシック" charset="0"/>
              </a:rPr>
              <a:t>mabuting</a:t>
            </a:r>
            <a:r>
              <a:rPr lang="en-US" sz="1600" spc="100" dirty="0">
                <a:latin typeface="Arial" charset="0"/>
                <a:cs typeface="ＭＳ Ｐゴシック" charset="0"/>
              </a:rPr>
              <a:t> </a:t>
            </a:r>
            <a:r>
              <a:rPr lang="en-US" sz="1600" spc="100" dirty="0" err="1">
                <a:latin typeface="Arial" charset="0"/>
                <a:cs typeface="ＭＳ Ｐゴシック" charset="0"/>
              </a:rPr>
              <a:t>hangarin</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parang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kayo </a:t>
            </a:r>
            <a:r>
              <a:rPr lang="en-US" sz="1600" spc="100" dirty="0" err="1">
                <a:latin typeface="Arial" charset="0"/>
                <a:cs typeface="ＭＳ Ｐゴシック" charset="0"/>
              </a:rPr>
              <a:t>naglilingkod</a:t>
            </a:r>
            <a:r>
              <a:rPr lang="en-US" sz="1600" spc="100" dirty="0">
                <a:latin typeface="Arial" charset="0"/>
                <a:cs typeface="ＭＳ Ｐゴシック" charset="0"/>
              </a:rPr>
              <a:t> at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tao</a:t>
            </a:r>
            <a:r>
              <a:rPr lang="en-US" sz="1600" spc="100" dirty="0">
                <a:latin typeface="Arial" charset="0"/>
                <a:cs typeface="ＭＳ Ｐゴシック" charset="0"/>
              </a:rPr>
              <a:t>, ¶ </a:t>
            </a:r>
            <a:r>
              <a:rPr lang="en-US" sz="1600" spc="100" dirty="0" err="1">
                <a:latin typeface="Arial" charset="0"/>
                <a:cs typeface="ＭＳ Ｐゴシック" charset="0"/>
              </a:rPr>
              <a:t>sapagkat</a:t>
            </a:r>
            <a:r>
              <a:rPr lang="en-US" sz="1600" spc="100" dirty="0">
                <a:latin typeface="Arial" charset="0"/>
                <a:cs typeface="ＭＳ Ｐゴシック" charset="0"/>
              </a:rPr>
              <a:t> </a:t>
            </a:r>
            <a:r>
              <a:rPr lang="en-US" sz="1600" spc="100" dirty="0" err="1">
                <a:latin typeface="Arial" charset="0"/>
                <a:cs typeface="ＭＳ Ｐゴシック" charset="0"/>
              </a:rPr>
              <a:t>alam</a:t>
            </a:r>
            <a:r>
              <a:rPr lang="en-US" sz="1600" spc="100" dirty="0">
                <a:latin typeface="Arial" charset="0"/>
                <a:cs typeface="ＭＳ Ｐゴシック" charset="0"/>
              </a:rPr>
              <a:t> naman </a:t>
            </a:r>
            <a:r>
              <a:rPr lang="en-US" sz="1600" spc="100" dirty="0" err="1">
                <a:latin typeface="Arial" charset="0"/>
                <a:cs typeface="ＭＳ Ｐゴシック" charset="0"/>
              </a:rPr>
              <a:t>ninyong</a:t>
            </a:r>
            <a:r>
              <a:rPr lang="en-US" sz="1600" spc="100" dirty="0">
                <a:latin typeface="Arial" charset="0"/>
                <a:cs typeface="ＭＳ Ｐゴシック" charset="0"/>
              </a:rPr>
              <a:t> </a:t>
            </a:r>
            <a:r>
              <a:rPr lang="en-US" sz="1600" spc="100" dirty="0" err="1">
                <a:latin typeface="Arial" charset="0"/>
                <a:cs typeface="ＭＳ Ｐゴシック" charset="0"/>
              </a:rPr>
              <a:t>gagantimpalaan</a:t>
            </a:r>
            <a:r>
              <a:rPr lang="en-US" sz="1600" spc="100" dirty="0">
                <a:latin typeface="Arial" charset="0"/>
                <a:cs typeface="ＭＳ Ｐゴシック" charset="0"/>
              </a:rPr>
              <a:t> ng </a:t>
            </a:r>
            <a:r>
              <a:rPr lang="en-US" sz="1600" spc="100" dirty="0" err="1">
                <a:latin typeface="Arial" charset="0"/>
                <a:cs typeface="ＭＳ Ｐゴシック" charset="0"/>
              </a:rPr>
              <a:t>Panginoon</a:t>
            </a:r>
            <a:r>
              <a:rPr lang="en-US" sz="1600" spc="100" dirty="0">
                <a:latin typeface="Arial" charset="0"/>
                <a:cs typeface="ＭＳ Ｐゴシック" charset="0"/>
              </a:rPr>
              <a:t> ang </a:t>
            </a:r>
            <a:r>
              <a:rPr lang="en-US" sz="1600" spc="100" dirty="0" err="1">
                <a:latin typeface="Arial" charset="0"/>
                <a:cs typeface="ＭＳ Ｐゴシック" charset="0"/>
              </a:rPr>
              <a:t>sinumang</a:t>
            </a:r>
            <a:r>
              <a:rPr lang="en-US" sz="1600" spc="100" dirty="0">
                <a:latin typeface="Arial" charset="0"/>
                <a:cs typeface="ＭＳ Ｐゴシック" charset="0"/>
              </a:rPr>
              <a:t> </a:t>
            </a:r>
            <a:r>
              <a:rPr lang="en-US" sz="1600" spc="100" dirty="0" err="1">
                <a:latin typeface="Arial" charset="0"/>
                <a:cs typeface="ＭＳ Ｐゴシック" charset="0"/>
              </a:rPr>
              <a:t>gumagawa</a:t>
            </a:r>
            <a:r>
              <a:rPr lang="en-US" sz="1600" spc="100" dirty="0">
                <a:latin typeface="Arial" charset="0"/>
                <a:cs typeface="ＭＳ Ｐゴシック" charset="0"/>
              </a:rPr>
              <a:t> ng </a:t>
            </a:r>
            <a:r>
              <a:rPr lang="en-US" sz="1600" spc="100" dirty="0" err="1">
                <a:latin typeface="Arial" charset="0"/>
                <a:cs typeface="ＭＳ Ｐゴシック" charset="0"/>
              </a:rPr>
              <a:t>mabuti</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man </a:t>
            </a:r>
            <a:r>
              <a:rPr lang="en-US" sz="1600" spc="100" dirty="0" err="1">
                <a:latin typeface="Arial" charset="0"/>
                <a:cs typeface="ＭＳ Ｐゴシック" charset="0"/>
              </a:rPr>
              <a:t>siya</a:t>
            </a:r>
            <a:r>
              <a:rPr lang="en-US" sz="1600" spc="100" dirty="0">
                <a:latin typeface="Arial" charset="0"/>
                <a:cs typeface="ＭＳ Ｐゴシック" charset="0"/>
              </a:rPr>
              <a:t> o </a:t>
            </a:r>
            <a:r>
              <a:rPr lang="en-US" sz="1600" spc="100" dirty="0" err="1">
                <a:latin typeface="Arial" charset="0"/>
                <a:cs typeface="ＭＳ Ｐゴシック" charset="0"/>
              </a:rPr>
              <a:t>malaya</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6:5–8</a:t>
            </a:r>
            <a:r>
              <a:rPr lang="en-US" sz="160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6972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r>
              <a:rPr lang="en-US" sz="1600" b="0" i="0" spc="100" dirty="0">
                <a:latin typeface="Arial" charset="0"/>
                <a:cs typeface="ＭＳ Ｐゴシック" charset="0"/>
              </a:rPr>
              <a:t>. </a:t>
            </a:r>
            <a:endParaRPr lang="en-US" sz="1600" b="1" i="1" spc="100" baseline="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Hinilingang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gamawa</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isang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malaking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paghalili</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 Ang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aliping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Kristiyano</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susundin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amo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nagbibigay</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taos-puso</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mahusay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paglilingkod</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Hindi </a:t>
            </a:r>
            <a:r>
              <a:rPr lang="en-US" sz="1600" b="0" i="0" spc="100" baseline="0" dirty="0" err="1">
                <a:latin typeface="Arial" panose="020B0604020202020204" pitchFamily="34" charset="0"/>
                <a:cs typeface="Arial" panose="020B0604020202020204" pitchFamily="34" charset="0"/>
              </a:rPr>
              <a:t>nila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ilalagay</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kanilang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amo</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lugar</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Cristo, </a:t>
            </a:r>
            <a:r>
              <a:rPr lang="en-US" sz="1600" b="0" i="0" spc="100" baseline="0" dirty="0" err="1">
                <a:latin typeface="Arial" panose="020B0604020202020204" pitchFamily="34" charset="0"/>
                <a:cs typeface="Arial" panose="020B0604020202020204" pitchFamily="34" charset="0"/>
              </a:rPr>
              <a:t>ibinibigay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kanya ang </a:t>
            </a:r>
            <a:r>
              <a:rPr lang="en-US" sz="1600" b="0" i="0" spc="100" baseline="0" dirty="0" err="1">
                <a:latin typeface="Arial" panose="020B0604020202020204" pitchFamily="34" charset="0"/>
                <a:cs typeface="Arial" panose="020B0604020202020204" pitchFamily="34" charset="0"/>
              </a:rPr>
              <a:t>katapatang-loob</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para </a:t>
            </a:r>
            <a:r>
              <a:rPr lang="en-US" sz="1600" b="0" i="0" spc="100" baseline="0" dirty="0" err="1">
                <a:latin typeface="Arial" panose="020B0604020202020204" pitchFamily="34" charset="0"/>
                <a:cs typeface="Arial" panose="020B0604020202020204" pitchFamily="34" charset="0"/>
              </a:rPr>
              <a:t>lamang</a:t>
            </a:r>
            <a:r>
              <a:rPr lang="en-US" sz="1600" b="0" i="0" spc="100" baseline="0" dirty="0">
                <a:latin typeface="Arial" panose="020B0604020202020204" pitchFamily="34" charset="0"/>
                <a:cs typeface="Arial" panose="020B0604020202020204" pitchFamily="34" charset="0"/>
              </a:rPr>
              <a:t> kay Cristo. </a:t>
            </a:r>
            <a:r>
              <a:rPr lang="en-US" sz="1600" b="0" spc="100" baseline="0" dirty="0">
                <a:latin typeface="Arial" panose="020B0604020202020204" pitchFamily="34" charset="0"/>
                <a:cs typeface="Arial" panose="020B0604020202020204" pitchFamily="34" charset="0"/>
              </a:rPr>
              <a:t>¶ Sa </a:t>
            </a:r>
            <a:r>
              <a:rPr lang="en-US" sz="1600" b="0" spc="100" baseline="0" dirty="0" err="1">
                <a:latin typeface="Arial" panose="020B0604020202020204" pitchFamily="34" charset="0"/>
                <a:cs typeface="Arial" panose="020B0604020202020204" pitchFamily="34" charset="0"/>
              </a:rPr>
              <a:t>pagtatalaga</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katapatang-loob</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nag-</a:t>
            </a:r>
            <a:r>
              <a:rPr lang="en-US" sz="1600" b="0" spc="100" baseline="0" dirty="0" err="1">
                <a:latin typeface="Arial" panose="020B0604020202020204" pitchFamily="34" charset="0"/>
                <a:cs typeface="Arial" panose="020B0604020202020204" pitchFamily="34" charset="0"/>
              </a:rPr>
              <a:t>uudyok</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kanilang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taos-puso</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mahusay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paglilingkod</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kanilang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ihahalili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si</a:t>
            </a:r>
            <a:r>
              <a:rPr lang="en-US" sz="1600" b="0" spc="100" baseline="0" dirty="0">
                <a:latin typeface="Arial" panose="020B0604020202020204" pitchFamily="34" charset="0"/>
                <a:cs typeface="Arial" panose="020B0604020202020204" pitchFamily="34" charset="0"/>
              </a:rPr>
              <a:t> Cristo, ang </a:t>
            </a:r>
            <a:r>
              <a:rPr lang="en-US" sz="1600" b="0" spc="100" baseline="0" dirty="0" err="1">
                <a:latin typeface="Arial" panose="020B0604020202020204" pitchFamily="34" charset="0"/>
                <a:cs typeface="Arial" panose="020B0604020202020204" pitchFamily="34" charset="0"/>
              </a:rPr>
              <a:t>Panginoon</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amo</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alipin</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404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Relasyong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Alipin</a:t>
            </a:r>
            <a:r>
              <a:rPr lang="en-US" sz="1600" b="1" spc="100" baseline="0" dirty="0">
                <a:latin typeface="Arial" panose="020B0604020202020204" pitchFamily="34" charset="0"/>
                <a:cs typeface="Arial" panose="020B0604020202020204" pitchFamily="34" charset="0"/>
              </a:rPr>
              <a:t>-Amo. </a:t>
            </a:r>
            <a:r>
              <a:rPr lang="en-US" sz="1600" spc="100" baseline="0" dirty="0">
                <a:latin typeface="Arial" panose="020B0604020202020204" pitchFamily="34" charset="0"/>
                <a:cs typeface="Arial" panose="020B0604020202020204" pitchFamily="34" charset="0"/>
              </a:rPr>
              <a:t>¶ • Ang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amo</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alipin</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pinaliit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bilang</a:t>
            </a:r>
            <a:r>
              <a:rPr lang="en-US" sz="1600" spc="100" baseline="0" dirty="0">
                <a:latin typeface="Arial" panose="020B0604020202020204" pitchFamily="34" charset="0"/>
                <a:cs typeface="Arial" panose="020B0604020202020204" pitchFamily="34" charset="0"/>
              </a:rPr>
              <a:t> </a:t>
            </a:r>
            <a:r>
              <a:rPr lang="en-US" sz="1600" i="1" spc="100" baseline="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makalupang</a:t>
            </a:r>
            <a:r>
              <a:rPr lang="en-US" sz="1600" i="1"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amo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nakaturo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tunay</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makalangit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Panginoon</a:t>
            </a:r>
            <a:r>
              <a:rPr lang="en-US" sz="1600" spc="100" baseline="0" dirty="0">
                <a:latin typeface="Arial" panose="020B0604020202020204" pitchFamily="34" charset="0"/>
                <a:cs typeface="Arial" panose="020B0604020202020204" pitchFamily="34" charset="0"/>
              </a:rPr>
              <a:t> </a:t>
            </a:r>
            <a:r>
              <a:rPr lang="en-US" sz="1600" i="1" spc="100" baseline="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Efeso</a:t>
            </a:r>
            <a:r>
              <a:rPr lang="en-US" sz="1600" i="1" spc="100" baseline="0" dirty="0">
                <a:latin typeface="Arial" panose="020B0604020202020204" pitchFamily="34" charset="0"/>
                <a:cs typeface="Arial" panose="020B0604020202020204" pitchFamily="34" charset="0"/>
              </a:rPr>
              <a:t> 6:5</a:t>
            </a:r>
            <a:r>
              <a:rPr lang="en-US" sz="160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Sila’y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maglilingkod</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may </a:t>
            </a:r>
            <a:r>
              <a:rPr lang="en-US" sz="1600" b="0" i="0" spc="100" baseline="0" dirty="0" err="1">
                <a:latin typeface="Arial" panose="020B0604020202020204" pitchFamily="34" charset="0"/>
                <a:cs typeface="Arial" panose="020B0604020202020204" pitchFamily="34" charset="0"/>
              </a:rPr>
              <a:t>takot</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panginginig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may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taos-puso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gaya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iyong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gagawin</a:t>
            </a:r>
            <a:r>
              <a:rPr lang="en-US" sz="1600" b="0" i="0" spc="100" baseline="0" dirty="0">
                <a:latin typeface="Arial" panose="020B0604020202020204" pitchFamily="34" charset="0"/>
                <a:cs typeface="Arial" panose="020B0604020202020204" pitchFamily="34" charset="0"/>
              </a:rPr>
              <a:t> kay Cristo”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5</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Kristiyanong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alipin</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magbibigay</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tunay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paglilingkod</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alipin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hindi</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kanilang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amo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kundi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bilang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alipin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Cristo”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a:t>
            </a:r>
            <a:r>
              <a:rPr lang="en-US" sz="1600" i="1" spc="100" dirty="0">
                <a:latin typeface="Arial" panose="020B0604020202020204" pitchFamily="34" charset="0"/>
                <a:cs typeface="Arial" panose="020B0604020202020204" pitchFamily="34" charset="0"/>
              </a:rPr>
              <a:t>6</a:t>
            </a:r>
            <a:r>
              <a:rPr lang="en-US" sz="1600" b="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295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 Sa </a:t>
            </a:r>
            <a:r>
              <a:rPr lang="en-US" sz="1600" spc="100" baseline="0" dirty="0" err="1">
                <a:latin typeface="Arial" panose="020B0604020202020204" pitchFamily="34" charset="0"/>
                <a:cs typeface="Arial" panose="020B0604020202020204" pitchFamily="34" charset="0"/>
              </a:rPr>
              <a:t>pagganap</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paglilingkod</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gagawin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kalooban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Diyos</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mula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puso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nagbibigay</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taos-pusong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paglilingkod</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nakatuon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Diyos</a:t>
            </a:r>
            <a:r>
              <a:rPr lang="en-US" sz="1600" spc="100" baseline="0" dirty="0">
                <a:latin typeface="Arial" panose="020B0604020202020204" pitchFamily="34" charset="0"/>
                <a:cs typeface="Arial" panose="020B0604020202020204" pitchFamily="34" charset="0"/>
              </a:rPr>
              <a:t> </a:t>
            </a:r>
            <a:r>
              <a:rPr lang="en-US" sz="1600" i="1" spc="100" baseline="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tal</a:t>
            </a:r>
            <a:r>
              <a:rPr lang="en-US" sz="1600" i="1" spc="100" baseline="0" dirty="0">
                <a:latin typeface="Arial" panose="020B0604020202020204" pitchFamily="34" charset="0"/>
                <a:cs typeface="Arial" panose="020B0604020202020204" pitchFamily="34" charset="0"/>
              </a:rPr>
              <a:t>. 6</a:t>
            </a:r>
            <a:r>
              <a:rPr lang="en-US" sz="160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 Nag-</a:t>
            </a:r>
            <a:r>
              <a:rPr lang="en-US" sz="1600" b="0" i="0" spc="100" baseline="0" dirty="0" err="1">
                <a:latin typeface="Arial" panose="020B0604020202020204" pitchFamily="34" charset="0"/>
                <a:cs typeface="Arial" panose="020B0604020202020204" pitchFamily="34" charset="0"/>
              </a:rPr>
              <a:t>aanyaya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buong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positibong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naudyukang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paglilingkod</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ibinigay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gaya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Panginoon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tao</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tal.7</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mananampalatayang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alipin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gayunman</a:t>
            </a:r>
            <a:r>
              <a:rPr lang="en-US" sz="1600" b="0" spc="100" baseline="0" dirty="0">
                <a:latin typeface="Arial" panose="020B0604020202020204" pitchFamily="34" charset="0"/>
                <a:cs typeface="Arial" panose="020B0604020202020204" pitchFamily="34" charset="0"/>
              </a:rPr>
              <a:t> ay may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Panginoon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maasikaso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napapansin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anumang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mabuting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nagawa</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bawat</a:t>
            </a:r>
            <a:r>
              <a:rPr lang="en-US" sz="1600" b="0" spc="100" baseline="0" dirty="0">
                <a:latin typeface="Arial" panose="020B0604020202020204" pitchFamily="34" charset="0"/>
                <a:cs typeface="Arial" panose="020B0604020202020204" pitchFamily="34" charset="0"/>
              </a:rPr>
              <a:t> isa” (</a:t>
            </a:r>
            <a:r>
              <a:rPr lang="en-US" sz="1600" b="0" i="1" spc="100" baseline="0" dirty="0">
                <a:latin typeface="Arial" panose="020B0604020202020204" pitchFamily="34" charset="0"/>
                <a:cs typeface="Arial" panose="020B0604020202020204" pitchFamily="34" charset="0"/>
              </a:rPr>
              <a:t>tal.8</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nagbibigay</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tiyak</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gantimpala</a:t>
            </a:r>
            <a:r>
              <a:rPr lang="en-US" sz="1600" b="0" spc="100" baseline="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97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c. Mga Amo </a:t>
            </a:r>
            <a:r>
              <a:rPr lang="en-US" sz="1600" b="1" spc="100" dirty="0" err="1">
                <a:latin typeface="Arial" charset="0"/>
                <a:ea typeface="ＭＳ Ｐゴシック" charset="0"/>
                <a:cs typeface="ＭＳ Ｐゴシック" charset="0"/>
              </a:rPr>
              <a:t>na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Alipin</a:t>
            </a:r>
            <a:r>
              <a:rPr lang="en-US" sz="1600" b="1" spc="100" dirty="0">
                <a:latin typeface="Arial" charset="0"/>
                <a:ea typeface="ＭＳ Ｐゴシック" charset="0"/>
                <a:cs typeface="ＭＳ Ｐゴシック" charset="0"/>
              </a:rPr>
              <a:t>. ¶ </a:t>
            </a:r>
            <a:r>
              <a:rPr lang="en-US" sz="1600" b="0" spc="100" baseline="0" dirty="0">
                <a:latin typeface="Arial" charset="0"/>
                <a:cs typeface="ＭＳ Ｐゴシック" charset="0"/>
              </a:rPr>
              <a:t>“</a:t>
            </a:r>
            <a:r>
              <a:rPr lang="en-US" sz="1600" spc="100" dirty="0">
                <a:latin typeface="Arial" charset="0"/>
                <a:cs typeface="ＭＳ Ｐゴシック" charset="0"/>
              </a:rPr>
              <a:t>Mga </a:t>
            </a:r>
            <a:r>
              <a:rPr lang="en-US" sz="1600" spc="100" dirty="0" err="1">
                <a:latin typeface="Arial" charset="0"/>
                <a:cs typeface="ＭＳ Ｐゴシック" charset="0"/>
              </a:rPr>
              <a:t>amo</a:t>
            </a:r>
            <a:r>
              <a:rPr lang="en-US" sz="1600" spc="100" dirty="0">
                <a:latin typeface="Arial" charset="0"/>
                <a:cs typeface="ＭＳ Ｐゴシック" charset="0"/>
              </a:rPr>
              <a:t>, </a:t>
            </a:r>
            <a:r>
              <a:rPr lang="en-US" sz="1600" spc="100" dirty="0" err="1">
                <a:latin typeface="Arial" charset="0"/>
                <a:cs typeface="ＭＳ Ｐゴシック" charset="0"/>
              </a:rPr>
              <a:t>ibigay</a:t>
            </a:r>
            <a:r>
              <a:rPr lang="en-US" sz="1600" spc="100" dirty="0">
                <a:latin typeface="Arial" charset="0"/>
                <a:cs typeface="ＭＳ Ｐゴシック" charset="0"/>
              </a:rPr>
              <a:t> </a:t>
            </a:r>
            <a:r>
              <a:rPr lang="en-US" sz="1600" spc="100" dirty="0" err="1">
                <a:latin typeface="Arial" charset="0"/>
                <a:cs typeface="ＭＳ Ｐゴシック" charset="0"/>
              </a:rPr>
              <a:t>ninyo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kung </a:t>
            </a:r>
            <a:r>
              <a:rPr lang="en-US" sz="1600" spc="100" dirty="0" err="1">
                <a:latin typeface="Arial" charset="0"/>
                <a:cs typeface="ＭＳ Ｐゴシック" charset="0"/>
              </a:rPr>
              <a:t>anoang</a:t>
            </a:r>
            <a:r>
              <a:rPr lang="en-US" sz="1600" spc="100" dirty="0">
                <a:latin typeface="Arial" charset="0"/>
                <a:cs typeface="ＭＳ Ｐゴシック" charset="0"/>
              </a:rPr>
              <a:t> </a:t>
            </a:r>
            <a:r>
              <a:rPr lang="en-US" sz="1600" spc="100" dirty="0" err="1">
                <a:latin typeface="Arial" charset="0"/>
                <a:cs typeface="ＭＳ Ｐゴシック" charset="0"/>
              </a:rPr>
              <a:t>makatarungan</a:t>
            </a:r>
            <a:r>
              <a:rPr lang="en-US" sz="1600" spc="100" dirty="0">
                <a:latin typeface="Arial" charset="0"/>
                <a:cs typeface="ＭＳ Ｐゴシック" charset="0"/>
              </a:rPr>
              <a:t> at kung </a:t>
            </a:r>
            <a:r>
              <a:rPr lang="en-US" sz="1600" spc="100" dirty="0" err="1">
                <a:latin typeface="Arial" charset="0"/>
                <a:cs typeface="ＭＳ Ｐゴシック" charset="0"/>
              </a:rPr>
              <a:t>ano</a:t>
            </a:r>
            <a:r>
              <a:rPr lang="en-US" sz="1600" spc="100" dirty="0">
                <a:latin typeface="Arial" charset="0"/>
                <a:cs typeface="ＭＳ Ｐゴシック" charset="0"/>
              </a:rPr>
              <a:t> ang </a:t>
            </a:r>
            <a:r>
              <a:rPr lang="en-US" sz="1600" spc="100" dirty="0" err="1">
                <a:latin typeface="Arial" charset="0"/>
                <a:cs typeface="ＭＳ Ｐゴシック" charset="0"/>
              </a:rPr>
              <a:t>nararapat</a:t>
            </a:r>
            <a:r>
              <a:rPr lang="en-US" sz="1600" spc="100" dirty="0">
                <a:latin typeface="Arial" charset="0"/>
                <a:cs typeface="ＭＳ Ｐゴシック" charset="0"/>
              </a:rPr>
              <a:t>, </a:t>
            </a:r>
            <a:r>
              <a:rPr lang="en-US" sz="1600" spc="100" dirty="0" err="1">
                <a:latin typeface="Arial" charset="0"/>
                <a:cs typeface="ＭＳ Ｐゴシック" charset="0"/>
              </a:rPr>
              <a:t>yamang</a:t>
            </a:r>
            <a:r>
              <a:rPr lang="en-US" sz="1600" spc="100" dirty="0">
                <a:latin typeface="Arial" charset="0"/>
                <a:cs typeface="ＭＳ Ｐゴシック" charset="0"/>
              </a:rPr>
              <a:t> </a:t>
            </a:r>
            <a:r>
              <a:rPr lang="en-US" sz="1600" spc="100" dirty="0" err="1">
                <a:latin typeface="Arial" charset="0"/>
                <a:cs typeface="ＭＳ Ｐゴシック" charset="0"/>
              </a:rPr>
              <a:t>nalalaman</a:t>
            </a:r>
            <a:r>
              <a:rPr lang="en-US" sz="1600" spc="100" dirty="0">
                <a:latin typeface="Arial" charset="0"/>
                <a:cs typeface="ＭＳ Ｐゴシック" charset="0"/>
              </a:rPr>
              <a:t> </a:t>
            </a:r>
            <a:r>
              <a:rPr lang="en-US" sz="1600" spc="100" dirty="0" err="1">
                <a:latin typeface="Arial" charset="0"/>
                <a:cs typeface="ＭＳ Ｐゴシック" charset="0"/>
              </a:rPr>
              <a:t>ninyo</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kayo </a:t>
            </a:r>
            <a:r>
              <a:rPr lang="en-US" sz="1600" spc="100" dirty="0" err="1">
                <a:latin typeface="Arial" charset="0"/>
                <a:cs typeface="ＭＳ Ｐゴシック" charset="0"/>
              </a:rPr>
              <a:t>rin</a:t>
            </a:r>
            <a:r>
              <a:rPr lang="en-US" sz="1600" spc="100" dirty="0">
                <a:latin typeface="Arial" charset="0"/>
                <a:cs typeface="ＭＳ Ｐゴシック" charset="0"/>
              </a:rPr>
              <a:t> ay may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langit</a:t>
            </a:r>
            <a:r>
              <a:rPr lang="en-US" sz="1600" spc="100" dirty="0">
                <a:latin typeface="Arial" charset="0"/>
                <a:cs typeface="ＭＳ Ｐゴシック" charset="0"/>
              </a:rPr>
              <a:t>” (</a:t>
            </a:r>
            <a:r>
              <a:rPr lang="en-US" sz="1600" i="1" spc="100" dirty="0" err="1">
                <a:latin typeface="Arial" charset="0"/>
                <a:cs typeface="ＭＳ Ｐゴシック" charset="0"/>
              </a:rPr>
              <a:t>Colosas</a:t>
            </a:r>
            <a:r>
              <a:rPr lang="en-US" sz="1600" i="1" spc="100" dirty="0">
                <a:latin typeface="Arial" charset="0"/>
                <a:cs typeface="ＭＳ Ｐゴシック" charset="0"/>
              </a:rPr>
              <a:t> 4:1</a:t>
            </a:r>
            <a:r>
              <a:rPr lang="en-US" sz="1600" spc="100" dirty="0">
                <a:latin typeface="Arial" charset="0"/>
                <a:cs typeface="ＭＳ Ｐゴシック" charset="0"/>
              </a:rPr>
              <a:t>). </a:t>
            </a:r>
            <a:r>
              <a:rPr lang="en-US" sz="1600" b="1" spc="100" baseline="0" dirty="0">
                <a:latin typeface="Arial" charset="0"/>
                <a:ea typeface="ＭＳ Ｐゴシック" pitchFamily="24" charset="-128"/>
                <a:cs typeface="ＭＳ Ｐゴシック" charset="0"/>
              </a:rPr>
              <a:t>[5]</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4116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Gayundin</a:t>
            </a:r>
            <a:r>
              <a:rPr lang="en-US" sz="1600" b="1" spc="100" baseline="0" dirty="0">
                <a:latin typeface="Arial" panose="020B0604020202020204" pitchFamily="34" charset="0"/>
                <a:cs typeface="Arial" panose="020B0604020202020204" pitchFamily="34" charset="0"/>
              </a:rPr>
              <a:t> ang </a:t>
            </a:r>
            <a:r>
              <a:rPr lang="en-US" sz="1600" b="1" spc="100" dirty="0" err="1">
                <a:latin typeface="Arial" panose="020B0604020202020204" pitchFamily="34" charset="0"/>
                <a:cs typeface="Arial" panose="020B0604020202020204" pitchFamily="34" charset="0"/>
              </a:rPr>
              <a:t>I</a:t>
            </a:r>
            <a:r>
              <a:rPr lang="en-US" sz="1600" b="1" spc="100" baseline="0" dirty="0" err="1">
                <a:latin typeface="Arial" panose="020B0604020202020204" pitchFamily="34" charset="0"/>
                <a:cs typeface="Arial" panose="020B0604020202020204" pitchFamily="34" charset="0"/>
              </a:rPr>
              <a:t>nyong</a:t>
            </a:r>
            <a:r>
              <a:rPr lang="en-US" sz="1600" b="1" spc="100" baseline="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G</a:t>
            </a:r>
            <a:r>
              <a:rPr lang="en-US" sz="1600" b="1" spc="100" baseline="0" dirty="0" err="1">
                <a:latin typeface="Arial" panose="020B0604020202020204" pitchFamily="34" charset="0"/>
                <a:cs typeface="Arial" panose="020B0604020202020204" pitchFamily="34" charset="0"/>
              </a:rPr>
              <a:t>awin</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K</a:t>
            </a:r>
            <a:r>
              <a:rPr lang="en-US" sz="1600" b="1" spc="100" baseline="0" dirty="0" err="1">
                <a:latin typeface="Arial" panose="020B0604020202020204" pitchFamily="34" charset="0"/>
                <a:cs typeface="Arial" panose="020B0604020202020204" pitchFamily="34" charset="0"/>
              </a:rPr>
              <a:t>anila</a:t>
            </a:r>
            <a:r>
              <a:rPr lang="en-US" sz="1600" b="1" spc="100" baseline="0" dirty="0">
                <a:latin typeface="Arial" panose="020B0604020202020204" pitchFamily="34" charset="0"/>
                <a:cs typeface="Arial" panose="020B0604020202020204" pitchFamily="34" charset="0"/>
              </a:rPr>
              <a:t>”</a:t>
            </a:r>
            <a:r>
              <a:rPr lang="en-US" sz="1600" spc="100" baseline="0" dirty="0">
                <a:latin typeface="Arial" panose="020B0604020202020204" pitchFamily="34" charset="0"/>
                <a:cs typeface="Arial" panose="020B0604020202020204" pitchFamily="34" charset="0"/>
              </a:rPr>
              <a:t> • Sa “</a:t>
            </a:r>
            <a:r>
              <a:rPr lang="en-US" sz="1600" spc="100" baseline="0" dirty="0" err="1">
                <a:latin typeface="Arial" panose="020B0604020202020204" pitchFamily="34" charset="0"/>
                <a:cs typeface="Arial" panose="020B0604020202020204" pitchFamily="34" charset="0"/>
              </a:rPr>
              <a:t>maging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alipin</a:t>
            </a:r>
            <a:r>
              <a:rPr lang="en-US" sz="1600" spc="100" baseline="0" dirty="0">
                <a:latin typeface="Arial" panose="020B0604020202020204" pitchFamily="34" charset="0"/>
                <a:cs typeface="Arial" panose="020B0604020202020204" pitchFamily="34" charset="0"/>
              </a:rPr>
              <a:t> o </a:t>
            </a:r>
            <a:r>
              <a:rPr lang="en-US" sz="1600" spc="100" baseline="0" dirty="0" err="1">
                <a:latin typeface="Arial" panose="020B0604020202020204" pitchFamily="34" charset="0"/>
                <a:cs typeface="Arial" panose="020B0604020202020204" pitchFamily="34" charset="0"/>
              </a:rPr>
              <a:t>malaya</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Efeso</a:t>
            </a:r>
            <a:r>
              <a:rPr lang="en-US" sz="1600" i="1" spc="100" dirty="0">
                <a:latin typeface="Arial" panose="020B0604020202020204" pitchFamily="34" charset="0"/>
                <a:cs typeface="Arial" panose="020B0604020202020204" pitchFamily="34" charset="0"/>
              </a:rPr>
              <a:t> 6:8</a:t>
            </a:r>
            <a:r>
              <a:rPr lang="en-US" sz="1600" spc="10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ang </a:t>
            </a:r>
            <a:r>
              <a:rPr lang="en-US" sz="1600" b="0" i="0" spc="100" baseline="0" dirty="0" err="1">
                <a:latin typeface="Arial" panose="020B0604020202020204" pitchFamily="34" charset="0"/>
                <a:cs typeface="Arial" panose="020B0604020202020204" pitchFamily="34" charset="0"/>
              </a:rPr>
              <a:t>salitang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malaya</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tumutukoy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amo</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nagpapahintulot</a:t>
            </a:r>
            <a:r>
              <a:rPr lang="en-US" sz="1600" b="0" i="0" spc="100" baseline="0" dirty="0">
                <a:latin typeface="Arial" panose="020B0604020202020204" pitchFamily="34" charset="0"/>
                <a:cs typeface="Arial" panose="020B0604020202020204" pitchFamily="34" charset="0"/>
              </a:rPr>
              <a:t> kay Pablo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lumipat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kanyang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payo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kanila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samantalang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iniisip</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amo</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tumatayong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pantay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harapan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Cristo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paghuhukom</a:t>
            </a:r>
            <a:r>
              <a:rPr lang="en-US" sz="1600" b="0" i="0" spc="100" baseline="0" dirty="0">
                <a:latin typeface="Arial" panose="020B0604020202020204" pitchFamily="34" charset="0"/>
                <a:cs typeface="Arial" panose="020B0604020202020204" pitchFamily="34" charset="0"/>
              </a:rPr>
              <a:t>. ¶ •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amo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dapat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tumugon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kanilang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may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gawa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mabuting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kalooban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pinamamahalaan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pamamagitan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kanilang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katapatang-loob</a:t>
            </a:r>
            <a:r>
              <a:rPr lang="en-US" sz="1600" b="0" i="0" spc="100" baseline="0" dirty="0">
                <a:latin typeface="Arial" panose="020B0604020202020204" pitchFamily="34" charset="0"/>
                <a:cs typeface="Arial" panose="020B0604020202020204" pitchFamily="34" charset="0"/>
              </a:rPr>
              <a:t> kay Cristo, </a:t>
            </a:r>
            <a:r>
              <a:rPr lang="en-US" sz="1600" b="0" i="0" spc="100" baseline="0" dirty="0" err="1">
                <a:latin typeface="Arial" panose="020B0604020202020204" pitchFamily="34" charset="0"/>
                <a:cs typeface="Arial" panose="020B0604020202020204" pitchFamily="34" charset="0"/>
              </a:rPr>
              <a:t>katumbas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kahihingi</a:t>
            </a:r>
            <a:r>
              <a:rPr lang="en-US" sz="1600" b="0" i="0" spc="100" baseline="0" dirty="0">
                <a:latin typeface="Arial" panose="020B0604020202020204" pitchFamily="34" charset="0"/>
                <a:cs typeface="Arial" panose="020B0604020202020204" pitchFamily="34" charset="0"/>
              </a:rPr>
              <a:t> pa </a:t>
            </a:r>
            <a:r>
              <a:rPr lang="en-US" sz="1600" b="0" i="0" spc="100" baseline="0" dirty="0" err="1">
                <a:latin typeface="Arial" panose="020B0604020202020204" pitchFamily="34" charset="0"/>
                <a:cs typeface="Arial" panose="020B0604020202020204" pitchFamily="34" charset="0"/>
              </a:rPr>
              <a:t>lamang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Pablo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1" spc="100" baseline="0" dirty="0">
                <a:latin typeface="Arial" charset="0"/>
                <a:ea typeface="ＭＳ Ｐゴシック" pitchFamily="24" charset="-128"/>
                <a:cs typeface="ＭＳ Ｐゴシック" charset="0"/>
              </a:rPr>
              <a:t>[4]</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554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Sinasabihan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sila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tigilan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pananakot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alipin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karaniwang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praktis</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panahon</a:t>
            </a:r>
            <a:r>
              <a:rPr lang="en-US" sz="1600" spc="100" baseline="0" dirty="0">
                <a:latin typeface="Arial" panose="020B0604020202020204" pitchFamily="34" charset="0"/>
                <a:cs typeface="Arial" panose="020B0604020202020204" pitchFamily="34" charset="0"/>
              </a:rPr>
              <a:t> kung </a:t>
            </a:r>
            <a:r>
              <a:rPr lang="en-US" sz="1600" spc="100" baseline="0" dirty="0" err="1">
                <a:latin typeface="Arial" panose="020B0604020202020204" pitchFamily="34" charset="0"/>
                <a:cs typeface="Arial" panose="020B0604020202020204" pitchFamily="34" charset="0"/>
              </a:rPr>
              <a:t>saan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amo</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nagpapataw</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malawak</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iba’t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ibang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uri</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pagpaparusa</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Pamamalo</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(1 Pedro 2:20</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abusong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sekswal</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ipinagbibili</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mahihiwalay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minamahal</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matinding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pagtatrabaho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gutom</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posas</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herohan</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kahit</a:t>
            </a:r>
            <a:r>
              <a:rPr lang="en-US" sz="1600" b="0" spc="100" baseline="0" dirty="0">
                <a:latin typeface="Arial" panose="020B0604020202020204" pitchFamily="34" charset="0"/>
                <a:cs typeface="Arial" panose="020B0604020202020204" pitchFamily="34" charset="0"/>
              </a:rPr>
              <a:t> pa </a:t>
            </a:r>
            <a:r>
              <a:rPr lang="en-US" sz="1600" b="0" spc="100" baseline="0" dirty="0" err="1">
                <a:latin typeface="Arial" panose="020B0604020202020204" pitchFamily="34" charset="0"/>
                <a:cs typeface="Arial" panose="020B0604020202020204" pitchFamily="34" charset="0"/>
              </a:rPr>
              <a:t>kamatayan</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rito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sila’y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huhukuman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b="1" spc="100" baseline="0" dirty="0">
                <a:latin typeface="Arial" charset="0"/>
                <a:ea typeface="ＭＳ Ｐゴシック" pitchFamily="24" charset="-128"/>
                <a:cs typeface="ＭＳ Ｐゴシック" charset="0"/>
              </a:rPr>
              <a:t>[3]</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727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dirty="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Dalawang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pag-uudyok</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(1) </a:t>
            </a:r>
            <a:r>
              <a:rPr lang="en-US" sz="1600" spc="100" baseline="0" dirty="0" err="1">
                <a:latin typeface="Arial" panose="020B0604020202020204" pitchFamily="34" charset="0"/>
                <a:cs typeface="Arial" panose="020B0604020202020204" pitchFamily="34" charset="0"/>
              </a:rPr>
              <a:t>Sila</a:t>
            </a:r>
            <a:r>
              <a:rPr lang="en-US" sz="1600" spc="100" baseline="0" dirty="0">
                <a:latin typeface="Arial" panose="020B0604020202020204" pitchFamily="34" charset="0"/>
                <a:cs typeface="Arial" panose="020B0604020202020204" pitchFamily="34" charset="0"/>
              </a:rPr>
              <a:t> at ang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ipinapalagay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alipin</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kapwa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alipin</a:t>
            </a:r>
            <a:r>
              <a:rPr lang="en-US" sz="1600" spc="100" baseline="0" dirty="0">
                <a:latin typeface="Arial" panose="020B0604020202020204" pitchFamily="34" charset="0"/>
                <a:cs typeface="Arial" panose="020B0604020202020204" pitchFamily="34" charset="0"/>
              </a:rPr>
              <a:t> ng nag-</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Panginoon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nalalamang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sila</a:t>
            </a:r>
            <a:r>
              <a:rPr lang="en-US" sz="1600" spc="100" baseline="0" dirty="0">
                <a:latin typeface="Arial" panose="020B0604020202020204" pitchFamily="34" charset="0"/>
                <a:cs typeface="Arial" panose="020B0604020202020204" pitchFamily="34" charset="0"/>
              </a:rPr>
              <a:t> at kayo ay may </a:t>
            </a:r>
            <a:r>
              <a:rPr lang="en-US" sz="1600" spc="100" baseline="0" dirty="0" err="1">
                <a:latin typeface="Arial" panose="020B0604020202020204" pitchFamily="34" charset="0"/>
                <a:cs typeface="Arial" panose="020B0604020202020204" pitchFamily="34" charset="0"/>
              </a:rPr>
              <a:t>iisang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Panginoon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langit</a:t>
            </a:r>
            <a:r>
              <a:rPr lang="en-US" sz="1600" spc="100" dirty="0">
                <a:latin typeface="Arial" panose="020B0604020202020204" pitchFamily="34" charset="0"/>
                <a:cs typeface="Arial" panose="020B0604020202020204" pitchFamily="34" charset="0"/>
              </a:rPr>
              <a:t>.</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(2) Ang </a:t>
            </a:r>
            <a:r>
              <a:rPr lang="en-US" sz="1600" b="0" i="0" spc="100" baseline="0" dirty="0" err="1">
                <a:latin typeface="Arial" panose="020B0604020202020204" pitchFamily="34" charset="0"/>
                <a:cs typeface="Arial" panose="020B0604020202020204" pitchFamily="34" charset="0"/>
              </a:rPr>
              <a:t>makalangit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Panginoon</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huhukuman</a:t>
            </a:r>
            <a:r>
              <a:rPr lang="en-US" sz="1600" b="0" i="0" spc="100" baseline="0" dirty="0">
                <a:latin typeface="Arial" panose="020B0604020202020204" pitchFamily="34" charset="0"/>
                <a:cs typeface="Arial" panose="020B0604020202020204" pitchFamily="34" charset="0"/>
              </a:rPr>
              <a:t> ang lahat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walang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kinikilingan</a:t>
            </a:r>
            <a:r>
              <a:rPr lang="en-US" sz="1600" b="0" i="0" spc="100" baseline="0" dirty="0">
                <a:latin typeface="Arial" panose="020B0604020202020204" pitchFamily="34" charset="0"/>
                <a:cs typeface="Arial" panose="020B0604020202020204" pitchFamily="34" charset="0"/>
              </a:rPr>
              <a:t>. Dahil ang </a:t>
            </a:r>
            <a:r>
              <a:rPr lang="en-US" sz="1600" b="0" i="0" spc="100" baseline="0" dirty="0" err="1">
                <a:latin typeface="Arial" panose="020B0604020202020204" pitchFamily="34" charset="0"/>
                <a:cs typeface="Arial" panose="020B0604020202020204" pitchFamily="34" charset="0"/>
              </a:rPr>
              <a:t>kanilang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sariling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Panginoon</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tinatarato</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itinuring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alipin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pantay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katayuan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kasama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iba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ganon</a:t>
            </a:r>
            <a:r>
              <a:rPr lang="en-US" sz="1600" b="0" i="0" spc="100" baseline="0" dirty="0">
                <a:latin typeface="Arial" panose="020B0604020202020204" pitchFamily="34" charset="0"/>
                <a:cs typeface="Arial" panose="020B0604020202020204" pitchFamily="34" charset="0"/>
              </a:rPr>
              <a:t> din </a:t>
            </a:r>
            <a:r>
              <a:rPr lang="en-US" sz="1600" b="0" i="0" spc="100" baseline="0" dirty="0" err="1">
                <a:latin typeface="Arial" panose="020B0604020202020204" pitchFamily="34" charset="0"/>
                <a:cs typeface="Arial" panose="020B0604020202020204" pitchFamily="34" charset="0"/>
              </a:rPr>
              <a:t>dapat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sila</a:t>
            </a:r>
            <a:r>
              <a:rPr lang="en-US" sz="1600" b="0" i="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019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6200" y="8723312"/>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27</a:t>
            </a:fld>
            <a:endParaRPr lang="en-US" sz="1200" dirty="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Ang </a:t>
            </a:r>
            <a:r>
              <a:rPr lang="en-US" sz="1600" b="0" spc="100" baseline="0" dirty="0" err="1">
                <a:latin typeface="Arial" charset="0"/>
                <a:ea typeface="ＭＳ Ｐゴシック" pitchFamily="24" charset="-128"/>
                <a:cs typeface="ＭＳ Ｐゴシック" charset="0"/>
              </a:rPr>
              <a:t>paggalang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a:t>
            </a:r>
            <a:r>
              <a:rPr lang="en-US" sz="1600" b="0" spc="100" baseline="0" dirty="0">
                <a:latin typeface="Arial" charset="0"/>
                <a:ea typeface="ＭＳ Ｐゴシック" pitchFamily="24" charset="-128"/>
                <a:cs typeface="ＭＳ Ｐゴシック" charset="0"/>
              </a:rPr>
              <a:t> Pablo para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anak</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bilang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kapwa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mananampalataya</a:t>
            </a:r>
            <a:r>
              <a:rPr lang="en-US" sz="1600" b="0" spc="100" baseline="0" dirty="0">
                <a:latin typeface="Arial" charset="0"/>
                <a:ea typeface="ＭＳ Ｐゴシック" pitchFamily="24" charset="-128"/>
                <a:cs typeface="ＭＳ Ｐゴシック" charset="0"/>
              </a:rPr>
              <a:t> (</a:t>
            </a:r>
            <a:r>
              <a:rPr lang="en-US" sz="1600" b="0" i="1" spc="100" baseline="0" dirty="0" err="1">
                <a:latin typeface="Arial" charset="0"/>
                <a:ea typeface="ＭＳ Ｐゴシック" pitchFamily="24" charset="-128"/>
                <a:cs typeface="ＭＳ Ｐゴシック" charset="0"/>
              </a:rPr>
              <a:t>Efeso</a:t>
            </a:r>
            <a:r>
              <a:rPr lang="en-US" sz="1600" b="0" i="1" spc="100" baseline="0" dirty="0">
                <a:latin typeface="Arial" charset="0"/>
                <a:ea typeface="ＭＳ Ｐゴシック" pitchFamily="24" charset="-128"/>
                <a:cs typeface="ＭＳ Ｐゴシック" charset="0"/>
              </a:rPr>
              <a:t> 6:1–3</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nagpapatindi</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malasakit</a:t>
            </a:r>
            <a:r>
              <a:rPr lang="en-US" sz="1600" b="0" spc="100" baseline="0" dirty="0">
                <a:latin typeface="Arial" charset="0"/>
                <a:ea typeface="ＭＳ Ｐゴシック" pitchFamily="24" charset="-128"/>
                <a:cs typeface="ＭＳ Ｐゴシック" charset="0"/>
              </a:rPr>
              <a:t> para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paraan</a:t>
            </a:r>
            <a:r>
              <a:rPr lang="en-US" sz="1600" b="0" spc="100" baseline="0" dirty="0">
                <a:latin typeface="Arial" charset="0"/>
                <a:ea typeface="ＭＳ Ｐゴシック" pitchFamily="24" charset="-128"/>
                <a:cs typeface="ＭＳ Ｐゴシック" charset="0"/>
              </a:rPr>
              <a:t> kung </a:t>
            </a:r>
            <a:r>
              <a:rPr lang="en-US" sz="1600" b="0" spc="100" baseline="0" dirty="0" err="1">
                <a:latin typeface="Arial" charset="0"/>
                <a:ea typeface="ＭＳ Ｐゴシック" pitchFamily="24" charset="-128"/>
                <a:cs typeface="ＭＳ Ｐゴシック" charset="0"/>
              </a:rPr>
              <a:t>saan</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bata</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tratuhin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sanlibutan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ngayon</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Kanyang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salita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ama (</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4</a:t>
            </a:r>
            <a:r>
              <a:rPr lang="en-US" sz="1600" b="0" spc="100" baseline="0" dirty="0">
                <a:latin typeface="Arial" charset="0"/>
                <a:ea typeface="ＭＳ Ｐゴシック" pitchFamily="24" charset="-128"/>
                <a:cs typeface="ＭＳ Ｐゴシック" charset="0"/>
              </a:rPr>
              <a:t>) ay nag-</a:t>
            </a:r>
            <a:r>
              <a:rPr lang="en-US" sz="1600" b="0" spc="100" baseline="0" dirty="0" err="1">
                <a:latin typeface="Arial" charset="0"/>
                <a:ea typeface="ＭＳ Ｐゴシック" pitchFamily="24" charset="-128"/>
                <a:cs typeface="ＭＳ Ｐゴシック" charset="0"/>
              </a:rPr>
              <a:t>aanyaya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isaalang-alang</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pananagutan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magulang</a:t>
            </a:r>
            <a:r>
              <a:rPr lang="en-US" sz="1600" b="0" spc="100" baseline="0" dirty="0">
                <a:latin typeface="Arial" charset="0"/>
                <a:ea typeface="ＭＳ Ｐゴシック" pitchFamily="24" charset="-128"/>
                <a:cs typeface="ＭＳ Ｐゴシック" charset="0"/>
              </a:rPr>
              <a:t>. </a:t>
            </a:r>
            <a:r>
              <a:rPr lang="en-US" sz="1600" b="1" i="1" spc="100" baseline="0" dirty="0">
                <a:latin typeface="Arial" charset="0"/>
                <a:ea typeface="ＭＳ Ｐゴシック" pitchFamily="24" charset="-128"/>
                <a:cs typeface="ＭＳ Ｐゴシック" charset="0"/>
                <a:hlinkClick r:id="rId3"/>
              </a:rPr>
              <a:t>https://www.state.gov/what-is-modern-slavery/</a:t>
            </a:r>
            <a:r>
              <a:rPr lang="en-US" sz="1600" b="1" i="1" spc="100" baseline="0" dirty="0">
                <a:latin typeface="Arial" charset="0"/>
                <a:ea typeface="ＭＳ Ｐゴシック" pitchFamily="24" charset="-128"/>
                <a:cs typeface="ＭＳ Ｐゴシック" charset="0"/>
              </a:rPr>
              <a:t> </a:t>
            </a:r>
            <a:r>
              <a:rPr lang="en-US" sz="1600" b="1" i="1" spc="100" baseline="0" dirty="0">
                <a:latin typeface="Arial" charset="0"/>
                <a:ea typeface="ＭＳ Ｐゴシック" pitchFamily="24" charset="-128"/>
                <a:cs typeface="ＭＳ Ｐゴシック" charset="0"/>
                <a:hlinkClick r:id="rId4"/>
              </a:rPr>
              <a:t>https://www.axios.com/2023/05/25/modern-slavery-countries-rank-list-forced-labor</a:t>
            </a:r>
            <a:r>
              <a:rPr lang="en-US" sz="1600" b="1" i="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Ginagamit</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payo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a:t>
            </a:r>
            <a:r>
              <a:rPr lang="en-US" sz="1600" b="0" spc="100" baseline="0" dirty="0">
                <a:latin typeface="Arial" charset="0"/>
                <a:ea typeface="ＭＳ Ｐゴシック" pitchFamily="24" charset="-128"/>
                <a:cs typeface="ＭＳ Ｐゴシック" charset="0"/>
              </a:rPr>
              <a:t> Pablo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alipin</a:t>
            </a:r>
            <a:r>
              <a:rPr lang="en-US" sz="1600" b="0" spc="100" baseline="0" dirty="0">
                <a:latin typeface="Arial" charset="0"/>
                <a:ea typeface="ＭＳ Ｐゴシック" pitchFamily="24" charset="-128"/>
                <a:cs typeface="ＭＳ Ｐゴシック" charset="0"/>
              </a:rPr>
              <a:t> (</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5–8</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lalo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kanyang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payo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amo</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alipin</a:t>
            </a:r>
            <a:r>
              <a:rPr lang="en-US" sz="1600" b="0" spc="100" baseline="0" dirty="0">
                <a:latin typeface="Arial" charset="0"/>
                <a:ea typeface="ＭＳ Ｐゴシック" pitchFamily="24" charset="-128"/>
                <a:cs typeface="ＭＳ Ｐゴシック" charset="0"/>
              </a:rPr>
              <a:t> (</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9</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higit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mapanghamon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dahil</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kapaligirang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panlipunan</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malayo</a:t>
            </a:r>
            <a:r>
              <a:rPr lang="en-US" sz="1600" b="0" spc="100" baseline="0" dirty="0">
                <a:latin typeface="Arial" charset="0"/>
                <a:ea typeface="ＭＳ Ｐゴシック" pitchFamily="24" charset="-128"/>
                <a:cs typeface="ＭＳ Ｐゴシック" charset="0"/>
              </a:rPr>
              <a:t> para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marami</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dahil</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tayo’y</a:t>
            </a:r>
            <a:r>
              <a:rPr lang="en-US" sz="1600" b="0" spc="100" baseline="0" dirty="0">
                <a:latin typeface="Arial" charset="0"/>
                <a:ea typeface="ＭＳ Ｐゴシック" pitchFamily="24" charset="-128"/>
                <a:cs typeface="ＭＳ Ｐゴシック" charset="0"/>
              </a:rPr>
              <a:t> </a:t>
            </a:r>
            <a:r>
              <a:rPr lang="en-US" sz="1600" b="1" spc="100" baseline="0" dirty="0">
                <a:latin typeface="Arial" charset="0"/>
                <a:ea typeface="ＭＳ Ｐゴシック" pitchFamily="24" charset="-128"/>
                <a:cs typeface="ＭＳ Ｐゴシック" charset="0"/>
              </a:rPr>
              <a:t>[1]</a:t>
            </a:r>
            <a:endParaRPr lang="en-US" sz="1600" b="1" spc="100" baseline="0" dirty="0">
              <a:latin typeface="Arial" panose="020B0604020202020204" pitchFamily="34" charset="0"/>
              <a:ea typeface="ＭＳ Ｐゴシック" pitchFamily="24" charset="-128"/>
              <a:cs typeface="Arial" panose="020B0604020202020204" pitchFamily="34" charset="0"/>
            </a:endParaRPr>
          </a:p>
        </p:txBody>
      </p:sp>
      <p:sp>
        <p:nvSpPr>
          <p:cNvPr id="2" name="TextBox 1">
            <a:extLst>
              <a:ext uri="{FF2B5EF4-FFF2-40B4-BE49-F238E27FC236}">
                <a16:creationId xmlns:a16="http://schemas.microsoft.com/office/drawing/2014/main" id="{8B043898-4182-FE68-8A67-09CB4107BE50}"/>
              </a:ext>
            </a:extLst>
          </p:cNvPr>
          <p:cNvSpPr txBox="1"/>
          <p:nvPr/>
        </p:nvSpPr>
        <p:spPr>
          <a:xfrm>
            <a:off x="6389511" y="4932040"/>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07294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dirty="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err="1">
                <a:latin typeface="Arial" charset="0"/>
                <a:ea typeface="ＭＳ Ｐゴシック" pitchFamily="24" charset="-128"/>
                <a:cs typeface="ＭＳ Ｐゴシック" charset="0"/>
              </a:rPr>
              <a:t>nalalaman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ang pang-</a:t>
            </a:r>
            <a:r>
              <a:rPr lang="en-US" sz="1600" b="0" spc="100" baseline="0" dirty="0" err="1">
                <a:latin typeface="Arial" charset="0"/>
                <a:ea typeface="ＭＳ Ｐゴシック" pitchFamily="24" charset="-128"/>
                <a:cs typeface="ＭＳ Ｐゴシック" charset="0"/>
              </a:rPr>
              <a:t>aalipin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anumang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porma</a:t>
            </a:r>
            <a:r>
              <a:rPr lang="en-US" sz="1600" b="0" spc="100" baseline="0" dirty="0">
                <a:latin typeface="Arial" charset="0"/>
                <a:ea typeface="ＭＳ Ｐゴシック" pitchFamily="24" charset="-128"/>
                <a:cs typeface="ＭＳ Ｐゴシック" charset="0"/>
              </a:rPr>
              <a:t>, ay isa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pinakamalalaking</a:t>
            </a:r>
            <a:r>
              <a:rPr lang="en-US" sz="1600" b="0" spc="100" baseline="0" dirty="0">
                <a:latin typeface="Arial" charset="0"/>
                <a:ea typeface="ＭＳ Ｐゴシック" pitchFamily="24" charset="-128"/>
                <a:cs typeface="ＭＳ Ｐゴシック" charset="0"/>
              </a:rPr>
              <a:t> moral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kasamaan</a:t>
            </a:r>
            <a:r>
              <a:rPr lang="en-US" sz="1600" b="0" spc="100" baseline="0" dirty="0">
                <a:latin typeface="Arial" charset="0"/>
                <a:ea typeface="ＭＳ Ｐゴシック" pitchFamily="24" charset="-128"/>
                <a:cs typeface="ＭＳ Ｐゴシック" charset="0"/>
              </a:rPr>
              <a:t>. ¶ Lalo pa, </a:t>
            </a:r>
            <a:r>
              <a:rPr lang="en-US" sz="1600" b="0" spc="100" baseline="0" dirty="0" err="1">
                <a:latin typeface="Arial" charset="0"/>
                <a:ea typeface="ＭＳ Ｐゴシック" pitchFamily="24" charset="-128"/>
                <a:cs typeface="ＭＳ Ｐゴシック" charset="0"/>
              </a:rPr>
              <a:t>dahil</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salitang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ito’y</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kinasihan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bahagi</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Kasulatan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dapat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nating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pag-isipan</a:t>
            </a:r>
            <a:r>
              <a:rPr lang="en-US" sz="1600" b="0" spc="100" baseline="0" dirty="0">
                <a:latin typeface="Arial" charset="0"/>
                <a:ea typeface="ＭＳ Ｐゴシック" pitchFamily="24" charset="-128"/>
                <a:cs typeface="ＭＳ Ｐゴシック" charset="0"/>
              </a:rPr>
              <a:t> kung </a:t>
            </a:r>
            <a:r>
              <a:rPr lang="en-US" sz="1600" b="0" spc="100" baseline="0" dirty="0" err="1">
                <a:latin typeface="Arial" charset="0"/>
                <a:ea typeface="ＭＳ Ｐゴシック" pitchFamily="24" charset="-128"/>
                <a:cs typeface="ＭＳ Ｐゴシック" charset="0"/>
              </a:rPr>
              <a:t>paano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gagamitin</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ito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ngayon</a:t>
            </a:r>
            <a:r>
              <a:rPr lang="en-US" sz="1600" b="0" spc="100" baseline="0" dirty="0">
                <a:latin typeface="Arial" charset="0"/>
                <a:ea typeface="ＭＳ Ｐゴシック" pitchFamily="24" charset="-128"/>
                <a:cs typeface="ＭＳ Ｐゴシック" charset="0"/>
              </a:rPr>
              <a:t>. ¶ Kasama 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mananampalataya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Efeso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unang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dantaon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prebilehiyo</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pananagutan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paggamit</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pinahahalagahan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ebanghelyo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relasyon</a:t>
            </a:r>
            <a:r>
              <a:rPr lang="en-US" sz="1600" b="0" spc="100" baseline="0" dirty="0">
                <a:latin typeface="Arial" charset="0"/>
                <a:ea typeface="ＭＳ Ｐゴシック" pitchFamily="24" charset="-128"/>
                <a:cs typeface="ＭＳ Ｐゴシック" charset="0"/>
              </a:rPr>
              <a:t>. </a:t>
            </a:r>
            <a:endParaRPr lang="en-US" sz="1600" b="1" i="1" spc="100" baseline="0" dirty="0">
              <a:latin typeface="Arial" panose="020B0604020202020204" pitchFamily="34" charset="0"/>
              <a:ea typeface="ＭＳ Ｐゴシック" pitchFamily="24" charset="-128"/>
              <a:cs typeface="Arial" panose="020B0604020202020204" pitchFamily="34" charset="0"/>
            </a:endParaRPr>
          </a:p>
        </p:txBody>
      </p:sp>
      <p:sp>
        <p:nvSpPr>
          <p:cNvPr id="2" name="TextBox 1">
            <a:extLst>
              <a:ext uri="{FF2B5EF4-FFF2-40B4-BE49-F238E27FC236}">
                <a16:creationId xmlns:a16="http://schemas.microsoft.com/office/drawing/2014/main" id="{8B043898-4182-FE68-8A67-09CB4107BE50}"/>
              </a:ext>
            </a:extLst>
          </p:cNvPr>
          <p:cNvSpPr txBox="1"/>
          <p:nvPr/>
        </p:nvSpPr>
        <p:spPr>
          <a:xfrm>
            <a:off x="6389511" y="4955822"/>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7011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err="1">
                <a:latin typeface="Arial" charset="0"/>
                <a:cs typeface="ＭＳ Ｐゴシック" charset="0"/>
              </a:rPr>
              <a:t>Pagsasabuhay</a:t>
            </a:r>
            <a:r>
              <a:rPr lang="en-US" sz="1600" b="0" i="0" spc="100" dirty="0">
                <a:latin typeface="Arial" charset="0"/>
                <a:cs typeface="ＭＳ Ｐゴシック" charset="0"/>
              </a:rPr>
              <a:t> ng </a:t>
            </a:r>
            <a:r>
              <a:rPr lang="en-US" sz="1600" b="0" i="0" spc="100" dirty="0" err="1">
                <a:latin typeface="Arial" charset="0"/>
                <a:cs typeface="ＭＳ Ｐゴシック" charset="0"/>
              </a:rPr>
              <a:t>Sukdulang</a:t>
            </a:r>
            <a:r>
              <a:rPr lang="en-US" sz="1600" b="0" i="0" spc="100" dirty="0">
                <a:latin typeface="Arial" charset="0"/>
                <a:cs typeface="ＭＳ Ｐゴシック" charset="0"/>
              </a:rPr>
              <a:t> </a:t>
            </a:r>
            <a:r>
              <a:rPr lang="en-US" sz="1600" b="0" i="0" spc="100" dirty="0" err="1">
                <a:latin typeface="Arial" charset="0"/>
                <a:cs typeface="ＭＳ Ｐゴシック" charset="0"/>
              </a:rPr>
              <a:t>Katapatan</a:t>
            </a:r>
            <a:r>
              <a:rPr lang="en-US" sz="1600" b="0" i="0" spc="100" dirty="0">
                <a:latin typeface="Arial" charset="0"/>
                <a:cs typeface="ＭＳ Ｐゴシック" charset="0"/>
              </a:rPr>
              <a:t> kay Cristo</a:t>
            </a:r>
            <a:r>
              <a:rPr lang="en-PH" sz="1600" spc="100" dirty="0"/>
              <a:t>. </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err="1">
                <a:latin typeface="Arial" charset="0"/>
                <a:cs typeface="ＭＳ Ｐゴシック" charset="0"/>
              </a:rPr>
              <a:t>Susing</a:t>
            </a:r>
            <a:r>
              <a:rPr lang="en-US" sz="1600" b="1" spc="100" baseline="0">
                <a:latin typeface="Arial" charset="0"/>
                <a:cs typeface="ＭＳ Ｐゴシック" charset="0"/>
              </a:rPr>
              <a:t> </a:t>
            </a:r>
            <a:r>
              <a:rPr lang="en-US" sz="1600" b="1" spc="100" baseline="0" err="1">
                <a:latin typeface="Arial" charset="0"/>
                <a:cs typeface="ＭＳ Ｐゴシック" charset="0"/>
              </a:rPr>
              <a:t>Talata</a:t>
            </a:r>
            <a:r>
              <a:rPr lang="en-US" sz="1600" b="1" spc="100" baseline="0">
                <a:latin typeface="Arial" charset="0"/>
                <a:cs typeface="ＭＳ Ｐゴシック" charset="0"/>
              </a:rPr>
              <a:t>.</a:t>
            </a:r>
            <a:r>
              <a:rPr lang="en-US" sz="1600" spc="100" baseline="0">
                <a:latin typeface="Arial" charset="0"/>
                <a:cs typeface="ＭＳ Ｐゴシック" charset="0"/>
              </a:rPr>
              <a:t> </a:t>
            </a:r>
            <a:r>
              <a:rPr lang="en-US" sz="1600" b="0" spc="100" baseline="0">
                <a:latin typeface="Arial" panose="020B0604020202020204" pitchFamily="34" charset="0"/>
                <a:cs typeface="Arial" panose="020B0604020202020204" pitchFamily="34" charset="0"/>
              </a:rPr>
              <a:t>“</a:t>
            </a:r>
            <a:r>
              <a:rPr lang="en-PH" sz="1600" b="0" i="0" u="none" strike="noStrike" spc="100">
                <a:solidFill>
                  <a:srgbClr val="000000"/>
                </a:solidFill>
                <a:effectLst/>
                <a:latin typeface="Arial" panose="020B0604020202020204" pitchFamily="34" charset="0"/>
                <a:cs typeface="Arial" panose="020B0604020202020204" pitchFamily="34" charset="0"/>
              </a:rPr>
              <a:t>At </a:t>
            </a:r>
            <a:r>
              <a:rPr lang="en-PH" sz="1600" b="0" i="0" u="none" strike="noStrike" spc="100" err="1">
                <a:solidFill>
                  <a:srgbClr val="000000"/>
                </a:solidFill>
                <a:effectLst/>
                <a:latin typeface="Arial" panose="020B0604020202020204" pitchFamily="34" charset="0"/>
                <a:cs typeface="Arial" panose="020B0604020202020204" pitchFamily="34" charset="0"/>
              </a:rPr>
              <a:t>mga</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panginoon</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gayundin</a:t>
            </a:r>
            <a:r>
              <a:rPr lang="en-PH" sz="1600" b="0" i="0" u="none" strike="noStrike" spc="100">
                <a:solidFill>
                  <a:srgbClr val="000000"/>
                </a:solidFill>
                <a:effectLst/>
                <a:latin typeface="Arial" panose="020B0604020202020204" pitchFamily="34" charset="0"/>
                <a:cs typeface="Arial" panose="020B0604020202020204" pitchFamily="34" charset="0"/>
              </a:rPr>
              <a:t> ang </a:t>
            </a:r>
            <a:r>
              <a:rPr lang="en-PH" sz="1600" b="0" i="0" u="none" strike="noStrike" spc="100" err="1">
                <a:solidFill>
                  <a:srgbClr val="000000"/>
                </a:solidFill>
                <a:effectLst/>
                <a:latin typeface="Arial" panose="020B0604020202020204" pitchFamily="34" charset="0"/>
                <a:cs typeface="Arial" panose="020B0604020202020204" pitchFamily="34" charset="0"/>
              </a:rPr>
              <a:t>inyong</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gawin</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sa</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kanila</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iwasan</a:t>
            </a:r>
            <a:r>
              <a:rPr lang="en-PH" sz="1600" b="0" i="0" u="none" strike="noStrike" spc="100">
                <a:solidFill>
                  <a:srgbClr val="000000"/>
                </a:solidFill>
                <a:effectLst/>
                <a:latin typeface="Arial" panose="020B0604020202020204" pitchFamily="34" charset="0"/>
                <a:cs typeface="Arial" panose="020B0604020202020204" pitchFamily="34" charset="0"/>
              </a:rPr>
              <a:t> ang </a:t>
            </a:r>
            <a:r>
              <a:rPr lang="en-PH" sz="1600" b="0" i="0" u="none" strike="noStrike" spc="100" err="1">
                <a:solidFill>
                  <a:srgbClr val="000000"/>
                </a:solidFill>
                <a:effectLst/>
                <a:latin typeface="Arial" panose="020B0604020202020204" pitchFamily="34" charset="0"/>
                <a:cs typeface="Arial" panose="020B0604020202020204" pitchFamily="34" charset="0"/>
              </a:rPr>
              <a:t>pananakot</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yamang</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nalalaman</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ninyo</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na</a:t>
            </a:r>
            <a:r>
              <a:rPr lang="en-PH" sz="1600" b="0" i="0" u="none" strike="noStrike" spc="100">
                <a:solidFill>
                  <a:srgbClr val="000000"/>
                </a:solidFill>
                <a:effectLst/>
                <a:latin typeface="Arial" panose="020B0604020202020204" pitchFamily="34" charset="0"/>
                <a:cs typeface="Arial" panose="020B0604020202020204" pitchFamily="34" charset="0"/>
              </a:rPr>
              <a:t> kayo ay may </a:t>
            </a:r>
            <a:r>
              <a:rPr lang="en-PH" sz="1600" b="0" i="0" u="none" strike="noStrike" spc="100" err="1">
                <a:solidFill>
                  <a:srgbClr val="000000"/>
                </a:solidFill>
                <a:effectLst/>
                <a:latin typeface="Arial" panose="020B0604020202020204" pitchFamily="34" charset="0"/>
                <a:cs typeface="Arial" panose="020B0604020202020204" pitchFamily="34" charset="0"/>
              </a:rPr>
              <a:t>iisang</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Panginoon</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sa</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langit</a:t>
            </a:r>
            <a:r>
              <a:rPr lang="en-PH" sz="1600" b="0" i="0" u="none" strike="noStrike" spc="100">
                <a:solidFill>
                  <a:srgbClr val="000000"/>
                </a:solidFill>
                <a:effectLst/>
                <a:latin typeface="Arial" panose="020B0604020202020204" pitchFamily="34" charset="0"/>
                <a:cs typeface="Arial" panose="020B0604020202020204" pitchFamily="34" charset="0"/>
              </a:rPr>
              <a:t>, at </a:t>
            </a:r>
            <a:r>
              <a:rPr lang="en-PH" sz="1600" b="0" i="0" u="none" strike="noStrike" spc="100" err="1">
                <a:solidFill>
                  <a:srgbClr val="000000"/>
                </a:solidFill>
                <a:effectLst/>
                <a:latin typeface="Arial" panose="020B0604020202020204" pitchFamily="34" charset="0"/>
                <a:cs typeface="Arial" panose="020B0604020202020204" pitchFamily="34" charset="0"/>
              </a:rPr>
              <a:t>siya'y</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walang</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itinatanging</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0" u="none" strike="noStrike" spc="100" err="1">
                <a:solidFill>
                  <a:srgbClr val="000000"/>
                </a:solidFill>
                <a:effectLst/>
                <a:latin typeface="Arial" panose="020B0604020202020204" pitchFamily="34" charset="0"/>
                <a:cs typeface="Arial" panose="020B0604020202020204" pitchFamily="34" charset="0"/>
              </a:rPr>
              <a:t>tao</a:t>
            </a:r>
            <a:r>
              <a:rPr lang="en-PH" sz="1600" b="0" i="0" u="none" strike="noStrike" spc="100">
                <a:solidFill>
                  <a:srgbClr val="000000"/>
                </a:solidFill>
                <a:effectLst/>
                <a:latin typeface="Arial" panose="020B0604020202020204" pitchFamily="34" charset="0"/>
                <a:cs typeface="Arial" panose="020B0604020202020204" pitchFamily="34" charset="0"/>
              </a:rPr>
              <a:t>” (</a:t>
            </a:r>
            <a:r>
              <a:rPr lang="en-PH" sz="1600" b="0" i="1" u="none" strike="noStrike" spc="100" err="1">
                <a:solidFill>
                  <a:srgbClr val="000000"/>
                </a:solidFill>
                <a:effectLst/>
                <a:latin typeface="Arial" panose="020B0604020202020204" pitchFamily="34" charset="0"/>
                <a:cs typeface="Arial" panose="020B0604020202020204" pitchFamily="34" charset="0"/>
              </a:rPr>
              <a:t>Efeso</a:t>
            </a:r>
            <a:r>
              <a:rPr lang="en-PH" sz="1600" b="0" i="1" u="none" strike="noStrike" spc="100">
                <a:solidFill>
                  <a:srgbClr val="000000"/>
                </a:solidFill>
                <a:effectLst/>
                <a:latin typeface="Arial" panose="020B0604020202020204" pitchFamily="34" charset="0"/>
                <a:cs typeface="Arial" panose="020B0604020202020204" pitchFamily="34" charset="0"/>
              </a:rPr>
              <a:t> </a:t>
            </a:r>
            <a:r>
              <a:rPr lang="en-PH" sz="1600" i="1" spc="100">
                <a:solidFill>
                  <a:srgbClr val="000000"/>
                </a:solidFill>
                <a:latin typeface="Arial" panose="020B0604020202020204" pitchFamily="34" charset="0"/>
                <a:cs typeface="Arial" panose="020B0604020202020204" pitchFamily="34" charset="0"/>
              </a:rPr>
              <a:t>6:9</a:t>
            </a:r>
            <a:r>
              <a:rPr lang="en-PH" sz="1600" b="0" i="0" u="none" strike="noStrike" spc="100">
                <a:solidFill>
                  <a:srgbClr val="000000"/>
                </a:solidFill>
                <a:effectLst/>
                <a:latin typeface="Arial" panose="020B0604020202020204" pitchFamily="34" charset="0"/>
                <a:cs typeface="Arial" panose="020B0604020202020204" pitchFamily="34" charset="0"/>
              </a:rPr>
              <a:t>). </a:t>
            </a:r>
            <a:endParaRPr lang="en-US" sz="1600" b="1" i="1" spc="100" baseline="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86200" y="8723312"/>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188640" y="4201616"/>
            <a:ext cx="646936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Ngayon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ating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panahon</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kultura</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ating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mahalagang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hamon</a:t>
            </a:r>
            <a:r>
              <a:rPr lang="en-US" sz="1800" b="0" spc="100" baseline="0" dirty="0">
                <a:latin typeface="Arial" panose="020B0604020202020204" pitchFamily="34" charset="0"/>
                <a:cs typeface="Arial" panose="020B0604020202020204" pitchFamily="34" charset="0"/>
              </a:rPr>
              <a:t> ay </a:t>
            </a:r>
            <a:r>
              <a:rPr lang="en-US" sz="1800" b="0" spc="100" baseline="0" dirty="0" err="1">
                <a:latin typeface="Arial" panose="020B0604020202020204" pitchFamily="34" charset="0"/>
                <a:cs typeface="Arial" panose="020B0604020202020204" pitchFamily="34" charset="0"/>
              </a:rPr>
              <a:t>basahin</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Efeso</a:t>
            </a:r>
            <a:r>
              <a:rPr lang="en-US" sz="1800" b="0" spc="100" baseline="0" dirty="0">
                <a:latin typeface="Arial" panose="020B0604020202020204" pitchFamily="34" charset="0"/>
                <a:cs typeface="Arial" panose="020B0604020202020204" pitchFamily="34" charset="0"/>
              </a:rPr>
              <a:t> 6:1–9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konteksto</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lubos</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kuwento</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kaligtasan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gaya</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pagkahayag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buong</a:t>
            </a:r>
            <a:r>
              <a:rPr lang="en-US" sz="1800" b="0" spc="100" baseline="0" dirty="0">
                <a:latin typeface="Arial" panose="020B0604020202020204" pitchFamily="34" charset="0"/>
                <a:cs typeface="Arial" panose="020B0604020202020204" pitchFamily="34" charset="0"/>
              </a:rPr>
              <a:t> Biblia. ¶ </a:t>
            </a:r>
            <a:r>
              <a:rPr lang="en-US" sz="1800" b="0" spc="100" baseline="0" dirty="0" err="1">
                <a:latin typeface="Arial" panose="020B0604020202020204" pitchFamily="34" charset="0"/>
                <a:cs typeface="Arial" panose="020B0604020202020204" pitchFamily="34" charset="0"/>
              </a:rPr>
              <a:t>Ano</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maaaring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nating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matutunan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samantalang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ating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tinitingnan</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paggamit</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ni</a:t>
            </a:r>
            <a:r>
              <a:rPr lang="en-US" sz="1800" b="0" spc="100" baseline="0" dirty="0">
                <a:latin typeface="Arial" panose="020B0604020202020204" pitchFamily="34" charset="0"/>
                <a:cs typeface="Arial" panose="020B0604020202020204" pitchFamily="34" charset="0"/>
              </a:rPr>
              <a:t> Pablo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pinahahalagahan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ebanghelyo</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may </a:t>
            </a:r>
            <a:r>
              <a:rPr lang="en-US" sz="1800" b="0" spc="100" baseline="0" dirty="0" err="1">
                <a:latin typeface="Arial" panose="020B0604020202020204" pitchFamily="34" charset="0"/>
                <a:cs typeface="Arial" panose="020B0604020202020204" pitchFamily="34" charset="0"/>
              </a:rPr>
              <a:t>depektong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istraktura</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lipunan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kanyang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kapanahunan</a:t>
            </a:r>
            <a:r>
              <a:rPr lang="en-US" sz="1800" b="0" spc="100" baseline="0" dirty="0">
                <a:latin typeface="Arial" panose="020B0604020202020204" pitchFamily="34" charset="0"/>
                <a:cs typeface="Arial" panose="020B0604020202020204" pitchFamily="34" charset="0"/>
              </a:rPr>
              <a:t>?</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xfrm>
            <a:off x="990600" y="685800"/>
            <a:ext cx="4876800" cy="3657600"/>
          </a:xfrm>
          <a:solidFill>
            <a:srgbClr val="FFFFFF"/>
          </a:solidFill>
          <a:ln/>
        </p:spPr>
      </p:sp>
      <p:sp>
        <p:nvSpPr>
          <p:cNvPr id="29699" name="Rectangle 3"/>
          <p:cNvSpPr>
            <a:spLocks noGrp="1" noChangeArrowheads="1"/>
          </p:cNvSpPr>
          <p:nvPr>
            <p:ph type="body" idx="1"/>
          </p:nvPr>
        </p:nvSpPr>
        <p:spPr>
          <a:xfrm>
            <a:off x="1412776" y="4343400"/>
            <a:ext cx="4530824" cy="4114800"/>
          </a:xfrm>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(1) </a:t>
            </a:r>
            <a:r>
              <a:rPr lang="en-US" sz="1600" spc="100" dirty="0" err="1">
                <a:latin typeface="Arial" charset="0"/>
                <a:ea typeface="ＭＳ Ｐゴシック" charset="0"/>
                <a:cs typeface="ＭＳ Ｐゴシック" charset="0"/>
              </a:rPr>
              <a:t>Payo</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sa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Anak</a:t>
            </a:r>
          </a:p>
          <a:p>
            <a:pPr eaLnBrk="1" hangingPunct="1">
              <a:lnSpc>
                <a:spcPct val="90000"/>
              </a:lnSpc>
              <a:spcBef>
                <a:spcPts val="0"/>
              </a:spcBef>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err="1">
                <a:latin typeface="Arial" charset="0"/>
                <a:ea typeface="ＭＳ Ｐゴシック" charset="0"/>
                <a:cs typeface="ＭＳ Ｐゴシック" charset="0"/>
              </a:rPr>
              <a:t>Payo</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sa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mga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Magulang</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baseline="0" dirty="0" err="1">
                <a:latin typeface="Arial" charset="0"/>
                <a:ea typeface="ＭＳ Ｐゴシック" charset="0"/>
                <a:cs typeface="ＭＳ Ｐゴシック" charset="0"/>
              </a:rPr>
              <a:t>Tungkol</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sa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mga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Alipin</a:t>
            </a:r>
            <a:r>
              <a:rPr lang="en-US" sz="1600" b="0" spc="100" baseline="0" dirty="0">
                <a:latin typeface="Arial" charset="0"/>
                <a:ea typeface="ＭＳ Ｐゴシック" charset="0"/>
                <a:cs typeface="ＭＳ Ｐゴシック" charset="0"/>
              </a:rPr>
              <a:t> at Amo ng </a:t>
            </a:r>
            <a:r>
              <a:rPr lang="en-US" sz="1600" b="0" spc="100" baseline="0" dirty="0" err="1">
                <a:latin typeface="Arial" charset="0"/>
                <a:ea typeface="ＭＳ Ｐゴシック" charset="0"/>
                <a:cs typeface="ＭＳ Ｐゴシック" charset="0"/>
              </a:rPr>
              <a:t>mga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Alipin</a:t>
            </a:r>
            <a:endParaRPr lang="en-US" sz="1600" b="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Sundin</a:t>
            </a:r>
            <a:r>
              <a:rPr lang="en-US" sz="1600" spc="100" baseline="0" dirty="0">
                <a:latin typeface="Arial" charset="0"/>
                <a:ea typeface="ＭＳ Ｐゴシック" charset="0"/>
                <a:cs typeface="ＭＳ Ｐゴシック" charset="0"/>
              </a:rPr>
              <a:t> ang </a:t>
            </a:r>
            <a:r>
              <a:rPr lang="en-US" sz="1600" spc="100" baseline="0" dirty="0" err="1">
                <a:latin typeface="Arial" charset="0"/>
                <a:ea typeface="ＭＳ Ｐゴシック" charset="0"/>
                <a:cs typeface="ＭＳ Ｐゴシック" charset="0"/>
              </a:rPr>
              <a:t>Inyong</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mga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Magulang</a:t>
            </a:r>
            <a:r>
              <a:rPr lang="en-US" sz="160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6:1–3</a:t>
            </a:r>
            <a:r>
              <a:rPr lang="en-US" sz="1600" b="0" i="0" spc="100" dirty="0">
                <a:latin typeface="Arial" charset="0"/>
                <a:ea typeface="ＭＳ Ｐゴシック" charset="0"/>
                <a:cs typeface="ＭＳ Ｐゴシック" charset="0"/>
              </a:rPr>
              <a:t>). </a:t>
            </a:r>
            <a:endParaRPr lang="en-US" sz="160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Huwag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Itulak</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sa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Galit</a:t>
            </a:r>
            <a:r>
              <a:rPr lang="en-US" sz="1600" spc="100" dirty="0">
                <a:latin typeface="Arial" charset="0"/>
                <a:ea typeface="ＭＳ Ｐゴシック" charset="0"/>
                <a:cs typeface="ＭＳ Ｐゴシック" charset="0"/>
              </a:rPr>
              <a:t> ang </a:t>
            </a:r>
            <a:r>
              <a:rPr lang="en-US" sz="1600" spc="100" dirty="0" err="1">
                <a:latin typeface="Arial" charset="0"/>
                <a:ea typeface="ＭＳ Ｐゴシック" charset="0"/>
                <a:cs typeface="ＭＳ Ｐゴシック" charset="0"/>
              </a:rPr>
              <a:t>Inyong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Anak (</a:t>
            </a:r>
            <a:r>
              <a:rPr lang="en-US" sz="1600" i="1" spc="100" dirty="0" err="1">
                <a:latin typeface="Arial" charset="0"/>
                <a:ea typeface="ＭＳ Ｐゴシック" charset="0"/>
                <a:cs typeface="ＭＳ Ｐゴシック" charset="0"/>
              </a:rPr>
              <a:t>Efeso</a:t>
            </a:r>
            <a:r>
              <a:rPr lang="en-US" sz="1600" i="1" spc="100" dirty="0">
                <a:latin typeface="Arial" charset="0"/>
                <a:ea typeface="ＭＳ Ｐゴシック" charset="0"/>
                <a:cs typeface="ＭＳ Ｐゴシック" charset="0"/>
              </a:rPr>
              <a:t> 6:4</a:t>
            </a:r>
            <a:r>
              <a:rPr lang="en-US" sz="160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 </a:t>
            </a:r>
            <a:r>
              <a:rPr lang="en-US" sz="1600" i="0" spc="100" dirty="0">
                <a:latin typeface="Arial" charset="0"/>
                <a:ea typeface="ＭＳ Ｐゴシック" charset="0"/>
                <a:cs typeface="ＭＳ Ｐゴシック" charset="0"/>
              </a:rPr>
              <a:t>(a</a:t>
            </a:r>
            <a:r>
              <a:rPr lang="en-US" sz="1600" spc="100" dirty="0">
                <a:latin typeface="Arial" charset="0"/>
                <a:ea typeface="ＭＳ Ｐゴシック" charset="0"/>
                <a:cs typeface="ＭＳ Ｐゴシック" charset="0"/>
              </a:rPr>
              <a:t>)</a:t>
            </a:r>
            <a:r>
              <a:rPr lang="en-US" sz="1600" i="0" spc="100" dirty="0">
                <a:latin typeface="Arial" charset="0"/>
                <a:ea typeface="ＭＳ Ｐゴシック" charset="0"/>
                <a:cs typeface="ＭＳ Ｐゴシック" charset="0"/>
              </a:rPr>
              <a:t> Pang-</a:t>
            </a:r>
            <a:r>
              <a:rPr lang="en-US" sz="1600" i="0" spc="100" dirty="0" err="1">
                <a:latin typeface="Arial" charset="0"/>
                <a:ea typeface="ＭＳ Ｐゴシック" charset="0"/>
                <a:cs typeface="ＭＳ Ｐゴシック" charset="0"/>
              </a:rPr>
              <a:t>aalipin</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sa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Panahon</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ni</a:t>
            </a:r>
            <a:r>
              <a:rPr lang="en-US" sz="1600" i="0" spc="100" dirty="0">
                <a:latin typeface="Arial" charset="0"/>
                <a:ea typeface="ＭＳ Ｐゴシック" charset="0"/>
                <a:cs typeface="ＭＳ Ｐゴシック" charset="0"/>
              </a:rPr>
              <a:t> Pablo (</a:t>
            </a:r>
            <a:r>
              <a:rPr lang="en-US" sz="1600" i="1" spc="100" dirty="0">
                <a:latin typeface="Arial" charset="0"/>
                <a:ea typeface="ＭＳ Ｐゴシック" charset="0"/>
                <a:cs typeface="ＭＳ Ｐゴシック" charset="0"/>
              </a:rPr>
              <a:t>1 </a:t>
            </a:r>
            <a:r>
              <a:rPr lang="en-US" sz="1600" i="1" spc="100" dirty="0" err="1">
                <a:latin typeface="Arial" charset="0"/>
                <a:ea typeface="ＭＳ Ｐゴシック" charset="0"/>
                <a:cs typeface="ＭＳ Ｐゴシック" charset="0"/>
              </a:rPr>
              <a:t>Corinto</a:t>
            </a:r>
            <a:r>
              <a:rPr lang="en-US" sz="1600" i="1" spc="100" dirty="0">
                <a:latin typeface="Arial" charset="0"/>
                <a:ea typeface="ＭＳ Ｐゴシック" charset="0"/>
                <a:cs typeface="ＭＳ Ｐゴシック" charset="0"/>
              </a:rPr>
              <a:t> 7:20–24</a:t>
            </a:r>
            <a:r>
              <a:rPr lang="en-US" sz="160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dirty="0">
                <a:latin typeface="Arial" charset="0"/>
                <a:ea typeface="ＭＳ Ｐゴシック" charset="0"/>
                <a:cs typeface="ＭＳ Ｐゴシック" charset="0"/>
              </a:rPr>
              <a:t>(b)</a:t>
            </a:r>
            <a:r>
              <a:rPr lang="en-US" sz="1600" b="0" i="0" spc="100" dirty="0">
                <a:latin typeface="Arial" charset="0"/>
                <a:ea typeface="ＭＳ Ｐゴシック" charset="0"/>
                <a:cs typeface="ＭＳ Ｐゴシック" charset="0"/>
              </a:rPr>
              <a:t> Mga </a:t>
            </a:r>
            <a:r>
              <a:rPr lang="en-US" sz="1600" b="0" i="0" spc="100" dirty="0" err="1">
                <a:latin typeface="Arial" charset="0"/>
                <a:ea typeface="ＭＳ Ｐゴシック" charset="0"/>
                <a:cs typeface="ＭＳ Ｐゴシック" charset="0"/>
              </a:rPr>
              <a:t>Alipin</a:t>
            </a:r>
            <a:r>
              <a:rPr lang="en-US" sz="1600" b="0" i="0" spc="100" dirty="0">
                <a:latin typeface="Arial" charset="0"/>
                <a:ea typeface="ＭＳ Ｐゴシック" charset="0"/>
                <a:cs typeface="ＭＳ Ｐゴシック" charset="0"/>
              </a:rPr>
              <a:t> </a:t>
            </a:r>
            <a:r>
              <a:rPr lang="en-US" sz="1600" b="0" i="0" spc="100" dirty="0" err="1">
                <a:latin typeface="Arial" charset="0"/>
                <a:ea typeface="ＭＳ Ｐゴシック" charset="0"/>
                <a:cs typeface="ＭＳ Ｐゴシック" charset="0"/>
              </a:rPr>
              <a:t>ni</a:t>
            </a:r>
            <a:r>
              <a:rPr lang="en-US" sz="1600" b="0" i="0" spc="100" dirty="0">
                <a:latin typeface="Arial" charset="0"/>
                <a:ea typeface="ＭＳ Ｐゴシック" charset="0"/>
                <a:cs typeface="ＭＳ Ｐゴシック" charset="0"/>
              </a:rPr>
              <a:t> Cristo (</a:t>
            </a:r>
            <a:r>
              <a:rPr lang="en-US" sz="1600" b="0" i="1" spc="100" dirty="0" err="1">
                <a:latin typeface="Arial" charset="0"/>
                <a:ea typeface="ＭＳ Ｐゴシック" charset="0"/>
                <a:cs typeface="ＭＳ Ｐゴシック" charset="0"/>
              </a:rPr>
              <a:t>Efeso</a:t>
            </a:r>
            <a:r>
              <a:rPr lang="en-US" sz="1600" b="0" i="1" spc="100" dirty="0">
                <a:latin typeface="Arial" charset="0"/>
                <a:ea typeface="ＭＳ Ｐゴシック" charset="0"/>
                <a:cs typeface="ＭＳ Ｐゴシック" charset="0"/>
              </a:rPr>
              <a:t> 6:5–8</a:t>
            </a:r>
            <a:r>
              <a:rPr lang="en-US" sz="1600" b="0" spc="100" dirty="0">
                <a:latin typeface="Arial" charset="0"/>
                <a:ea typeface="ＭＳ Ｐゴシック" charset="0"/>
                <a:cs typeface="ＭＳ Ｐゴシック" charset="0"/>
              </a:rPr>
              <a:t>).</a:t>
            </a:r>
            <a:r>
              <a:rPr lang="en-US" sz="1600" b="0" i="0" spc="100" dirty="0">
                <a:latin typeface="Arial" charset="0"/>
                <a:ea typeface="ＭＳ Ｐゴシック" charset="0"/>
                <a:cs typeface="ＭＳ Ｐゴシック" charset="0"/>
              </a:rPr>
              <a:t> </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(c) Mga Amo </a:t>
            </a:r>
            <a:r>
              <a:rPr lang="en-US" sz="1600" spc="100" baseline="0" dirty="0" err="1">
                <a:latin typeface="Arial" charset="0"/>
                <a:ea typeface="ＭＳ Ｐゴシック" charset="0"/>
                <a:cs typeface="ＭＳ Ｐゴシック" charset="0"/>
              </a:rPr>
              <a:t>na</a:t>
            </a:r>
            <a:r>
              <a:rPr lang="en-US" sz="1600" spc="100" baseline="0" dirty="0">
                <a:latin typeface="Arial" charset="0"/>
                <a:ea typeface="ＭＳ Ｐゴシック" charset="0"/>
                <a:cs typeface="ＭＳ Ｐゴシック" charset="0"/>
              </a:rPr>
              <a:t> Mga </a:t>
            </a:r>
            <a:r>
              <a:rPr lang="en-US" sz="1600" spc="100" baseline="0" dirty="0" err="1">
                <a:latin typeface="Arial" charset="0"/>
                <a:ea typeface="ＭＳ Ｐゴシック" charset="0"/>
                <a:cs typeface="ＭＳ Ｐゴシック" charset="0"/>
              </a:rPr>
              <a:t>Alipin</a:t>
            </a:r>
            <a:r>
              <a:rPr lang="en-US" sz="1600" spc="100" baseline="0" dirty="0">
                <a:latin typeface="Arial" charset="0"/>
                <a:ea typeface="ＭＳ Ｐゴシック" charset="0"/>
                <a:cs typeface="ＭＳ Ｐゴシック" charset="0"/>
              </a:rPr>
              <a:t> (</a:t>
            </a:r>
            <a:r>
              <a:rPr lang="en-US" sz="1600" i="1" spc="100" baseline="0" dirty="0" err="1">
                <a:latin typeface="Arial" charset="0"/>
                <a:ea typeface="ＭＳ Ｐゴシック" charset="0"/>
                <a:cs typeface="ＭＳ Ｐゴシック" charset="0"/>
              </a:rPr>
              <a:t>Colosas</a:t>
            </a:r>
            <a:r>
              <a:rPr lang="en-US" sz="1600" i="1" spc="100" baseline="0" dirty="0">
                <a:latin typeface="Arial" charset="0"/>
                <a:ea typeface="ＭＳ Ｐゴシック" charset="0"/>
                <a:cs typeface="ＭＳ Ｐゴシック" charset="0"/>
              </a:rPr>
              <a:t> 4:1</a:t>
            </a:r>
            <a:r>
              <a:rPr lang="en-US" sz="1600" spc="100" baseline="0" dirty="0">
                <a:latin typeface="Arial" charset="0"/>
                <a:ea typeface="ＭＳ Ｐゴシック" charset="0"/>
                <a:cs typeface="ＭＳ Ｐゴシック" charset="0"/>
              </a:rPr>
              <a:t>).</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dirty="0">
                <a:latin typeface="Arial" charset="0"/>
                <a:ea typeface="ＭＳ Ｐゴシック" charset="0"/>
                <a:cs typeface="ＭＳ Ｐゴシック" charset="0"/>
              </a:rPr>
              <a:t>	</a:t>
            </a: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err="1">
                <a:latin typeface="Arial" charset="0"/>
                <a:ea typeface="ＭＳ Ｐゴシック" charset="0"/>
                <a:cs typeface="ＭＳ Ｐゴシック" charset="0"/>
              </a:rPr>
              <a:t>Payo</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Anak. </a:t>
            </a:r>
            <a:r>
              <a:rPr lang="en-US" sz="1600" b="0" spc="100" baseline="0" dirty="0">
                <a:latin typeface="Arial" charset="0"/>
                <a:cs typeface="ＭＳ Ｐゴシック" charset="0"/>
              </a:rPr>
              <a:t>“Mga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sundin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matuwid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ama at </a:t>
            </a:r>
            <a:r>
              <a:rPr lang="en-US" sz="1600" b="0" spc="100" baseline="0" dirty="0" err="1">
                <a:latin typeface="Arial" charset="0"/>
                <a:cs typeface="ＭＳ Ｐゴシック" charset="0"/>
              </a:rPr>
              <a:t>ina</a:t>
            </a:r>
            <a:r>
              <a:rPr lang="en-US" sz="1600" spc="100" dirty="0">
                <a:latin typeface="Arial" charset="0"/>
                <a:cs typeface="ＭＳ Ｐゴシック" charset="0"/>
              </a:rPr>
              <a:t>’</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pangako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mabuti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kalagayan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ikaw</a:t>
            </a:r>
            <a:r>
              <a:rPr lang="en-US" sz="1600" b="0" spc="100" baseline="0" dirty="0">
                <a:latin typeface="Arial" charset="0"/>
                <a:cs typeface="ＭＳ Ｐゴシック" charset="0"/>
              </a:rPr>
              <a:t> ay mabuhay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matagal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ibabaw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lupa</a:t>
            </a:r>
            <a:r>
              <a:rPr lang="en-US" sz="1600" spc="100" dirty="0">
                <a:latin typeface="Arial" charset="0"/>
                <a:cs typeface="ＭＳ Ｐゴシック" charset="0"/>
              </a:rPr>
              <a:t>’ </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6:1–3</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i="1" spc="100" baseline="0" dirty="0">
                <a:latin typeface="Arial" charset="0"/>
              </a:rPr>
              <a:t>¶ </a:t>
            </a:r>
            <a:r>
              <a:rPr lang="en-US" sz="1600" spc="100" baseline="0" dirty="0">
                <a:latin typeface="Arial" charset="0"/>
              </a:rPr>
              <a:t>• Ang </a:t>
            </a:r>
            <a:r>
              <a:rPr lang="en-US" sz="1600" spc="100" baseline="0" dirty="0" err="1">
                <a:latin typeface="Arial" charset="0"/>
              </a:rPr>
              <a:t>salitang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anak</a:t>
            </a:r>
            <a:r>
              <a:rPr lang="en-US" sz="1600" spc="100" baseline="0" dirty="0">
                <a:latin typeface="Arial" charset="0"/>
              </a:rPr>
              <a:t>” (</a:t>
            </a:r>
            <a:r>
              <a:rPr lang="en-US" sz="1600" spc="100" baseline="0" dirty="0" err="1">
                <a:latin typeface="Arial" charset="0"/>
              </a:rPr>
              <a:t>Griyego</a:t>
            </a:r>
            <a:r>
              <a:rPr lang="en-US" sz="1600" spc="100" baseline="0" dirty="0">
                <a:latin typeface="Arial" charset="0"/>
              </a:rPr>
              <a:t>, </a:t>
            </a:r>
            <a:r>
              <a:rPr lang="en-US" sz="1600" i="1" spc="100" baseline="0" dirty="0">
                <a:latin typeface="Arial" charset="0"/>
              </a:rPr>
              <a:t>ta </a:t>
            </a:r>
            <a:r>
              <a:rPr lang="en-US" sz="1600" i="1" spc="100" baseline="0" dirty="0" err="1">
                <a:latin typeface="Arial" charset="0"/>
              </a:rPr>
              <a:t>tekna</a:t>
            </a:r>
            <a:r>
              <a:rPr lang="en-US" sz="1600" spc="100" baseline="0" dirty="0">
                <a:latin typeface="Arial" charset="0"/>
              </a:rPr>
              <a:t>) ay </a:t>
            </a:r>
            <a:r>
              <a:rPr lang="en-US" sz="1600" spc="100" baseline="0" dirty="0" err="1">
                <a:latin typeface="Arial" charset="0"/>
              </a:rPr>
              <a:t>maaaring</a:t>
            </a:r>
            <a:r>
              <a:rPr lang="en-US" sz="1600" spc="100" baseline="0" dirty="0">
                <a:latin typeface="Arial" charset="0"/>
              </a:rPr>
              <a:t> </a:t>
            </a:r>
            <a:r>
              <a:rPr lang="en-US" sz="1600" spc="100" baseline="0" dirty="0" err="1">
                <a:latin typeface="Arial" charset="0"/>
              </a:rPr>
              <a:t>tumukoy</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malawak</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hanay</a:t>
            </a:r>
            <a:r>
              <a:rPr lang="en-US" sz="1600" spc="100" baseline="0" dirty="0">
                <a:latin typeface="Arial" charset="0"/>
              </a:rPr>
              <a:t> 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edad</a:t>
            </a:r>
            <a:r>
              <a:rPr lang="en-US" sz="1600" spc="100" baseline="0" dirty="0">
                <a:latin typeface="Arial" charset="0"/>
              </a:rPr>
              <a:t>, </a:t>
            </a:r>
            <a:r>
              <a:rPr lang="en-US" sz="1600" spc="100" baseline="0" dirty="0" err="1">
                <a:latin typeface="Arial" charset="0"/>
              </a:rPr>
              <a:t>dahil</a:t>
            </a:r>
            <a:r>
              <a:rPr lang="en-US" sz="1600" spc="100" baseline="0" dirty="0">
                <a:latin typeface="Arial" charset="0"/>
              </a:rPr>
              <a:t>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anak</a:t>
            </a:r>
            <a:r>
              <a:rPr lang="en-US" sz="1600" spc="100" baseline="0" dirty="0">
                <a:latin typeface="Arial" charset="0"/>
              </a:rPr>
              <a:t> ay </a:t>
            </a:r>
            <a:r>
              <a:rPr lang="en-US" sz="1600" spc="100" baseline="0" dirty="0" err="1">
                <a:latin typeface="Arial" charset="0"/>
              </a:rPr>
              <a:t>nananatiling</a:t>
            </a:r>
            <a:r>
              <a:rPr lang="en-US" sz="1600" spc="100" baseline="0" dirty="0">
                <a:latin typeface="Arial" charset="0"/>
              </a:rPr>
              <a:t> </a:t>
            </a:r>
            <a:r>
              <a:rPr lang="en-US" sz="1600" spc="100" baseline="0" dirty="0" err="1">
                <a:latin typeface="Arial" charset="0"/>
              </a:rPr>
              <a:t>nasa</a:t>
            </a:r>
            <a:r>
              <a:rPr lang="en-US" sz="1600" spc="100" baseline="0" dirty="0">
                <a:latin typeface="Arial" charset="0"/>
              </a:rPr>
              <a:t> </a:t>
            </a:r>
            <a:r>
              <a:rPr lang="en-US" sz="1600" spc="100" baseline="0" dirty="0" err="1">
                <a:latin typeface="Arial" charset="0"/>
              </a:rPr>
              <a:t>ilalim</a:t>
            </a:r>
            <a:r>
              <a:rPr lang="en-US" sz="1600" spc="100" baseline="0" dirty="0">
                <a:latin typeface="Arial" charset="0"/>
              </a:rPr>
              <a:t> ng </a:t>
            </a:r>
            <a:r>
              <a:rPr lang="en-US" sz="1600" spc="100" baseline="0" dirty="0" err="1">
                <a:latin typeface="Arial" charset="0"/>
              </a:rPr>
              <a:t>awtoridad</a:t>
            </a:r>
            <a:r>
              <a:rPr lang="en-US" sz="1600" spc="100" baseline="0" dirty="0">
                <a:latin typeface="Arial" charset="0"/>
              </a:rPr>
              <a:t> ng ama </a:t>
            </a:r>
            <a:r>
              <a:rPr lang="en-US" sz="1600" spc="100" baseline="0" dirty="0" err="1">
                <a:latin typeface="Arial" charset="0"/>
              </a:rPr>
              <a:t>hanggang</a:t>
            </a:r>
            <a:r>
              <a:rPr lang="en-US" sz="1600" spc="100" baseline="0" dirty="0">
                <a:latin typeface="Arial" charset="0"/>
              </a:rPr>
              <a:t> ang ama ay 60 </a:t>
            </a:r>
            <a:r>
              <a:rPr lang="en-US" sz="1600" spc="100" baseline="0" dirty="0" err="1">
                <a:latin typeface="Arial" charset="0"/>
              </a:rPr>
              <a:t>taong</a:t>
            </a:r>
            <a:r>
              <a:rPr lang="en-US" sz="1600" spc="100" baseline="0" dirty="0">
                <a:latin typeface="Arial" charset="0"/>
              </a:rPr>
              <a:t> </a:t>
            </a:r>
            <a:r>
              <a:rPr lang="en-US" sz="1600" spc="100" baseline="0" dirty="0" err="1">
                <a:latin typeface="Arial" charset="0"/>
              </a:rPr>
              <a:t>gulang</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Griyegong</a:t>
            </a:r>
            <a:r>
              <a:rPr lang="en-US" sz="1600" spc="100" baseline="0" dirty="0">
                <a:latin typeface="Arial" charset="0"/>
              </a:rPr>
              <a:t> </a:t>
            </a:r>
            <a:r>
              <a:rPr lang="en-US" sz="1600" spc="100" baseline="0" dirty="0" err="1">
                <a:latin typeface="Arial" charset="0"/>
              </a:rPr>
              <a:t>tradisyon</a:t>
            </a:r>
            <a:r>
              <a:rPr lang="en-US" sz="1600" spc="100" baseline="0" dirty="0">
                <a:latin typeface="Arial" charset="0"/>
              </a:rPr>
              <a:t>) o </a:t>
            </a:r>
            <a:r>
              <a:rPr lang="en-US" sz="1600" spc="100" baseline="0" dirty="0" err="1">
                <a:latin typeface="Arial" charset="0"/>
              </a:rPr>
              <a:t>hanggang</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kanyang</a:t>
            </a:r>
            <a:r>
              <a:rPr lang="en-US" sz="1600" spc="100" baseline="0" dirty="0">
                <a:latin typeface="Arial" charset="0"/>
              </a:rPr>
              <a:t> </a:t>
            </a:r>
            <a:r>
              <a:rPr lang="en-US" sz="1600" spc="100" baseline="0" dirty="0" err="1">
                <a:latin typeface="Arial" charset="0"/>
              </a:rPr>
              <a:t>kamatayan</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Romano naman). ¶ • </a:t>
            </a:r>
            <a:r>
              <a:rPr lang="en-US" sz="1600" b="0" spc="100" baseline="0" dirty="0">
                <a:latin typeface="Arial" charset="0"/>
              </a:rPr>
              <a:t>Ang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anak</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ito</a:t>
            </a:r>
            <a:r>
              <a:rPr lang="en-US" sz="1600" b="0" spc="100" baseline="0" dirty="0">
                <a:latin typeface="Arial" charset="0"/>
              </a:rPr>
              <a:t>, </a:t>
            </a:r>
            <a:r>
              <a:rPr lang="en-US" sz="1600" b="0" spc="100" baseline="0" dirty="0" err="1">
                <a:latin typeface="Arial" charset="0"/>
              </a:rPr>
              <a:t>gayunman</a:t>
            </a:r>
            <a:r>
              <a:rPr lang="en-US" sz="1600" b="0" spc="100" baseline="0" dirty="0">
                <a:latin typeface="Arial" charset="0"/>
              </a:rPr>
              <a:t>, ay </a:t>
            </a:r>
            <a:r>
              <a:rPr lang="en-US" sz="1600" b="0" spc="100" baseline="0" dirty="0" err="1">
                <a:latin typeface="Arial" charset="0"/>
              </a:rPr>
              <a:t>sapat</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bata</a:t>
            </a:r>
            <a:r>
              <a:rPr lang="en-US" sz="1600" b="0" spc="100" baseline="0" dirty="0">
                <a:latin typeface="Arial" charset="0"/>
              </a:rPr>
              <a:t> pa </a:t>
            </a:r>
            <a:r>
              <a:rPr lang="en-US" sz="1600" b="0" spc="100" baseline="0" dirty="0" err="1">
                <a:latin typeface="Arial" charset="0"/>
              </a:rPr>
              <a:t>upang</a:t>
            </a:r>
            <a:r>
              <a:rPr lang="en-US" sz="1600" b="0" spc="100" baseline="0" dirty="0">
                <a:latin typeface="Arial" charset="0"/>
              </a:rPr>
              <a:t> </a:t>
            </a:r>
            <a:r>
              <a:rPr lang="en-US" sz="1600" b="0" spc="100" baseline="0" dirty="0" err="1">
                <a:latin typeface="Arial" charset="0"/>
              </a:rPr>
              <a:t>mapasailalim</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pagsasanay</a:t>
            </a:r>
            <a:r>
              <a:rPr lang="en-US" sz="1600" b="0" spc="100" baseline="0" dirty="0">
                <a:latin typeface="Arial" charset="0"/>
              </a:rPr>
              <a:t> ng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magulang</a:t>
            </a:r>
            <a:r>
              <a:rPr lang="en-US" sz="1600" b="0" spc="100" baseline="0" dirty="0">
                <a:latin typeface="Arial" charset="0"/>
              </a:rPr>
              <a:t> (</a:t>
            </a:r>
            <a:r>
              <a:rPr lang="en-US" sz="1600" b="0" i="1" spc="100" baseline="0" dirty="0" err="1">
                <a:latin typeface="Arial" charset="0"/>
              </a:rPr>
              <a:t>Efeso</a:t>
            </a:r>
            <a:r>
              <a:rPr lang="en-US" sz="1600" b="0" i="1" spc="100" baseline="0" dirty="0">
                <a:latin typeface="Arial" charset="0"/>
              </a:rPr>
              <a:t> </a:t>
            </a:r>
            <a:r>
              <a:rPr lang="en-US" sz="1600" b="0" spc="100" baseline="0" dirty="0">
                <a:latin typeface="Arial" charset="0"/>
              </a:rPr>
              <a:t>6:4) </a:t>
            </a:r>
            <a:r>
              <a:rPr lang="en-US" sz="1600" spc="100" dirty="0" err="1">
                <a:latin typeface="Arial" charset="0"/>
              </a:rPr>
              <a:t>ngunit</a:t>
            </a:r>
            <a:r>
              <a:rPr lang="en-US" sz="1600" spc="100" dirty="0">
                <a:latin typeface="Arial" charset="0"/>
              </a:rPr>
              <a:t> </a:t>
            </a:r>
            <a:r>
              <a:rPr lang="en-US" sz="1600" spc="100" dirty="0" err="1">
                <a:latin typeface="Arial" charset="0"/>
              </a:rPr>
              <a:t>sapat</a:t>
            </a:r>
            <a:r>
              <a:rPr lang="en-US" sz="1600" spc="100" dirty="0">
                <a:latin typeface="Arial" charset="0"/>
              </a:rPr>
              <a:t> </a:t>
            </a:r>
            <a:r>
              <a:rPr lang="en-US" sz="1600" spc="100" dirty="0" err="1">
                <a:latin typeface="Arial" charset="0"/>
              </a:rPr>
              <a:t>na</a:t>
            </a:r>
            <a:r>
              <a:rPr lang="en-US" sz="1600" spc="100" dirty="0">
                <a:latin typeface="Arial" charset="0"/>
              </a:rPr>
              <a:t> may </a:t>
            </a:r>
            <a:r>
              <a:rPr lang="en-US" sz="1600" spc="100" dirty="0" err="1">
                <a:latin typeface="Arial" charset="0"/>
              </a:rPr>
              <a:t>edad</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mismo</a:t>
            </a:r>
            <a:r>
              <a:rPr lang="en-US" sz="1600" spc="100" dirty="0">
                <a:latin typeface="Arial" charset="0"/>
              </a:rPr>
              <a:t> </a:t>
            </a:r>
            <a:r>
              <a:rPr lang="en-US" sz="1600" spc="100" dirty="0" err="1">
                <a:latin typeface="Arial" charset="0"/>
              </a:rPr>
              <a:t>upang</a:t>
            </a:r>
            <a:r>
              <a:rPr lang="en-US" sz="1600" spc="100" dirty="0">
                <a:latin typeface="Arial" charset="0"/>
              </a:rPr>
              <a:t> </a:t>
            </a:r>
            <a:r>
              <a:rPr lang="en-US" sz="1600" spc="100" dirty="0" err="1">
                <a:latin typeface="Arial" charset="0"/>
              </a:rPr>
              <a:t>maging</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alagad</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kanila</a:t>
            </a:r>
            <a:r>
              <a:rPr lang="en-US" sz="1600" spc="100" dirty="0">
                <a:latin typeface="Arial" charset="0"/>
              </a:rPr>
              <a:t> ng </a:t>
            </a:r>
            <a:r>
              <a:rPr lang="en-US" sz="1600" spc="100" dirty="0" err="1">
                <a:latin typeface="Arial" charset="0"/>
              </a:rPr>
              <a:t>sariling</a:t>
            </a:r>
            <a:r>
              <a:rPr lang="en-US" sz="1600" spc="100" dirty="0">
                <a:latin typeface="Arial" charset="0"/>
              </a:rPr>
              <a:t> </a:t>
            </a:r>
            <a:r>
              <a:rPr lang="en-US" sz="1600" spc="100" dirty="0" err="1">
                <a:latin typeface="Arial" charset="0"/>
              </a:rPr>
              <a:t>karapatan</a:t>
            </a:r>
            <a:r>
              <a:rPr lang="en-US" sz="1600" spc="10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86342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dirty="0">
                <a:latin typeface="Arial" charset="0"/>
                <a:cs typeface="ＭＳ Ｐゴシック" charset="0"/>
              </a:rPr>
              <a:t>Hindi </a:t>
            </a:r>
            <a:r>
              <a:rPr lang="en-US" sz="1600" spc="100" dirty="0" err="1">
                <a:latin typeface="Arial" charset="0"/>
                <a:cs typeface="ＭＳ Ｐゴシック" charset="0"/>
              </a:rPr>
              <a:t>lubusan</a:t>
            </a:r>
            <a:r>
              <a:rPr lang="en-US" sz="1600" spc="100" dirty="0">
                <a:latin typeface="Arial" charset="0"/>
                <a:cs typeface="ＭＳ Ｐゴシック" charset="0"/>
              </a:rPr>
              <a:t> ang </a:t>
            </a:r>
            <a:r>
              <a:rPr lang="en-US" sz="1600" spc="100" dirty="0" err="1">
                <a:latin typeface="Arial" charset="0"/>
                <a:cs typeface="ＭＳ Ｐゴシック" charset="0"/>
              </a:rPr>
              <a:t>utos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sumunod</a:t>
            </a:r>
            <a:r>
              <a:rPr lang="en-US" sz="1600" spc="100" dirty="0">
                <a:latin typeface="Arial" charset="0"/>
                <a:cs typeface="ＭＳ Ｐゴシック" charset="0"/>
              </a:rPr>
              <a:t>. </a:t>
            </a:r>
            <a:r>
              <a:rPr lang="en-US" sz="1600" i="1" spc="100" baseline="0" dirty="0">
                <a:latin typeface="Arial" charset="0"/>
              </a:rPr>
              <a:t>¶ </a:t>
            </a:r>
            <a:r>
              <a:rPr lang="en-US" sz="1600" spc="100" baseline="0" dirty="0" err="1">
                <a:latin typeface="Arial" charset="0"/>
              </a:rPr>
              <a:t>Kapag</a:t>
            </a:r>
            <a:r>
              <a:rPr lang="en-US" sz="1600" spc="100" baseline="0" dirty="0">
                <a:latin typeface="Arial" charset="0"/>
              </a:rPr>
              <a:t>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uto</a:t>
            </a:r>
            <a:r>
              <a:rPr lang="en-US" sz="1600" spc="100" dirty="0" err="1">
                <a:latin typeface="Arial" charset="0"/>
              </a:rPr>
              <a:t>s</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magulang</a:t>
            </a:r>
            <a:r>
              <a:rPr lang="en-US" sz="1600" spc="100" dirty="0">
                <a:latin typeface="Arial" charset="0"/>
              </a:rPr>
              <a:t> ay ”</a:t>
            </a:r>
            <a:r>
              <a:rPr lang="en-US" sz="1600" spc="100" dirty="0" err="1">
                <a:latin typeface="Arial" charset="0"/>
              </a:rPr>
              <a:t>sumasalungat</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kahilingan</a:t>
            </a:r>
            <a:r>
              <a:rPr lang="en-US" sz="1600" spc="100" dirty="0">
                <a:latin typeface="Arial" charset="0"/>
              </a:rPr>
              <a:t> </a:t>
            </a:r>
            <a:r>
              <a:rPr lang="en-US" sz="1600" spc="100" dirty="0" err="1">
                <a:latin typeface="Arial" charset="0"/>
              </a:rPr>
              <a:t>ni</a:t>
            </a:r>
            <a:r>
              <a:rPr lang="en-US" sz="1600" spc="100" dirty="0">
                <a:latin typeface="Arial" charset="0"/>
              </a:rPr>
              <a:t> Cristo, kung </a:t>
            </a:r>
            <a:r>
              <a:rPr lang="en-US" sz="1600" spc="100" dirty="0" err="1">
                <a:latin typeface="Arial" charset="0"/>
              </a:rPr>
              <a:t>gayon</a:t>
            </a:r>
            <a:r>
              <a:rPr lang="en-US" sz="1600" spc="100" dirty="0">
                <a:latin typeface="Arial" charset="0"/>
              </a:rPr>
              <a:t>, </a:t>
            </a:r>
            <a:r>
              <a:rPr lang="en-US" sz="1600" spc="100" dirty="0" err="1">
                <a:latin typeface="Arial" charset="0"/>
              </a:rPr>
              <a:t>masakit</a:t>
            </a:r>
            <a:r>
              <a:rPr lang="en-US" sz="1600" spc="100" dirty="0">
                <a:latin typeface="Arial" charset="0"/>
              </a:rPr>
              <a:t> man </a:t>
            </a:r>
            <a:r>
              <a:rPr lang="en-US" sz="1600" spc="100" dirty="0" err="1">
                <a:latin typeface="Arial" charset="0"/>
              </a:rPr>
              <a:t>ito</a:t>
            </a:r>
            <a:r>
              <a:rPr lang="en-US" sz="1600" spc="100" dirty="0">
                <a:latin typeface="Arial" charset="0"/>
              </a:rPr>
              <a:t>, </a:t>
            </a:r>
            <a:r>
              <a:rPr lang="en-US" sz="1600" spc="100" dirty="0" err="1">
                <a:latin typeface="Arial" charset="0"/>
              </a:rPr>
              <a:t>sila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anak</a:t>
            </a:r>
            <a:r>
              <a:rPr lang="en-US" sz="1600" spc="100" dirty="0">
                <a:latin typeface="Arial" charset="0"/>
              </a:rPr>
              <a:t>] ay </a:t>
            </a:r>
            <a:r>
              <a:rPr lang="en-US" sz="1600" spc="100" dirty="0" err="1">
                <a:latin typeface="Arial" charset="0"/>
              </a:rPr>
              <a:t>kailangang</a:t>
            </a:r>
            <a:r>
              <a:rPr lang="en-US" sz="1600" spc="100" dirty="0">
                <a:latin typeface="Arial" charset="0"/>
              </a:rPr>
              <a:t> </a:t>
            </a:r>
            <a:r>
              <a:rPr lang="en-US" sz="1600" spc="100" dirty="0" err="1">
                <a:latin typeface="Arial" charset="0"/>
              </a:rPr>
              <a:t>sundin</a:t>
            </a:r>
            <a:r>
              <a:rPr lang="en-US" sz="1600" spc="100" dirty="0">
                <a:latin typeface="Arial" charset="0"/>
              </a:rPr>
              <a:t> ang </a:t>
            </a:r>
            <a:r>
              <a:rPr lang="en-US" sz="1600" spc="100" dirty="0" err="1">
                <a:latin typeface="Arial" charset="0"/>
              </a:rPr>
              <a:t>Diyos</a:t>
            </a:r>
            <a:r>
              <a:rPr lang="en-US" sz="1600" spc="100" dirty="0">
                <a:latin typeface="Arial" charset="0"/>
              </a:rPr>
              <a:t> at </a:t>
            </a:r>
            <a:r>
              <a:rPr lang="en-US" sz="1600" spc="100" dirty="0" err="1">
                <a:latin typeface="Arial" charset="0"/>
              </a:rPr>
              <a:t>ipagkatiwala</a:t>
            </a:r>
            <a:r>
              <a:rPr lang="en-US" sz="1600" spc="100" dirty="0">
                <a:latin typeface="Arial" charset="0"/>
              </a:rPr>
              <a:t> ang </a:t>
            </a:r>
            <a:r>
              <a:rPr lang="en-US" sz="1600" spc="100" dirty="0" err="1">
                <a:latin typeface="Arial" charset="0"/>
              </a:rPr>
              <a:t>mga</a:t>
            </a:r>
            <a:r>
              <a:rPr lang="en-US" sz="1600" spc="100" dirty="0">
                <a:latin typeface="Arial" charset="0"/>
              </a:rPr>
              <a:t> </a:t>
            </a:r>
            <a:r>
              <a:rPr lang="en-US" sz="1600" spc="100" dirty="0" err="1">
                <a:latin typeface="Arial" charset="0"/>
              </a:rPr>
              <a:t>kahihinatnan</a:t>
            </a:r>
            <a:r>
              <a:rPr lang="en-US" sz="1600" spc="100" dirty="0">
                <a:latin typeface="Arial" charset="0"/>
              </a:rPr>
              <a:t> </a:t>
            </a:r>
            <a:r>
              <a:rPr lang="en-US" sz="1600" spc="100" dirty="0" err="1">
                <a:latin typeface="Arial" charset="0"/>
              </a:rPr>
              <a:t>sa</a:t>
            </a:r>
            <a:r>
              <a:rPr lang="en-US" sz="1600" spc="100" dirty="0">
                <a:latin typeface="Arial" charset="0"/>
              </a:rPr>
              <a:t> Kanya.”</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226493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9/6/23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9/6/23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Jul • Aug • Sep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a:latin typeface="Calibri" charset="0"/>
              <a:cs typeface="Calibri" charset="0"/>
            </a:endParaRPr>
          </a:p>
          <a:p>
            <a:pPr marL="360000"/>
            <a:r>
              <a:rPr lang="en-US" sz="3200" spc="20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239721" y="1280949"/>
            <a:ext cx="4580751" cy="4524315"/>
          </a:xfrm>
          <a:prstGeom prst="rect">
            <a:avLst/>
          </a:prstGeom>
          <a:noFill/>
        </p:spPr>
        <p:txBody>
          <a:bodyPr wrap="square" rtlCol="0">
            <a:spAutoFit/>
          </a:bodyPr>
          <a:lstStyle/>
          <a:p>
            <a:pPr algn="r">
              <a:spcAft>
                <a:spcPts val="0"/>
              </a:spcAft>
            </a:pPr>
            <a:r>
              <a:rPr lang="en-US" sz="4800" dirty="0">
                <a:latin typeface="Avenir Next Condensed Medium" panose="020B0506020202020204" pitchFamily="34" charset="0"/>
              </a:rPr>
              <a:t>How Were </a:t>
            </a:r>
            <a:r>
              <a:rPr lang="en-US" sz="4800" i="1" dirty="0">
                <a:latin typeface="Avenir Next Condensed Medium" panose="020B0506020202020204" pitchFamily="34" charset="0"/>
              </a:rPr>
              <a:t>the</a:t>
            </a:r>
            <a:r>
              <a:rPr lang="en-US" sz="4800" dirty="0">
                <a:latin typeface="Avenir Next Condensed Medium" panose="020B0506020202020204" pitchFamily="34" charset="0"/>
              </a:rPr>
              <a:t> Christian </a:t>
            </a:r>
            <a:r>
              <a:rPr lang="en-US" sz="4800" b="1" spc="100" dirty="0">
                <a:latin typeface="Avenir Next Condensed Demi Bold" panose="020B0506020202020204" pitchFamily="34" charset="0"/>
              </a:rPr>
              <a:t>Slaves</a:t>
            </a:r>
            <a:r>
              <a:rPr lang="en-US" sz="4800" dirty="0">
                <a:latin typeface="Avenir Next Condensed Medium" panose="020B0506020202020204" pitchFamily="34" charset="0"/>
              </a:rPr>
              <a:t> Supposed </a:t>
            </a:r>
            <a:r>
              <a:rPr lang="en-US" sz="4800" i="1" dirty="0">
                <a:latin typeface="Avenir Next Condensed Medium" panose="020B0506020202020204" pitchFamily="34" charset="0"/>
              </a:rPr>
              <a:t>to                 </a:t>
            </a:r>
            <a:r>
              <a:rPr lang="en-US" sz="4800" dirty="0">
                <a:latin typeface="Avenir Next Condensed Medium" panose="020B0506020202020204" pitchFamily="34" charset="0"/>
              </a:rPr>
              <a:t>Be</a:t>
            </a:r>
            <a:r>
              <a:rPr lang="en-US" sz="4800" i="1" dirty="0">
                <a:latin typeface="Avenir Next Condensed Medium" panose="020B0506020202020204" pitchFamily="34" charset="0"/>
              </a:rPr>
              <a:t> </a:t>
            </a:r>
            <a:r>
              <a:rPr lang="en-US" sz="4800" dirty="0">
                <a:latin typeface="Avenir Next Condensed Medium" panose="020B0506020202020204" pitchFamily="34" charset="0"/>
              </a:rPr>
              <a:t>Treated </a:t>
            </a:r>
            <a:r>
              <a:rPr lang="en-US" sz="4800" i="1" dirty="0">
                <a:latin typeface="Avenir Next Condensed Medium" panose="020B0506020202020204" pitchFamily="34" charset="0"/>
              </a:rPr>
              <a:t>by</a:t>
            </a:r>
            <a:r>
              <a:rPr lang="en-US" sz="4800" dirty="0">
                <a:latin typeface="Avenir Next Condensed Medium" panose="020B0506020202020204" pitchFamily="34" charset="0"/>
              </a:rPr>
              <a:t> Their Christian </a:t>
            </a:r>
            <a:r>
              <a:rPr lang="en-US" sz="4800" b="1" spc="100" dirty="0">
                <a:latin typeface="Avenir Next Condensed Demi Bold" panose="020B0506020202020204" pitchFamily="34" charset="0"/>
              </a:rPr>
              <a:t>Masters</a:t>
            </a:r>
            <a:r>
              <a:rPr lang="en-US" sz="4800" dirty="0">
                <a:latin typeface="Avenir Next Condensed Medium" panose="020B0506020202020204" pitchFamily="34" charset="0"/>
              </a:rPr>
              <a:t>  </a:t>
            </a:r>
            <a:r>
              <a:rPr lang="en-US" sz="4800" i="1" dirty="0">
                <a:latin typeface="Avenir Next Condensed Medium" panose="020B0506020202020204" pitchFamily="34" charset="0"/>
              </a:rPr>
              <a:t>in </a:t>
            </a:r>
            <a:r>
              <a:rPr lang="en-US" sz="4800" dirty="0">
                <a:latin typeface="Avenir Next Condensed Medium" panose="020B0506020202020204" pitchFamily="34" charset="0"/>
              </a:rPr>
              <a:t>Paul’s 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“Obey Your Parents”</a:t>
            </a:r>
          </a:p>
          <a:p>
            <a:pPr marL="36000">
              <a:defRPr/>
            </a:pPr>
            <a:r>
              <a:rPr lang="en-US" sz="3200" b="1" cap="small" spc="100" dirty="0">
                <a:latin typeface="Cambria"/>
                <a:cs typeface="Cambria"/>
              </a:rPr>
              <a:t>“Honor Your Parents”</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268760"/>
            <a:ext cx="9135536"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spc="-100" dirty="0">
                <a:latin typeface="Calibri"/>
                <a:cs typeface="Calibri"/>
              </a:rPr>
              <a:t>• The exhortation to children by quoting the </a:t>
            </a:r>
            <a:r>
              <a:rPr lang="en-US" dirty="0">
                <a:highlight>
                  <a:srgbClr val="FF0000"/>
                </a:highlight>
                <a:latin typeface="Calibri"/>
                <a:cs typeface="Calibri"/>
              </a:rPr>
              <a:t>fifth</a:t>
            </a:r>
            <a:r>
              <a:rPr lang="en-US" dirty="0">
                <a:latin typeface="Calibri"/>
                <a:cs typeface="Calibri"/>
              </a:rPr>
              <a:t> commandment, bears witness to the </a:t>
            </a:r>
            <a:r>
              <a:rPr lang="en-US" spc="-100" dirty="0">
                <a:highlight>
                  <a:srgbClr val="FF0000"/>
                </a:highlight>
                <a:latin typeface="Calibri"/>
                <a:cs typeface="Calibri"/>
              </a:rPr>
              <a:t>high</a:t>
            </a:r>
            <a:r>
              <a:rPr lang="en-US" spc="-300" dirty="0">
                <a:highlight>
                  <a:srgbClr val="FF0000"/>
                </a:highlight>
                <a:latin typeface="Calibri"/>
                <a:cs typeface="Calibri"/>
              </a:rPr>
              <a:t> </a:t>
            </a:r>
            <a:r>
              <a:rPr lang="en-US" spc="-100" dirty="0">
                <a:highlight>
                  <a:srgbClr val="FF0000"/>
                </a:highlight>
                <a:latin typeface="Calibri"/>
                <a:cs typeface="Calibri"/>
              </a:rPr>
              <a:t>value</a:t>
            </a:r>
            <a:r>
              <a:rPr lang="en-US" spc="-300" dirty="0">
                <a:highlight>
                  <a:srgbClr val="FF0000"/>
                </a:highlight>
                <a:latin typeface="Calibri"/>
                <a:cs typeface="Calibri"/>
              </a:rPr>
              <a:t> </a:t>
            </a:r>
            <a:r>
              <a:rPr lang="en-US" spc="-100" dirty="0">
                <a:latin typeface="Calibri"/>
                <a:cs typeface="Calibri"/>
              </a:rPr>
              <a:t>placed</a:t>
            </a:r>
            <a:r>
              <a:rPr lang="en-US" spc="-300" dirty="0">
                <a:latin typeface="Calibri"/>
                <a:cs typeface="Calibri"/>
              </a:rPr>
              <a:t> </a:t>
            </a:r>
            <a:r>
              <a:rPr lang="en-US" spc="-100" dirty="0">
                <a:latin typeface="Calibri"/>
                <a:cs typeface="Calibri"/>
              </a:rPr>
              <a:t>on</a:t>
            </a:r>
            <a:r>
              <a:rPr lang="en-US" spc="-300" dirty="0">
                <a:latin typeface="Calibri"/>
                <a:cs typeface="Calibri"/>
              </a:rPr>
              <a:t> </a:t>
            </a:r>
            <a:r>
              <a:rPr lang="en-US" spc="-100" dirty="0">
                <a:latin typeface="Calibri"/>
                <a:cs typeface="Calibri"/>
              </a:rPr>
              <a:t>the</a:t>
            </a:r>
            <a:r>
              <a:rPr lang="en-US" spc="-300" dirty="0">
                <a:latin typeface="Calibri"/>
                <a:cs typeface="Calibri"/>
              </a:rPr>
              <a:t> </a:t>
            </a:r>
            <a:r>
              <a:rPr lang="en-US" spc="-100" dirty="0">
                <a:latin typeface="Calibri"/>
                <a:cs typeface="Calibri"/>
              </a:rPr>
              <a:t>Ten</a:t>
            </a:r>
            <a:r>
              <a:rPr lang="en-US" spc="-300" dirty="0">
                <a:latin typeface="Calibri"/>
                <a:cs typeface="Calibri"/>
              </a:rPr>
              <a:t> </a:t>
            </a:r>
            <a:r>
              <a:rPr lang="en-US" spc="-100" dirty="0">
                <a:latin typeface="Calibri"/>
                <a:cs typeface="Calibri"/>
              </a:rPr>
              <a:t>Commandments as</a:t>
            </a:r>
            <a:r>
              <a:rPr lang="en-US" spc="-300" dirty="0">
                <a:latin typeface="Calibri"/>
                <a:cs typeface="Calibri"/>
              </a:rPr>
              <a:t> </a:t>
            </a:r>
            <a:r>
              <a:rPr lang="en-US" spc="-100" dirty="0">
                <a:latin typeface="Calibri"/>
                <a:cs typeface="Calibri"/>
              </a:rPr>
              <a:t>a</a:t>
            </a:r>
            <a:r>
              <a:rPr lang="en-US" spc="-300" dirty="0">
                <a:latin typeface="Calibri"/>
                <a:cs typeface="Calibri"/>
              </a:rPr>
              <a:t> </a:t>
            </a:r>
            <a:r>
              <a:rPr lang="en-US" spc="-100" dirty="0">
                <a:latin typeface="Calibri"/>
                <a:cs typeface="Calibri"/>
              </a:rPr>
              <a:t>source</a:t>
            </a:r>
            <a:r>
              <a:rPr lang="en-US" spc="-300" dirty="0">
                <a:latin typeface="Calibri"/>
                <a:cs typeface="Calibri"/>
              </a:rPr>
              <a:t> </a:t>
            </a:r>
            <a:r>
              <a:rPr lang="en-US" spc="-100" dirty="0">
                <a:latin typeface="Calibri"/>
                <a:cs typeface="Calibri"/>
              </a:rPr>
              <a:t>of</a:t>
            </a:r>
            <a:r>
              <a:rPr lang="en-US" spc="-300" dirty="0">
                <a:latin typeface="Calibri"/>
                <a:cs typeface="Calibri"/>
              </a:rPr>
              <a:t> </a:t>
            </a:r>
            <a:r>
              <a:rPr lang="en-US" spc="-100" dirty="0">
                <a:latin typeface="Calibri"/>
                <a:cs typeface="Calibri"/>
              </a:rPr>
              <a:t>guidance</a:t>
            </a:r>
            <a:r>
              <a:rPr lang="en-US" spc="-300" dirty="0">
                <a:latin typeface="Calibri"/>
                <a:cs typeface="Calibri"/>
              </a:rPr>
              <a:t> </a:t>
            </a:r>
            <a:r>
              <a:rPr lang="en-US" spc="-100" dirty="0">
                <a:latin typeface="Calibri"/>
                <a:cs typeface="Calibri"/>
              </a:rPr>
              <a:t>for</a:t>
            </a:r>
            <a:r>
              <a:rPr lang="en-US" spc="-150" dirty="0">
                <a:latin typeface="Calibri"/>
                <a:cs typeface="Calibri"/>
              </a:rPr>
              <a:t> </a:t>
            </a:r>
            <a:r>
              <a:rPr lang="en-US" spc="-100" dirty="0">
                <a:latin typeface="Calibri"/>
                <a:cs typeface="Calibri"/>
              </a:rPr>
              <a:t>Christian</a:t>
            </a:r>
            <a:r>
              <a:rPr lang="en-US" spc="-150" dirty="0">
                <a:latin typeface="Calibri"/>
                <a:cs typeface="Calibri"/>
              </a:rPr>
              <a:t> </a:t>
            </a:r>
            <a:r>
              <a:rPr lang="en-US" spc="-100" dirty="0">
                <a:latin typeface="Calibri"/>
                <a:cs typeface="Calibri"/>
              </a:rPr>
              <a:t>believers.</a:t>
            </a:r>
          </a:p>
          <a:p>
            <a:pPr marL="180023" eaLnBrk="1" hangingPunct="1">
              <a:lnSpc>
                <a:spcPct val="90000"/>
              </a:lnSpc>
              <a:spcBef>
                <a:spcPts val="0"/>
              </a:spcBef>
              <a:spcAft>
                <a:spcPts val="0"/>
              </a:spcAft>
              <a:tabLst>
                <a:tab pos="674688" algn="l"/>
              </a:tabLst>
              <a:defRPr/>
            </a:pPr>
            <a:r>
              <a:rPr lang="en-US" dirty="0">
                <a:latin typeface="Calibri"/>
                <a:cs typeface="Calibri"/>
              </a:rPr>
              <a:t>• The fifth commandment bears witness that </a:t>
            </a:r>
            <a:r>
              <a:rPr lang="en-US" dirty="0">
                <a:highlight>
                  <a:srgbClr val="FF0000"/>
                </a:highlight>
                <a:latin typeface="Calibri"/>
                <a:cs typeface="Calibri"/>
              </a:rPr>
              <a:t>honoring</a:t>
            </a:r>
            <a:r>
              <a:rPr lang="en-US" dirty="0">
                <a:latin typeface="Calibri"/>
                <a:cs typeface="Calibri"/>
              </a:rPr>
              <a:t> parents is part of God’s design for human beings </a:t>
            </a:r>
            <a:r>
              <a:rPr lang="en-US" dirty="0">
                <a:highlight>
                  <a:srgbClr val="FF0000"/>
                </a:highlight>
                <a:latin typeface="Calibri"/>
                <a:cs typeface="Calibri"/>
              </a:rPr>
              <a:t>to thrive</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Respect for parents, imperfect though they may be, will help foster </a:t>
            </a:r>
            <a:r>
              <a:rPr lang="en-US" dirty="0">
                <a:highlight>
                  <a:srgbClr val="FF0000"/>
                </a:highlight>
                <a:latin typeface="Calibri"/>
                <a:cs typeface="Calibri"/>
              </a:rPr>
              <a:t>health</a:t>
            </a:r>
            <a:r>
              <a:rPr lang="en-US" dirty="0">
                <a:latin typeface="Calibri"/>
                <a:cs typeface="Calibri"/>
              </a:rPr>
              <a:t> and </a:t>
            </a:r>
            <a:r>
              <a:rPr lang="en-US" dirty="0">
                <a:highlight>
                  <a:srgbClr val="FF0000"/>
                </a:highlight>
                <a:latin typeface="Calibri"/>
                <a:cs typeface="Calibri"/>
              </a:rPr>
              <a:t>well-being</a:t>
            </a:r>
            <a:r>
              <a:rPr lang="en-US" dirty="0">
                <a:latin typeface="Calibri"/>
                <a:cs typeface="Calibri"/>
              </a:rPr>
              <a:t>.</a:t>
            </a:r>
            <a:endParaRPr lang="en-US" sz="3800" dirty="0">
              <a:latin typeface="Calibri"/>
              <a:cs typeface="Calibri"/>
            </a:endParaRPr>
          </a:p>
        </p:txBody>
      </p:sp>
    </p:spTree>
    <p:extLst>
      <p:ext uri="{BB962C8B-B14F-4D97-AF65-F5344CB8AC3E}">
        <p14:creationId xmlns:p14="http://schemas.microsoft.com/office/powerpoint/2010/main" val="11734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484784"/>
            <a:ext cx="9143999" cy="233095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6:4 </a:t>
            </a:r>
            <a:r>
              <a:rPr lang="en-US" sz="3600" cap="small" dirty="0" err="1">
                <a:latin typeface="Cambria"/>
                <a:cs typeface="Cambria"/>
              </a:rPr>
              <a:t>esv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“Fathers, do not provoke your children      to anger, but bring them up in the  discipline and instruction of the Lord.”</a:t>
            </a:r>
          </a:p>
        </p:txBody>
      </p:sp>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Practicing Supreme Loyalty to Christ</a:t>
            </a:r>
          </a:p>
          <a:p>
            <a:pPr marL="36000">
              <a:spcAft>
                <a:spcPts val="0"/>
              </a:spcAft>
              <a:defRPr/>
            </a:pPr>
            <a:r>
              <a:rPr lang="en-US" sz="3200" b="1" cap="small" spc="50">
                <a:latin typeface="Cambria"/>
                <a:cs typeface="Cambria"/>
              </a:rPr>
              <a:t>2. Advice to Parents</a:t>
            </a:r>
          </a:p>
        </p:txBody>
      </p:sp>
      <p:pic>
        <p:nvPicPr>
          <p:cNvPr id="5" name="Picture 4">
            <a:extLst>
              <a:ext uri="{FF2B5EF4-FFF2-40B4-BE49-F238E27FC236}">
                <a16:creationId xmlns:a16="http://schemas.microsoft.com/office/drawing/2014/main" id="{373FD321-B539-2056-347F-9A47433E6B65}"/>
              </a:ext>
            </a:extLst>
          </p:cNvPr>
          <p:cNvPicPr>
            <a:picLocks noChangeAspect="1"/>
          </p:cNvPicPr>
          <p:nvPr/>
        </p:nvPicPr>
        <p:blipFill>
          <a:blip r:embed="rId3"/>
          <a:stretch>
            <a:fillRect/>
          </a:stretch>
        </p:blipFill>
        <p:spPr>
          <a:xfrm>
            <a:off x="755576" y="4082241"/>
            <a:ext cx="7772400" cy="2731135"/>
          </a:xfrm>
          <a:prstGeom prst="rect">
            <a:avLst/>
          </a:prstGeom>
        </p:spPr>
      </p:pic>
    </p:spTree>
    <p:extLst>
      <p:ext uri="{BB962C8B-B14F-4D97-AF65-F5344CB8AC3E}">
        <p14:creationId xmlns:p14="http://schemas.microsoft.com/office/powerpoint/2010/main" val="4125217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6" presetClass="entr" presetSubtype="37"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452540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Two different Advices </a:t>
            </a:r>
          </a:p>
          <a:p>
            <a:pPr marL="180023" eaLnBrk="1" hangingPunct="1">
              <a:lnSpc>
                <a:spcPct val="90000"/>
              </a:lnSpc>
              <a:spcBef>
                <a:spcPts val="0"/>
              </a:spcBef>
              <a:spcAft>
                <a:spcPts val="0"/>
              </a:spcAft>
              <a:tabLst>
                <a:tab pos="674688" algn="l"/>
              </a:tabLst>
              <a:defRPr/>
            </a:pPr>
            <a:r>
              <a:rPr lang="en-US" dirty="0">
                <a:latin typeface="Calibri"/>
                <a:cs typeface="Calibri"/>
              </a:rPr>
              <a:t>• “He who </a:t>
            </a:r>
            <a:r>
              <a:rPr lang="en-US" dirty="0">
                <a:highlight>
                  <a:srgbClr val="FF00FF"/>
                </a:highlight>
                <a:latin typeface="Calibri"/>
                <a:cs typeface="Calibri"/>
              </a:rPr>
              <a:t>loves</a:t>
            </a:r>
            <a:r>
              <a:rPr lang="en-US" dirty="0">
                <a:latin typeface="Calibri"/>
                <a:cs typeface="Calibri"/>
              </a:rPr>
              <a:t> his son will whip him often…. Pamper a child, and he will terrorize you; play with him, and he will grieve you…. Discipline your son and        make his yoke heavy, so that you may             not be offended by his shamelessness” (</a:t>
            </a:r>
            <a:r>
              <a:rPr lang="en-US" i="1" dirty="0">
                <a:latin typeface="Calibri"/>
                <a:cs typeface="Calibri"/>
              </a:rPr>
              <a:t>Sirach 30:1, 9, 13 </a:t>
            </a:r>
            <a:r>
              <a:rPr lang="en-US" sz="3600" dirty="0">
                <a:latin typeface="Calibri"/>
                <a:cs typeface="Calibri"/>
              </a:rPr>
              <a:t>NRSV</a:t>
            </a:r>
            <a:r>
              <a:rPr lang="en-US" dirty="0">
                <a:latin typeface="Calibri"/>
                <a:cs typeface="Calibri"/>
              </a:rPr>
              <a: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2. Advice to Parents</a:t>
            </a:r>
          </a:p>
          <a:p>
            <a:pPr marL="36000">
              <a:defRPr/>
            </a:pPr>
            <a:r>
              <a:rPr lang="en-US" sz="3200" b="1" cap="small" spc="100" dirty="0">
                <a:latin typeface="Cambria"/>
                <a:cs typeface="Cambria"/>
              </a:rPr>
              <a:t>“Do Not Provoke Your Children” </a:t>
            </a:r>
          </a:p>
        </p:txBody>
      </p:sp>
    </p:spTree>
    <p:extLst>
      <p:ext uri="{BB962C8B-B14F-4D97-AF65-F5344CB8AC3E}">
        <p14:creationId xmlns:p14="http://schemas.microsoft.com/office/powerpoint/2010/main" val="39206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4129"/>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1200"/>
              </a:spcAft>
              <a:tabLst>
                <a:tab pos="674688" algn="l"/>
              </a:tabLst>
              <a:defRPr/>
            </a:pPr>
            <a:r>
              <a:rPr lang="en-US" dirty="0">
                <a:latin typeface="Calibri"/>
                <a:cs typeface="Calibri"/>
              </a:rPr>
              <a:t>• In Paul’s day, fathers had </a:t>
            </a:r>
            <a:r>
              <a:rPr lang="en-US" dirty="0">
                <a:highlight>
                  <a:srgbClr val="FF00FF"/>
                </a:highlight>
                <a:latin typeface="Calibri"/>
                <a:cs typeface="Calibri"/>
              </a:rPr>
              <a:t>complete</a:t>
            </a:r>
            <a:r>
              <a:rPr lang="en-US" dirty="0">
                <a:latin typeface="Calibri"/>
                <a:cs typeface="Calibri"/>
              </a:rPr>
              <a:t> legal power over their children, who were regarded as their property.</a:t>
            </a:r>
          </a:p>
          <a:p>
            <a:pPr marL="180023" eaLnBrk="1" hangingPunct="1">
              <a:lnSpc>
                <a:spcPct val="90000"/>
              </a:lnSpc>
              <a:spcBef>
                <a:spcPts val="0"/>
              </a:spcBef>
              <a:spcAft>
                <a:spcPts val="1200"/>
              </a:spcAft>
              <a:tabLst>
                <a:tab pos="674688" algn="l"/>
              </a:tabLst>
              <a:defRPr/>
            </a:pPr>
            <a:r>
              <a:rPr lang="en-US" dirty="0">
                <a:latin typeface="Calibri"/>
                <a:cs typeface="Calibri"/>
              </a:rPr>
              <a:t>• Fathers had the </a:t>
            </a:r>
            <a:r>
              <a:rPr lang="en-US" dirty="0">
                <a:highlight>
                  <a:srgbClr val="FF00FF"/>
                </a:highlight>
                <a:latin typeface="Calibri"/>
                <a:cs typeface="Calibri"/>
              </a:rPr>
              <a:t>right</a:t>
            </a:r>
            <a:r>
              <a:rPr lang="en-US" dirty="0">
                <a:latin typeface="Calibri"/>
                <a:cs typeface="Calibri"/>
              </a:rPr>
              <a:t> to inflict violent punishment, even death, on their children.</a:t>
            </a:r>
          </a:p>
          <a:p>
            <a:pPr marL="180023" eaLnBrk="1" hangingPunct="1">
              <a:lnSpc>
                <a:spcPct val="90000"/>
              </a:lnSpc>
              <a:spcBef>
                <a:spcPts val="0"/>
              </a:spcBef>
              <a:spcAft>
                <a:spcPts val="1200"/>
              </a:spcAft>
              <a:tabLst>
                <a:tab pos="674688" algn="l"/>
              </a:tabLst>
              <a:defRPr/>
            </a:pPr>
            <a:r>
              <a:rPr lang="en-US" dirty="0">
                <a:latin typeface="Calibri"/>
                <a:cs typeface="Calibri"/>
              </a:rPr>
              <a:t>• Indeed, in some respects a father’s power over his children </a:t>
            </a:r>
            <a:r>
              <a:rPr lang="en-US" dirty="0">
                <a:highlight>
                  <a:srgbClr val="FF00FF"/>
                </a:highlight>
                <a:latin typeface="Calibri"/>
                <a:cs typeface="Calibri"/>
              </a:rPr>
              <a:t>exceeded</a:t>
            </a:r>
            <a:r>
              <a:rPr lang="en-US" dirty="0">
                <a:latin typeface="Calibri"/>
                <a:cs typeface="Calibri"/>
              </a:rPr>
              <a:t> a master’s authority over his slaves.</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“Do Not Provoke Your Children” </a:t>
            </a:r>
          </a:p>
          <a:p>
            <a:pPr marL="36000">
              <a:defRPr/>
            </a:pPr>
            <a:r>
              <a:rPr lang="en-US" sz="3200" b="1" cap="small" spc="100" dirty="0">
                <a:latin typeface="Cambria"/>
                <a:cs typeface="Cambria"/>
              </a:rPr>
              <a:t>Two Different Advices </a:t>
            </a:r>
          </a:p>
        </p:txBody>
      </p:sp>
    </p:spTree>
    <p:extLst>
      <p:ext uri="{BB962C8B-B14F-4D97-AF65-F5344CB8AC3E}">
        <p14:creationId xmlns:p14="http://schemas.microsoft.com/office/powerpoint/2010/main" val="410548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F1A839D-96FF-C0CA-947B-C5F70D553BAA}"/>
              </a:ext>
            </a:extLst>
          </p:cNvPr>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dirty="0">
                <a:latin typeface="Calibri"/>
                <a:cs typeface="Calibri"/>
              </a:rPr>
              <a:t>• </a:t>
            </a:r>
            <a:r>
              <a:rPr lang="en-US" dirty="0">
                <a:solidFill>
                  <a:schemeClr val="bg1"/>
                </a:solidFill>
                <a:latin typeface="Calibri"/>
                <a:cs typeface="Calibri"/>
              </a:rPr>
              <a:t>“Fathers and mothers…are to </a:t>
            </a:r>
            <a:r>
              <a:rPr lang="en-US" dirty="0">
                <a:solidFill>
                  <a:schemeClr val="bg1"/>
                </a:solidFill>
                <a:highlight>
                  <a:srgbClr val="FF00FF"/>
                </a:highlight>
                <a:latin typeface="Calibri"/>
                <a:cs typeface="Calibri"/>
              </a:rPr>
              <a:t>require obedience</a:t>
            </a:r>
            <a:r>
              <a:rPr lang="en-US" dirty="0">
                <a:solidFill>
                  <a:schemeClr val="bg1"/>
                </a:solidFill>
                <a:latin typeface="Calibri"/>
                <a:cs typeface="Calibri"/>
              </a:rPr>
              <a:t>, not with a storm of words, but in a kind, loving manner…. </a:t>
            </a:r>
            <a:r>
              <a:rPr lang="en-US" dirty="0">
                <a:latin typeface="Calibri"/>
                <a:cs typeface="Calibri"/>
              </a:rPr>
              <a:t>Be pleasant in the home. Restrain every word that would arouse unholy temper. … No license is given in God’s Word for parental severity or oppression or for filial disobedience.</a:t>
            </a:r>
          </a:p>
          <a:p>
            <a:pPr marL="180023" eaLnBrk="1" hangingPunct="1">
              <a:lnSpc>
                <a:spcPct val="90000"/>
              </a:lnSpc>
              <a:spcBef>
                <a:spcPts val="0"/>
              </a:spcBef>
              <a:spcAft>
                <a:spcPts val="600"/>
              </a:spcAft>
              <a:tabLst>
                <a:tab pos="674688" algn="l"/>
              </a:tabLst>
              <a:defRPr/>
            </a:pPr>
            <a:r>
              <a:rPr lang="en-US" dirty="0">
                <a:latin typeface="Calibri"/>
                <a:cs typeface="Calibri"/>
              </a:rPr>
              <a:t>The law of God, in the home life and in  the government of nations, flows from a heart of infinite love.”</a:t>
            </a:r>
            <a:r>
              <a:rPr lang="en-US" sz="3800" dirty="0">
                <a:latin typeface="Calibri"/>
                <a:cs typeface="Calibri"/>
              </a:rPr>
              <a:t>—</a:t>
            </a:r>
            <a:r>
              <a:rPr lang="en-US" sz="3800" i="1" cap="small" dirty="0">
                <a:latin typeface="Calibri"/>
                <a:cs typeface="Calibri"/>
              </a:rPr>
              <a:t>Child Guidance </a:t>
            </a:r>
            <a:r>
              <a:rPr lang="en-US" sz="3800" dirty="0">
                <a:latin typeface="Calibri"/>
                <a:cs typeface="Calibri"/>
              </a:rPr>
              <a:t>259.</a:t>
            </a:r>
          </a:p>
        </p:txBody>
      </p:sp>
      <p:sp>
        <p:nvSpPr>
          <p:cNvPr id="4" name="Text Box 3"/>
          <p:cNvSpPr txBox="1">
            <a:spLocks noChangeArrowheads="1"/>
          </p:cNvSpPr>
          <p:nvPr/>
        </p:nvSpPr>
        <p:spPr bwMode="auto">
          <a:xfrm>
            <a:off x="0" y="1196752"/>
            <a:ext cx="9144000" cy="175541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600"/>
              </a:spcAft>
              <a:tabLst>
                <a:tab pos="674688" algn="l"/>
              </a:tabLst>
              <a:defRPr/>
            </a:pPr>
            <a:r>
              <a:rPr lang="en-US" dirty="0">
                <a:latin typeface="Calibri"/>
                <a:cs typeface="Calibri"/>
              </a:rPr>
              <a:t>• “Fathers and mothers…are to </a:t>
            </a:r>
            <a:r>
              <a:rPr lang="en-US" dirty="0">
                <a:highlight>
                  <a:srgbClr val="FF00FF"/>
                </a:highlight>
                <a:latin typeface="Calibri"/>
                <a:cs typeface="Calibri"/>
              </a:rPr>
              <a:t>require obedience</a:t>
            </a:r>
            <a:r>
              <a:rPr lang="en-US" dirty="0">
                <a:latin typeface="Calibri"/>
                <a:cs typeface="Calibri"/>
              </a:rPr>
              <a:t>, not with a storm of words, but in a kind, loving manner…. </a:t>
            </a:r>
            <a:endParaRPr lang="en-US" sz="3800" dirty="0">
              <a:latin typeface="Calibri"/>
              <a:cs typeface="Calibri"/>
            </a:endParaRPr>
          </a:p>
        </p:txBody>
      </p:sp>
      <p:sp>
        <p:nvSpPr>
          <p:cNvPr id="2" name="Text Box 4">
            <a:extLst>
              <a:ext uri="{FF2B5EF4-FFF2-40B4-BE49-F238E27FC236}">
                <a16:creationId xmlns:a16="http://schemas.microsoft.com/office/drawing/2014/main" id="{08E0176A-65EE-3CC7-5999-49D40A5A0334}"/>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“Do Not Provoke Your Children” </a:t>
            </a:r>
          </a:p>
          <a:p>
            <a:pPr marL="36000">
              <a:defRPr/>
            </a:pPr>
            <a:r>
              <a:rPr lang="en-US" sz="3200" b="1" cap="small" spc="100" dirty="0">
                <a:latin typeface="Cambria"/>
                <a:cs typeface="Cambria"/>
              </a:rPr>
              <a:t>Two Different Advices </a:t>
            </a:r>
          </a:p>
        </p:txBody>
      </p:sp>
    </p:spTree>
    <p:extLst>
      <p:ext uri="{BB962C8B-B14F-4D97-AF65-F5344CB8AC3E}">
        <p14:creationId xmlns:p14="http://schemas.microsoft.com/office/powerpoint/2010/main" val="97448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Practicing Supreme Loyalty to Christ</a:t>
            </a:r>
          </a:p>
          <a:p>
            <a:pPr marL="91440">
              <a:lnSpc>
                <a:spcPct val="85000"/>
              </a:lnSpc>
              <a:defRPr/>
            </a:pPr>
            <a:r>
              <a:rPr lang="en-US" sz="3200" b="1" cap="small" spc="50" dirty="0">
                <a:latin typeface="Cambria"/>
                <a:cs typeface="Cambria"/>
              </a:rPr>
              <a:t>3. On Slaves and Slave Masters</a:t>
            </a:r>
          </a:p>
          <a:p>
            <a:pPr marL="91440">
              <a:lnSpc>
                <a:spcPct val="85000"/>
              </a:lnSpc>
              <a:defRPr/>
            </a:pPr>
            <a:r>
              <a:rPr lang="en-US" sz="3200" cap="small" dirty="0">
                <a:latin typeface="Cambria"/>
                <a:cs typeface="Cambria"/>
              </a:rPr>
              <a:t>a. Slavery in Paul’s Day</a:t>
            </a:r>
            <a:r>
              <a:rPr lang="en-US" sz="3200" b="1" cap="small" spc="50" dirty="0">
                <a:latin typeface="Cambria"/>
                <a:cs typeface="Cambria"/>
              </a:rPr>
              <a:t>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a:p>
        </p:txBody>
      </p:sp>
      <p:pic>
        <p:nvPicPr>
          <p:cNvPr id="4" name="Picture 3">
            <a:extLst>
              <a:ext uri="{FF2B5EF4-FFF2-40B4-BE49-F238E27FC236}">
                <a16:creationId xmlns:a16="http://schemas.microsoft.com/office/drawing/2014/main" id="{61F938A2-251D-5159-F4C3-D2ABB1D4AAC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67000" y="2204864"/>
            <a:ext cx="3810000" cy="2743200"/>
          </a:xfrm>
          <a:prstGeom prst="rect">
            <a:avLst/>
          </a:prstGeom>
        </p:spPr>
      </p:pic>
      <p:sp>
        <p:nvSpPr>
          <p:cNvPr id="6" name="Rectangle 5">
            <a:extLst>
              <a:ext uri="{FF2B5EF4-FFF2-40B4-BE49-F238E27FC236}">
                <a16:creationId xmlns:a16="http://schemas.microsoft.com/office/drawing/2014/main" id="{4E000EC4-D68C-859E-4332-4D57CF372E25}"/>
              </a:ext>
            </a:extLst>
          </p:cNvPr>
          <p:cNvSpPr/>
          <p:nvPr/>
        </p:nvSpPr>
        <p:spPr bwMode="auto">
          <a:xfrm>
            <a:off x="2667000" y="2204864"/>
            <a:ext cx="3810000" cy="2743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36512" y="1595414"/>
            <a:ext cx="9144000" cy="533178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1 Corinthians 7:20–23 </a:t>
            </a:r>
            <a:r>
              <a:rPr lang="en-US" sz="32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600"/>
              </a:spcAft>
              <a:defRPr/>
            </a:pPr>
            <a:r>
              <a:rPr lang="en-US" spc="-100" dirty="0">
                <a:latin typeface="Calibri"/>
                <a:cs typeface="Calibri"/>
              </a:rPr>
              <a:t>“</a:t>
            </a:r>
            <a:r>
              <a:rPr lang="en-US" dirty="0">
                <a:latin typeface="Calibri"/>
                <a:cs typeface="Calibri"/>
              </a:rPr>
              <a:t>Let each one remain in the same calling          in which he was called. Were you called while a slave? Do not be concerned     about it…. For he who is called in the          Lord while a slave is the Lord’s freedman. </a:t>
            </a:r>
          </a:p>
          <a:p>
            <a:pPr algn="ctr" eaLnBrk="1" hangingPunct="1">
              <a:lnSpc>
                <a:spcPct val="90000"/>
              </a:lnSpc>
              <a:spcBef>
                <a:spcPts val="0"/>
              </a:spcBef>
              <a:spcAft>
                <a:spcPts val="0"/>
              </a:spcAft>
              <a:defRPr/>
            </a:pPr>
            <a:r>
              <a:rPr lang="en-US" dirty="0">
                <a:latin typeface="Calibri"/>
                <a:cs typeface="Calibri"/>
              </a:rPr>
              <a:t>Likewise he who is called while free is Christ’s slave. You were bought at a price; do not become slaves of men. </a:t>
            </a:r>
            <a:endParaRPr lang="en-US" dirty="0">
              <a:solidFill>
                <a:schemeClr val="bg1"/>
              </a:solidFill>
              <a:latin typeface="Calibri"/>
              <a:cs typeface="Calibri"/>
            </a:endParaRPr>
          </a:p>
        </p:txBody>
      </p:sp>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1000"/>
                                        <p:tgtEl>
                                          <p:spTgt spid="1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1000"/>
                                        <p:tgtEl>
                                          <p:spTgt spid="1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1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outVertical)">
                                      <p:cBhvr>
                                        <p:cTn id="30" dur="2000"/>
                                        <p:tgtEl>
                                          <p:spTgt spid="4"/>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3. On Slaves and Slave Masters	</a:t>
            </a:r>
          </a:p>
          <a:p>
            <a:pPr marL="36000">
              <a:defRPr/>
            </a:pPr>
            <a:r>
              <a:rPr lang="en-US" sz="3200" b="1" cap="small" spc="100">
                <a:latin typeface="Cambria"/>
                <a:cs typeface="Cambria"/>
              </a:rPr>
              <a:t>a. Slavery in Paul’s Day</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24744"/>
            <a:ext cx="9144000" cy="586423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500"/>
              </a:spcAft>
              <a:tabLst>
                <a:tab pos="390525" algn="l"/>
                <a:tab pos="731838" algn="l"/>
              </a:tabLst>
              <a:defRPr/>
            </a:pPr>
            <a:r>
              <a:rPr lang="en-US" b="1" spc="100" dirty="0">
                <a:latin typeface="Calibri"/>
                <a:cs typeface="Calibri"/>
              </a:rPr>
              <a:t>Slavery in the Greco-Roman world </a:t>
            </a:r>
          </a:p>
          <a:p>
            <a:pPr marL="179388" eaLnBrk="1" hangingPunct="1">
              <a:lnSpc>
                <a:spcPct val="90000"/>
              </a:lnSpc>
              <a:spcBef>
                <a:spcPts val="0"/>
              </a:spcBef>
              <a:spcAft>
                <a:spcPts val="500"/>
              </a:spcAft>
              <a:tabLst>
                <a:tab pos="390525" algn="l"/>
                <a:tab pos="731838" algn="l"/>
              </a:tabLst>
              <a:defRPr/>
            </a:pPr>
            <a:r>
              <a:rPr lang="en-US" spc="-100" dirty="0">
                <a:latin typeface="Calibri"/>
                <a:cs typeface="Calibri"/>
              </a:rPr>
              <a:t>• </a:t>
            </a:r>
            <a:r>
              <a:rPr lang="en-US" dirty="0">
                <a:latin typeface="Calibri"/>
                <a:cs typeface="Calibri"/>
              </a:rPr>
              <a:t>Not focused on a single ethnic group.</a:t>
            </a:r>
          </a:p>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Urban, household slaves were sometimes offered opportunities for education and could work as architects, physicians, and philosophers.</a:t>
            </a:r>
          </a:p>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Freedom sometimes occurred for these household slaves after a limited period of service, though most slaves never gained their freedom. </a:t>
            </a:r>
          </a:p>
        </p:txBody>
      </p:sp>
    </p:spTree>
    <p:extLst>
      <p:ext uri="{BB962C8B-B14F-4D97-AF65-F5344CB8AC3E}">
        <p14:creationId xmlns:p14="http://schemas.microsoft.com/office/powerpoint/2010/main" val="15045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3. On Slaves and Slave Masters	</a:t>
            </a:r>
          </a:p>
          <a:p>
            <a:pPr marL="36000">
              <a:defRPr/>
            </a:pPr>
            <a:r>
              <a:rPr lang="en-US" sz="3200" b="1" cap="small" spc="100">
                <a:latin typeface="Cambria"/>
                <a:cs typeface="Cambria"/>
              </a:rPr>
              <a:t>a. Slavery in Paul’s Day</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47046"/>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In an attempt to acknowledge such differences, a number of recent Bible versions translate the Greek term </a:t>
            </a:r>
            <a:r>
              <a:rPr lang="en-US" i="1" dirty="0" err="1">
                <a:latin typeface="Calibri"/>
                <a:cs typeface="Calibri"/>
              </a:rPr>
              <a:t>doulos</a:t>
            </a:r>
            <a:r>
              <a:rPr lang="en-US" dirty="0">
                <a:latin typeface="Calibri"/>
                <a:cs typeface="Calibri"/>
              </a:rPr>
              <a:t> </a:t>
            </a:r>
            <a:r>
              <a:rPr lang="en-US" spc="-100" dirty="0">
                <a:latin typeface="Calibri"/>
                <a:cs typeface="Calibri"/>
              </a:rPr>
              <a:t>(“slave”)</a:t>
            </a:r>
            <a:r>
              <a:rPr lang="en-US" spc="-300" dirty="0">
                <a:latin typeface="Calibri"/>
                <a:cs typeface="Calibri"/>
              </a:rPr>
              <a:t> </a:t>
            </a:r>
            <a:r>
              <a:rPr lang="en-US" spc="-100" dirty="0">
                <a:latin typeface="Calibri"/>
                <a:cs typeface="Calibri"/>
              </a:rPr>
              <a:t>in Ephesians</a:t>
            </a:r>
            <a:r>
              <a:rPr lang="en-US" spc="-300" dirty="0">
                <a:latin typeface="Calibri"/>
                <a:cs typeface="Calibri"/>
              </a:rPr>
              <a:t> </a:t>
            </a:r>
            <a:r>
              <a:rPr lang="en-US" spc="-100" dirty="0">
                <a:latin typeface="Calibri"/>
                <a:cs typeface="Calibri"/>
              </a:rPr>
              <a:t>6:5–8 as</a:t>
            </a:r>
            <a:r>
              <a:rPr lang="en-US" spc="-300" dirty="0">
                <a:latin typeface="Calibri"/>
                <a:cs typeface="Calibri"/>
              </a:rPr>
              <a:t> </a:t>
            </a:r>
            <a:r>
              <a:rPr lang="en-US" spc="-100" dirty="0">
                <a:latin typeface="Calibri"/>
                <a:cs typeface="Calibri"/>
              </a:rPr>
              <a:t>“bondservant.”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Regardless, slavery at any time, in any culture, in any circumstances, is an inexcusable evil, and God will judge, and condemn, slaveholders according to His infinite justice—and for that we can be thankful. </a:t>
            </a:r>
          </a:p>
        </p:txBody>
      </p:sp>
    </p:spTree>
    <p:extLst>
      <p:ext uri="{BB962C8B-B14F-4D97-AF65-F5344CB8AC3E}">
        <p14:creationId xmlns:p14="http://schemas.microsoft.com/office/powerpoint/2010/main" val="217295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3. On Slaves and Slave Masters	</a:t>
            </a:r>
          </a:p>
          <a:p>
            <a:pPr marL="36000">
              <a:defRPr/>
            </a:pPr>
            <a:r>
              <a:rPr lang="en-US" sz="3200" b="1" cap="small" spc="100">
                <a:latin typeface="Cambria"/>
                <a:cs typeface="Cambria"/>
              </a:rPr>
              <a:t>a. Slavery in Paul’s Day</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47046"/>
            <a:ext cx="9144000" cy="51563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Slavery was an ever-present evil in  Paul’s world.</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He addresses it, </a:t>
            </a:r>
            <a:r>
              <a:rPr lang="en-US" b="1" spc="100" dirty="0">
                <a:latin typeface="Calibri"/>
                <a:cs typeface="Calibri"/>
              </a:rPr>
              <a:t>not</a:t>
            </a:r>
            <a:r>
              <a:rPr lang="en-US" dirty="0">
                <a:latin typeface="Calibri"/>
                <a:cs typeface="Calibri"/>
              </a:rPr>
              <a:t> as a </a:t>
            </a:r>
            <a:r>
              <a:rPr lang="en-US" b="1" spc="100" dirty="0">
                <a:latin typeface="Calibri"/>
                <a:cs typeface="Calibri"/>
              </a:rPr>
              <a:t>social reformer </a:t>
            </a:r>
            <a:r>
              <a:rPr lang="en-US" dirty="0">
                <a:latin typeface="Calibri"/>
                <a:cs typeface="Calibri"/>
              </a:rPr>
              <a:t>but as a pastor who advises believers how to deal with  current realities and to cast a new vision centered on the </a:t>
            </a:r>
            <a:r>
              <a:rPr lang="en-US" b="1" spc="100" dirty="0">
                <a:latin typeface="Calibri"/>
                <a:cs typeface="Calibri"/>
              </a:rPr>
              <a:t>transformation</a:t>
            </a:r>
            <a:r>
              <a:rPr lang="en-US" dirty="0">
                <a:latin typeface="Calibri"/>
                <a:cs typeface="Calibri"/>
              </a:rPr>
              <a:t> of the individual believer, which later could have wider implications for society at large.</a:t>
            </a:r>
          </a:p>
        </p:txBody>
      </p:sp>
    </p:spTree>
    <p:extLst>
      <p:ext uri="{BB962C8B-B14F-4D97-AF65-F5344CB8AC3E}">
        <p14:creationId xmlns:p14="http://schemas.microsoft.com/office/powerpoint/2010/main" val="130138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Practicing Supreme Loyalty to Christ</a:t>
            </a:r>
          </a:p>
          <a:p>
            <a:pPr marL="91440">
              <a:lnSpc>
                <a:spcPct val="85000"/>
              </a:lnSpc>
              <a:defRPr/>
            </a:pPr>
            <a:r>
              <a:rPr lang="en-US" sz="3200" b="1" cap="small" spc="50" dirty="0">
                <a:latin typeface="Cambria"/>
                <a:cs typeface="Cambria"/>
              </a:rPr>
              <a:t>3. On Slaves and Slave Masters</a:t>
            </a:r>
          </a:p>
          <a:p>
            <a:pPr marL="91440">
              <a:lnSpc>
                <a:spcPct val="85000"/>
              </a:lnSpc>
              <a:defRPr/>
            </a:pPr>
            <a:r>
              <a:rPr lang="en-US" sz="3200" cap="small" dirty="0">
                <a:latin typeface="Cambria"/>
                <a:cs typeface="Cambria"/>
              </a:rPr>
              <a:t>b. Slaves of Christ (</a:t>
            </a:r>
            <a:r>
              <a:rPr lang="en-US" sz="3200" i="1" cap="small" dirty="0">
                <a:latin typeface="Cambria"/>
                <a:cs typeface="Cambria"/>
              </a:rPr>
              <a:t>Eph. 6:5–8 </a:t>
            </a:r>
            <a:r>
              <a:rPr lang="en-US" sz="3200" cap="small" dirty="0" err="1">
                <a:latin typeface="Cambria"/>
                <a:cs typeface="Cambria"/>
              </a:rPr>
              <a:t>esv</a:t>
            </a:r>
            <a:r>
              <a:rPr lang="en-US" sz="3200" cap="small" dirty="0">
                <a:latin typeface="Cambria"/>
                <a:cs typeface="Cambria"/>
              </a:rPr>
              <a:t>)</a:t>
            </a:r>
            <a:r>
              <a:rPr lang="en-US" sz="3200" b="1" cap="small" spc="50" dirty="0">
                <a:latin typeface="Cambria"/>
                <a:cs typeface="Cambria"/>
              </a:rPr>
              <a:t>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a:p>
        </p:txBody>
      </p:sp>
      <p:pic>
        <p:nvPicPr>
          <p:cNvPr id="4" name="Picture 3">
            <a:extLst>
              <a:ext uri="{FF2B5EF4-FFF2-40B4-BE49-F238E27FC236}">
                <a16:creationId xmlns:a16="http://schemas.microsoft.com/office/drawing/2014/main" id="{C32C0715-BAF7-1C7B-30FA-ECD4532EF015}"/>
              </a:ext>
            </a:extLst>
          </p:cNvPr>
          <p:cNvPicPr>
            <a:picLocks noChangeAspect="1"/>
          </p:cNvPicPr>
          <p:nvPr/>
        </p:nvPicPr>
        <p:blipFill rotWithShape="1">
          <a:blip r:embed="rId3"/>
          <a:srcRect t="4725"/>
          <a:stretch/>
        </p:blipFill>
        <p:spPr>
          <a:xfrm>
            <a:off x="2172072" y="1700808"/>
            <a:ext cx="4848200" cy="3464344"/>
          </a:xfrm>
          <a:prstGeom prst="rect">
            <a:avLst/>
          </a:prstGeom>
        </p:spPr>
      </p:pic>
      <p:sp>
        <p:nvSpPr>
          <p:cNvPr id="6" name="Rectangle 5">
            <a:extLst>
              <a:ext uri="{FF2B5EF4-FFF2-40B4-BE49-F238E27FC236}">
                <a16:creationId xmlns:a16="http://schemas.microsoft.com/office/drawing/2014/main" id="{401B8D46-E6A1-C17C-8931-5E8BA32432B5}"/>
              </a:ext>
            </a:extLst>
          </p:cNvPr>
          <p:cNvSpPr/>
          <p:nvPr/>
        </p:nvSpPr>
        <p:spPr bwMode="auto">
          <a:xfrm>
            <a:off x="2172072" y="1700808"/>
            <a:ext cx="4848200" cy="34643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36512" y="1490073"/>
            <a:ext cx="9107488" cy="551029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88000"/>
              </a:lnSpc>
              <a:spcBef>
                <a:spcPts val="0"/>
              </a:spcBef>
              <a:spcAft>
                <a:spcPts val="0"/>
              </a:spcAft>
              <a:defRPr/>
            </a:pPr>
            <a:r>
              <a:rPr lang="en-US" spc="-30" dirty="0">
                <a:latin typeface="Calibri"/>
                <a:cs typeface="Calibri"/>
              </a:rPr>
              <a:t>“Bondservants, obey your earthly masters </a:t>
            </a:r>
            <a:r>
              <a:rPr lang="en-US" dirty="0">
                <a:latin typeface="Calibri"/>
                <a:cs typeface="Calibri"/>
              </a:rPr>
              <a:t>with fear and trembling, with a sincere  </a:t>
            </a:r>
            <a:r>
              <a:rPr lang="en-US" spc="-50" dirty="0">
                <a:latin typeface="Calibri"/>
                <a:cs typeface="Calibri"/>
              </a:rPr>
              <a:t>heart, as you would Christ, not by the way   </a:t>
            </a:r>
            <a:r>
              <a:rPr lang="en-US" dirty="0">
                <a:latin typeface="Calibri"/>
                <a:cs typeface="Calibri"/>
              </a:rPr>
              <a:t>of eye-service, as people-pleasers, but as </a:t>
            </a:r>
            <a:r>
              <a:rPr lang="en-US" b="1" spc="100" dirty="0">
                <a:highlight>
                  <a:srgbClr val="C80000"/>
                </a:highlight>
                <a:latin typeface="Calibri"/>
                <a:cs typeface="Calibri"/>
              </a:rPr>
              <a:t>bondservants</a:t>
            </a:r>
            <a:r>
              <a:rPr lang="en-US" b="1" spc="100" dirty="0">
                <a:latin typeface="Calibri"/>
                <a:cs typeface="Calibri"/>
              </a:rPr>
              <a:t> of Christ</a:t>
            </a:r>
            <a:r>
              <a:rPr lang="en-US" dirty="0">
                <a:latin typeface="Calibri"/>
                <a:cs typeface="Calibri"/>
              </a:rPr>
              <a:t>, doing the will of   </a:t>
            </a:r>
            <a:r>
              <a:rPr lang="en-US" spc="-50" dirty="0">
                <a:latin typeface="Calibri"/>
                <a:cs typeface="Calibri"/>
              </a:rPr>
              <a:t>God from the heart, rendering service with   </a:t>
            </a:r>
            <a:r>
              <a:rPr lang="en-US" spc="-30" dirty="0">
                <a:latin typeface="Calibri"/>
                <a:cs typeface="Calibri"/>
              </a:rPr>
              <a:t>a good will as to the Lord and not to man</a:t>
            </a:r>
            <a:r>
              <a:rPr lang="en-US" spc="-50" dirty="0">
                <a:latin typeface="Calibri"/>
                <a:cs typeface="Calibri"/>
              </a:rPr>
              <a:t>,</a:t>
            </a:r>
          </a:p>
          <a:p>
            <a:pPr algn="ctr" eaLnBrk="1" hangingPunct="1">
              <a:lnSpc>
                <a:spcPct val="88000"/>
              </a:lnSpc>
              <a:spcBef>
                <a:spcPts val="0"/>
              </a:spcBef>
              <a:spcAft>
                <a:spcPts val="0"/>
              </a:spcAft>
              <a:defRPr/>
            </a:pPr>
            <a:r>
              <a:rPr lang="en-US" spc="-50" dirty="0">
                <a:latin typeface="Calibri"/>
                <a:cs typeface="Calibri"/>
              </a:rPr>
              <a:t>knowing that whatever good anyone does, </a:t>
            </a:r>
            <a:r>
              <a:rPr lang="en-US" dirty="0">
                <a:latin typeface="Calibri"/>
                <a:cs typeface="Calibri"/>
              </a:rPr>
              <a:t>this he will receive back from the Lord, whether he is a bondservant or is free.”</a:t>
            </a:r>
            <a:endParaRPr lang="en-US" dirty="0">
              <a:solidFill>
                <a:schemeClr val="bg1"/>
              </a:solidFill>
              <a:latin typeface="Calibri"/>
              <a:cs typeface="Calibri"/>
            </a:endParaRPr>
          </a:p>
        </p:txBody>
      </p:sp>
    </p:spTree>
    <p:extLst>
      <p:ext uri="{BB962C8B-B14F-4D97-AF65-F5344CB8AC3E}">
        <p14:creationId xmlns:p14="http://schemas.microsoft.com/office/powerpoint/2010/main" val="4246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2" end="2"/>
                                            </p:txEl>
                                          </p:spTgt>
                                        </p:tgtEl>
                                      </p:cBhvr>
                                    </p:animEffect>
                                  </p:childTnLst>
                                </p:cTn>
                              </p:par>
                            </p:childTnLst>
                          </p:cTn>
                        </p:par>
                        <p:par>
                          <p:cTn id="9" fill="hold">
                            <p:stCondLst>
                              <p:cond delay="2000"/>
                            </p:stCondLst>
                            <p:childTnLst>
                              <p:par>
                                <p:cTn id="10" presetID="10" presetClass="entr" presetSubtype="0" fill="hold" grpId="0" nodeType="afterEffect">
                                  <p:stCondLst>
                                    <p:cond delay="100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childTnLst>
                                  <p:subTnLst>
                                    <p:set>
                                      <p:cBhvr override="childStyle">
                                        <p:cTn dur="1" fill="hold" display="0" masterRel="nextClick" afterEffect="1"/>
                                        <p:tgtEl>
                                          <p:spTgt spid="13">
                                            <p:txEl>
                                              <p:pRg st="1" end="1"/>
                                            </p:txEl>
                                          </p:spTgt>
                                        </p:tgtEl>
                                        <p:attrNameLst>
                                          <p:attrName>style.visibility</p:attrName>
                                        </p:attrNameLst>
                                      </p:cBhvr>
                                      <p:to>
                                        <p:strVal val="hidden"/>
                                      </p:to>
                                    </p:set>
                                  </p:subTnLst>
                                </p:cTn>
                              </p:par>
                              <p:par>
                                <p:cTn id="18" presetID="16" presetClass="entr" presetSubtype="37"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2000"/>
                                        <p:tgtEl>
                                          <p:spTgt spid="4"/>
                                        </p:tgtEl>
                                      </p:cBhvr>
                                    </p:animEffec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a:solidFill>
                  <a:schemeClr val="tx1">
                    <a:lumMod val="95000"/>
                  </a:schemeClr>
                </a:solidFill>
                <a:latin typeface="Calibri"/>
                <a:ea typeface="ＭＳ Ｐゴシック" charset="0"/>
                <a:cs typeface="Calibri"/>
              </a:rPr>
              <a:t>John K. </a:t>
            </a:r>
            <a:r>
              <a:rPr lang="en-US" sz="2800" err="1">
                <a:solidFill>
                  <a:schemeClr val="tx1">
                    <a:lumMod val="95000"/>
                  </a:schemeClr>
                </a:solidFill>
                <a:latin typeface="Calibri"/>
                <a:ea typeface="ＭＳ Ｐゴシック" charset="0"/>
                <a:cs typeface="Calibri"/>
              </a:rPr>
              <a:t>McVay</a:t>
            </a:r>
            <a:endParaRPr lang="en-US" sz="2800">
              <a:solidFill>
                <a:schemeClr val="tx1">
                  <a:lumMod val="95000"/>
                </a:schemeClr>
              </a:solidFill>
              <a:latin typeface="Calibri"/>
              <a:ea typeface="ＭＳ Ｐゴシック" charset="0"/>
              <a:cs typeface="Calibri"/>
            </a:endParaRPr>
          </a:p>
          <a:p>
            <a:pPr algn="r">
              <a:defRPr/>
            </a:pPr>
            <a:r>
              <a:rPr lang="en-US" sz="2200" spc="10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On Slaves and Slave Masters	</a:t>
            </a:r>
          </a:p>
          <a:p>
            <a:pPr marL="36000">
              <a:defRPr/>
            </a:pPr>
            <a:r>
              <a:rPr lang="en-US" sz="3200" b="1" cap="small" spc="100" dirty="0">
                <a:latin typeface="Cambria"/>
                <a:cs typeface="Cambria"/>
              </a:rPr>
              <a:t>b. Slaves of Christ</a:t>
            </a:r>
          </a:p>
        </p:txBody>
      </p:sp>
      <p:sp>
        <p:nvSpPr>
          <p:cNvPr id="3" name="Text Box 3">
            <a:extLst>
              <a:ext uri="{FF2B5EF4-FFF2-40B4-BE49-F238E27FC236}">
                <a16:creationId xmlns:a16="http://schemas.microsoft.com/office/drawing/2014/main" id="{C744E453-C9D5-76B4-9869-26C8D1133380}"/>
              </a:ext>
            </a:extLst>
          </p:cNvPr>
          <p:cNvSpPr txBox="1">
            <a:spLocks noChangeArrowheads="1"/>
          </p:cNvSpPr>
          <p:nvPr/>
        </p:nvSpPr>
        <p:spPr bwMode="auto">
          <a:xfrm>
            <a:off x="0" y="1124744"/>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400"/>
              </a:spcAft>
              <a:tabLst>
                <a:tab pos="390525" algn="l"/>
                <a:tab pos="731838" algn="l"/>
              </a:tabLst>
              <a:defRPr/>
            </a:pPr>
            <a:r>
              <a:rPr lang="en-US" b="1" spc="100" dirty="0">
                <a:latin typeface="Calibri"/>
                <a:cs typeface="Calibri"/>
              </a:rPr>
              <a:t>Asked to make a grand substitution</a:t>
            </a:r>
            <a:endParaRPr lang="en-US" b="1" spc="-150" dirty="0">
              <a:latin typeface="Calibri"/>
              <a:cs typeface="Calibri"/>
            </a:endParaRPr>
          </a:p>
          <a:p>
            <a:pPr marL="179388" eaLnBrk="1" hangingPunct="1">
              <a:lnSpc>
                <a:spcPct val="90000"/>
              </a:lnSpc>
              <a:spcBef>
                <a:spcPts val="0"/>
              </a:spcBef>
              <a:spcAft>
                <a:spcPts val="400"/>
              </a:spcAft>
              <a:tabLst>
                <a:tab pos="390525" algn="l"/>
                <a:tab pos="731838" algn="l"/>
              </a:tabLst>
              <a:defRPr/>
            </a:pPr>
            <a:r>
              <a:rPr lang="en-US" spc="-50" dirty="0">
                <a:latin typeface="Calibri"/>
                <a:cs typeface="Calibri"/>
              </a:rPr>
              <a:t>• Christian slaves to obey their masters, offering heartfelt, excellent service.</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They are not to place their slave master </a:t>
            </a:r>
            <a:r>
              <a:rPr lang="en-US" dirty="0">
                <a:highlight>
                  <a:srgbClr val="C80000"/>
                </a:highlight>
                <a:latin typeface="Calibri"/>
                <a:cs typeface="Calibri"/>
              </a:rPr>
              <a:t>in the place</a:t>
            </a:r>
            <a:r>
              <a:rPr lang="en-US" dirty="0">
                <a:latin typeface="Calibri"/>
                <a:cs typeface="Calibri"/>
              </a:rPr>
              <a:t> of Christ, offering to him the allegiance that belongs only to Christ.</a:t>
            </a:r>
          </a:p>
          <a:p>
            <a:pPr marL="179388" eaLnBrk="1" hangingPunct="1">
              <a:lnSpc>
                <a:spcPct val="90000"/>
              </a:lnSpc>
              <a:spcBef>
                <a:spcPts val="0"/>
              </a:spcBef>
              <a:spcAft>
                <a:spcPts val="0"/>
              </a:spcAft>
              <a:tabLst>
                <a:tab pos="390525" algn="l"/>
                <a:tab pos="731838" algn="l"/>
              </a:tabLst>
              <a:defRPr/>
            </a:pPr>
            <a:r>
              <a:rPr lang="en-US" dirty="0">
                <a:latin typeface="Calibri"/>
                <a:cs typeface="Calibri"/>
              </a:rPr>
              <a:t>• In the commitments and allegiance that motivate their heartfelt, excellent service, they are to </a:t>
            </a:r>
            <a:r>
              <a:rPr lang="en-US" dirty="0">
                <a:highlight>
                  <a:srgbClr val="C80000"/>
                </a:highlight>
                <a:latin typeface="Calibri"/>
                <a:cs typeface="Calibri"/>
              </a:rPr>
              <a:t>substitute</a:t>
            </a:r>
            <a:r>
              <a:rPr lang="en-US" dirty="0">
                <a:latin typeface="Calibri"/>
                <a:cs typeface="Calibri"/>
              </a:rPr>
              <a:t> Christ, the Lord, </a:t>
            </a:r>
            <a:r>
              <a:rPr lang="en-US" dirty="0">
                <a:highlight>
                  <a:srgbClr val="C80000"/>
                </a:highlight>
                <a:latin typeface="Calibri"/>
                <a:cs typeface="Calibri"/>
              </a:rPr>
              <a:t>for</a:t>
            </a:r>
            <a:r>
              <a:rPr lang="en-US" dirty="0">
                <a:latin typeface="Calibri"/>
                <a:cs typeface="Calibri"/>
              </a:rPr>
              <a:t> the slave master. </a:t>
            </a:r>
          </a:p>
        </p:txBody>
      </p:sp>
    </p:spTree>
    <p:extLst>
      <p:ext uri="{BB962C8B-B14F-4D97-AF65-F5344CB8AC3E}">
        <p14:creationId xmlns:p14="http://schemas.microsoft.com/office/powerpoint/2010/main" val="11573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744E453-C9D5-76B4-9869-26C8D1133380}"/>
              </a:ext>
            </a:extLst>
          </p:cNvPr>
          <p:cNvSpPr txBox="1">
            <a:spLocks noChangeArrowheads="1"/>
          </p:cNvSpPr>
          <p:nvPr/>
        </p:nvSpPr>
        <p:spPr bwMode="auto">
          <a:xfrm>
            <a:off x="0" y="117010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300"/>
              </a:spcAft>
              <a:tabLst>
                <a:tab pos="390525" algn="l"/>
                <a:tab pos="731838" algn="l"/>
              </a:tabLst>
              <a:defRPr/>
            </a:pPr>
            <a:r>
              <a:rPr lang="en-US" b="1" spc="100" dirty="0">
                <a:latin typeface="Calibri"/>
                <a:cs typeface="Calibri"/>
              </a:rPr>
              <a:t>Slave-Master Relationship</a:t>
            </a:r>
          </a:p>
          <a:p>
            <a:pPr marL="179388" eaLnBrk="1" hangingPunct="1">
              <a:lnSpc>
                <a:spcPct val="90000"/>
              </a:lnSpc>
              <a:spcBef>
                <a:spcPts val="0"/>
              </a:spcBef>
              <a:spcAft>
                <a:spcPts val="400"/>
              </a:spcAft>
              <a:tabLst>
                <a:tab pos="390525" algn="l"/>
                <a:tab pos="731838" algn="l"/>
              </a:tabLst>
              <a:defRPr/>
            </a:pPr>
            <a:r>
              <a:rPr lang="en-US" spc="-50" dirty="0">
                <a:latin typeface="Calibri"/>
                <a:cs typeface="Calibri"/>
              </a:rPr>
              <a:t>• Their slave masters are diminished as  their “</a:t>
            </a:r>
            <a:r>
              <a:rPr lang="en-US" i="1" spc="-50" dirty="0">
                <a:highlight>
                  <a:srgbClr val="C80000"/>
                </a:highlight>
                <a:latin typeface="Calibri"/>
                <a:cs typeface="Calibri"/>
              </a:rPr>
              <a:t>earthly</a:t>
            </a:r>
            <a:r>
              <a:rPr lang="en-US" spc="-50" dirty="0">
                <a:latin typeface="Calibri"/>
                <a:cs typeface="Calibri"/>
              </a:rPr>
              <a:t> masters,” pointing toward   the real and heavenly Master (</a:t>
            </a:r>
            <a:r>
              <a:rPr lang="en-US" i="1" spc="-50" dirty="0">
                <a:latin typeface="Calibri"/>
                <a:cs typeface="Calibri"/>
              </a:rPr>
              <a:t>Eph. 6:5 </a:t>
            </a:r>
            <a:r>
              <a:rPr lang="en-US" sz="3600" spc="-50" dirty="0">
                <a:latin typeface="Calibri"/>
                <a:cs typeface="Calibri"/>
              </a:rPr>
              <a:t>ESV</a:t>
            </a:r>
            <a:r>
              <a:rPr lang="en-US" spc="-50" dirty="0">
                <a:latin typeface="Calibri"/>
                <a:cs typeface="Calibri"/>
              </a:rPr>
              <a:t>).</a:t>
            </a:r>
          </a:p>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They are to serve “with fear and </a:t>
            </a:r>
            <a:r>
              <a:rPr lang="en-US" dirty="0" err="1">
                <a:latin typeface="Calibri"/>
                <a:cs typeface="Calibri"/>
              </a:rPr>
              <a:t>tremb</a:t>
            </a:r>
            <a:r>
              <a:rPr lang="en-US" dirty="0">
                <a:latin typeface="Calibri"/>
                <a:cs typeface="Calibri"/>
              </a:rPr>
              <a:t>-    ling, with a sincere heart, </a:t>
            </a:r>
            <a:r>
              <a:rPr lang="en-US" i="1" dirty="0">
                <a:highlight>
                  <a:srgbClr val="C80000"/>
                </a:highlight>
                <a:latin typeface="Calibri"/>
                <a:cs typeface="Calibri"/>
              </a:rPr>
              <a:t>as</a:t>
            </a:r>
            <a:r>
              <a:rPr lang="en-US" i="1" dirty="0">
                <a:latin typeface="Calibri"/>
                <a:cs typeface="Calibri"/>
              </a:rPr>
              <a:t> you would Christ”</a:t>
            </a:r>
            <a:r>
              <a:rPr lang="en-US" dirty="0">
                <a:latin typeface="Calibri"/>
                <a:cs typeface="Calibri"/>
              </a:rPr>
              <a:t> (</a:t>
            </a:r>
            <a:r>
              <a:rPr lang="en-US" i="1" dirty="0">
                <a:latin typeface="Calibri"/>
                <a:cs typeface="Calibri"/>
              </a:rPr>
              <a:t>v. 5 </a:t>
            </a:r>
            <a:r>
              <a:rPr lang="en-US" sz="3600" dirty="0">
                <a:latin typeface="Calibri"/>
                <a:cs typeface="Calibri"/>
              </a:rPr>
              <a:t>ESV</a:t>
            </a:r>
            <a:r>
              <a:rPr lang="en-US" dirty="0">
                <a:latin typeface="Calibri"/>
                <a:cs typeface="Calibri"/>
              </a:rPr>
              <a:t>).</a:t>
            </a:r>
          </a:p>
          <a:p>
            <a:pPr marL="179388" eaLnBrk="1" hangingPunct="1">
              <a:lnSpc>
                <a:spcPct val="90000"/>
              </a:lnSpc>
              <a:spcBef>
                <a:spcPts val="0"/>
              </a:spcBef>
              <a:spcAft>
                <a:spcPts val="500"/>
              </a:spcAft>
              <a:tabLst>
                <a:tab pos="390525" algn="l"/>
                <a:tab pos="731838" algn="l"/>
              </a:tabLst>
              <a:defRPr/>
            </a:pPr>
            <a:r>
              <a:rPr lang="en-US" dirty="0">
                <a:latin typeface="Calibri"/>
                <a:cs typeface="Calibri"/>
              </a:rPr>
              <a:t>• Christian slaves are to offer genuine service as slaves, not of their masters,             but </a:t>
            </a:r>
            <a:r>
              <a:rPr lang="en-US" dirty="0">
                <a:highlight>
                  <a:srgbClr val="C80000"/>
                </a:highlight>
                <a:latin typeface="Calibri"/>
                <a:cs typeface="Calibri"/>
              </a:rPr>
              <a:t>as</a:t>
            </a:r>
            <a:r>
              <a:rPr lang="en-US" dirty="0">
                <a:latin typeface="Calibri"/>
                <a:cs typeface="Calibri"/>
              </a:rPr>
              <a:t> “slaves of Christ” (</a:t>
            </a:r>
            <a:r>
              <a:rPr lang="en-US" i="1" dirty="0">
                <a:latin typeface="Calibri"/>
                <a:cs typeface="Calibri"/>
              </a:rPr>
              <a:t>v. 6 </a:t>
            </a:r>
            <a:r>
              <a:rPr lang="en-US" sz="3600" dirty="0">
                <a:latin typeface="Calibri"/>
                <a:cs typeface="Calibri"/>
              </a:rPr>
              <a:t>NIV</a:t>
            </a:r>
            <a:r>
              <a:rPr lang="en-US" dirty="0">
                <a:latin typeface="Calibri"/>
                <a:cs typeface="Calibri"/>
              </a:rPr>
              <a:t>).</a:t>
            </a: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On Slaves and Slave Masters	</a:t>
            </a:r>
          </a:p>
          <a:p>
            <a:pPr marL="36000">
              <a:defRPr/>
            </a:pPr>
            <a:r>
              <a:rPr lang="en-US" sz="3200" b="1" cap="small" spc="100" dirty="0">
                <a:latin typeface="Cambria"/>
                <a:cs typeface="Cambria"/>
              </a:rPr>
              <a:t>b. Slaves of Christ</a:t>
            </a:r>
          </a:p>
        </p:txBody>
      </p:sp>
    </p:spTree>
    <p:extLst>
      <p:ext uri="{BB962C8B-B14F-4D97-AF65-F5344CB8AC3E}">
        <p14:creationId xmlns:p14="http://schemas.microsoft.com/office/powerpoint/2010/main" val="28235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Slaves of Christ	</a:t>
            </a:r>
          </a:p>
          <a:p>
            <a:pPr marL="36000">
              <a:defRPr/>
            </a:pPr>
            <a:r>
              <a:rPr lang="en-US" sz="3200" b="1" cap="small" spc="100" dirty="0">
                <a:latin typeface="Cambria"/>
                <a:cs typeface="Cambria"/>
              </a:rPr>
              <a:t>Slave-Master Relationship</a:t>
            </a:r>
          </a:p>
        </p:txBody>
      </p:sp>
      <p:sp>
        <p:nvSpPr>
          <p:cNvPr id="2" name="Text Box 3">
            <a:extLst>
              <a:ext uri="{FF2B5EF4-FFF2-40B4-BE49-F238E27FC236}">
                <a16:creationId xmlns:a16="http://schemas.microsoft.com/office/drawing/2014/main" id="{640CD83B-F11B-76EB-09A2-A96D0B6F5614}"/>
              </a:ext>
            </a:extLst>
          </p:cNvPr>
          <p:cNvSpPr txBox="1">
            <a:spLocks noChangeArrowheads="1"/>
          </p:cNvSpPr>
          <p:nvPr/>
        </p:nvSpPr>
        <p:spPr bwMode="auto">
          <a:xfrm>
            <a:off x="0" y="1282180"/>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spc="-50" dirty="0">
                <a:latin typeface="Calibri"/>
                <a:cs typeface="Calibri"/>
              </a:rPr>
              <a:t>• In performing their service, they are to do “the will of God from the heart,” offering heartfelt service directed to God (</a:t>
            </a:r>
            <a:r>
              <a:rPr lang="en-US" i="1" spc="-50" dirty="0">
                <a:latin typeface="Calibri"/>
                <a:cs typeface="Calibri"/>
              </a:rPr>
              <a:t>v. 6 </a:t>
            </a:r>
            <a:r>
              <a:rPr lang="en-US" sz="3600" spc="-50" dirty="0">
                <a:latin typeface="Calibri"/>
                <a:cs typeface="Calibri"/>
              </a:rPr>
              <a:t>NIV</a:t>
            </a:r>
            <a:r>
              <a:rPr lang="en-US" spc="-50" dirty="0">
                <a:latin typeface="Calibri"/>
                <a:cs typeface="Calibri"/>
              </a:rPr>
              <a:t>).</a:t>
            </a:r>
          </a:p>
          <a:p>
            <a:pPr marL="179388" eaLnBrk="1" hangingPunct="1">
              <a:lnSpc>
                <a:spcPct val="90000"/>
              </a:lnSpc>
              <a:spcBef>
                <a:spcPts val="0"/>
              </a:spcBef>
              <a:spcAft>
                <a:spcPts val="1800"/>
              </a:spcAft>
              <a:tabLst>
                <a:tab pos="390525" algn="l"/>
                <a:tab pos="731838" algn="l"/>
              </a:tabLst>
              <a:defRPr/>
            </a:pPr>
            <a:r>
              <a:rPr lang="en-US" dirty="0">
                <a:latin typeface="Calibri"/>
                <a:cs typeface="Calibri"/>
              </a:rPr>
              <a:t>• Invites positively motivated service, of-</a:t>
            </a:r>
            <a:r>
              <a:rPr lang="en-US" dirty="0" err="1">
                <a:latin typeface="Calibri"/>
                <a:cs typeface="Calibri"/>
              </a:rPr>
              <a:t>fered</a:t>
            </a:r>
            <a:r>
              <a:rPr lang="en-US" spc="-300" dirty="0">
                <a:latin typeface="Calibri"/>
                <a:cs typeface="Calibri"/>
              </a:rPr>
              <a:t> </a:t>
            </a:r>
            <a:r>
              <a:rPr lang="en-US" dirty="0">
                <a:latin typeface="Calibri"/>
                <a:cs typeface="Calibri"/>
              </a:rPr>
              <a:t>“</a:t>
            </a:r>
            <a:r>
              <a:rPr lang="en-US" dirty="0">
                <a:highlight>
                  <a:srgbClr val="FF0000"/>
                </a:highlight>
                <a:latin typeface="Calibri"/>
                <a:cs typeface="Calibri"/>
              </a:rPr>
              <a:t>as</a:t>
            </a:r>
            <a:r>
              <a:rPr lang="en-US" dirty="0">
                <a:latin typeface="Calibri"/>
                <a:cs typeface="Calibri"/>
              </a:rPr>
              <a:t> to the Lord and not to man”</a:t>
            </a:r>
            <a:r>
              <a:rPr lang="en-US" spc="-300" dirty="0">
                <a:latin typeface="Calibri"/>
                <a:cs typeface="Calibri"/>
              </a:rPr>
              <a:t> </a:t>
            </a:r>
            <a:r>
              <a:rPr lang="en-US" spc="-150" dirty="0">
                <a:latin typeface="Calibri"/>
                <a:cs typeface="Calibri"/>
              </a:rPr>
              <a:t>(</a:t>
            </a:r>
            <a:r>
              <a:rPr lang="en-US" i="1" spc="-150" dirty="0">
                <a:latin typeface="Calibri"/>
                <a:cs typeface="Calibri"/>
              </a:rPr>
              <a:t>v.</a:t>
            </a:r>
            <a:r>
              <a:rPr lang="en-US" i="1" spc="-300" dirty="0">
                <a:latin typeface="Calibri"/>
                <a:cs typeface="Calibri"/>
              </a:rPr>
              <a:t> </a:t>
            </a:r>
            <a:r>
              <a:rPr lang="en-US" i="1" spc="-150" dirty="0">
                <a:latin typeface="Calibri"/>
                <a:cs typeface="Calibri"/>
              </a:rPr>
              <a:t>7 </a:t>
            </a:r>
            <a:r>
              <a:rPr lang="en-US" sz="3600" spc="-300" dirty="0">
                <a:latin typeface="Calibri"/>
                <a:cs typeface="Calibri"/>
              </a:rPr>
              <a:t>)</a:t>
            </a:r>
            <a:r>
              <a:rPr lang="en-US" spc="-300"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The believing slave, though, has a Master who is attentive, noticing “whatever good thing each one does”               (</a:t>
            </a:r>
            <a:r>
              <a:rPr lang="en-US" i="1" dirty="0">
                <a:latin typeface="Calibri"/>
                <a:cs typeface="Calibri"/>
              </a:rPr>
              <a:t>v. 8 </a:t>
            </a:r>
            <a:r>
              <a:rPr lang="en-US" sz="3600" dirty="0">
                <a:latin typeface="Calibri"/>
                <a:cs typeface="Calibri"/>
              </a:rPr>
              <a:t>NASB</a:t>
            </a:r>
            <a:r>
              <a:rPr lang="en-US" dirty="0">
                <a:latin typeface="Calibri"/>
                <a:cs typeface="Calibri"/>
              </a:rPr>
              <a:t>), and offering a </a:t>
            </a:r>
            <a:r>
              <a:rPr lang="en-US" dirty="0">
                <a:highlight>
                  <a:srgbClr val="FF0000"/>
                </a:highlight>
                <a:latin typeface="Calibri"/>
                <a:cs typeface="Calibri"/>
              </a:rPr>
              <a:t>sure reward</a:t>
            </a:r>
            <a:r>
              <a:rPr lang="en-US" dirty="0">
                <a:latin typeface="Calibri"/>
                <a:cs typeface="Calibri"/>
              </a:rPr>
              <a:t>.</a:t>
            </a:r>
          </a:p>
        </p:txBody>
      </p:sp>
    </p:spTree>
    <p:extLst>
      <p:ext uri="{BB962C8B-B14F-4D97-AF65-F5344CB8AC3E}">
        <p14:creationId xmlns:p14="http://schemas.microsoft.com/office/powerpoint/2010/main" val="191321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Practicing Supreme Loyalty to Christ</a:t>
            </a:r>
          </a:p>
          <a:p>
            <a:pPr marL="91440">
              <a:lnSpc>
                <a:spcPct val="85000"/>
              </a:lnSpc>
              <a:defRPr/>
            </a:pPr>
            <a:r>
              <a:rPr lang="en-US" sz="3200" b="1" cap="small" spc="50" dirty="0">
                <a:latin typeface="Cambria"/>
                <a:cs typeface="Cambria"/>
              </a:rPr>
              <a:t>3. On Slaves and Slave Masters</a:t>
            </a:r>
          </a:p>
          <a:p>
            <a:pPr marL="91440">
              <a:lnSpc>
                <a:spcPct val="85000"/>
              </a:lnSpc>
              <a:defRPr/>
            </a:pPr>
            <a:r>
              <a:rPr lang="en-US" sz="3200" cap="small" dirty="0">
                <a:latin typeface="Cambria"/>
                <a:cs typeface="Cambria"/>
              </a:rPr>
              <a:t>c. Masters Who Are Slaves</a:t>
            </a:r>
            <a:r>
              <a:rPr lang="en-US" sz="3200" b="1" cap="small" spc="50" dirty="0">
                <a:latin typeface="Cambria"/>
                <a:cs typeface="Cambria"/>
              </a:rPr>
              <a:t>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a:p>
        </p:txBody>
      </p:sp>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108520" y="1988840"/>
            <a:ext cx="4535488" cy="399295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Colossians</a:t>
            </a:r>
            <a:r>
              <a:rPr lang="de-DE" sz="3600" dirty="0">
                <a:latin typeface="Cambria"/>
                <a:cs typeface="Cambria"/>
              </a:rPr>
              <a:t> 4:1 </a:t>
            </a:r>
            <a:r>
              <a:rPr lang="en-US" sz="3200" dirty="0">
                <a:latin typeface="Cambria"/>
                <a:cs typeface="Cambria"/>
              </a:rPr>
              <a:t>NKJV</a:t>
            </a:r>
            <a:r>
              <a:rPr lang="en-US" sz="3600" dirty="0">
                <a:latin typeface="Cambria"/>
                <a:cs typeface="Cambria"/>
              </a:rPr>
              <a:t> </a:t>
            </a:r>
          </a:p>
          <a:p>
            <a:pPr algn="ctr" eaLnBrk="1" hangingPunct="1">
              <a:lnSpc>
                <a:spcPct val="90000"/>
              </a:lnSpc>
              <a:spcBef>
                <a:spcPts val="0"/>
              </a:spcBef>
              <a:spcAft>
                <a:spcPts val="600"/>
              </a:spcAft>
              <a:defRPr/>
            </a:pPr>
            <a:r>
              <a:rPr lang="en-US" dirty="0">
                <a:latin typeface="Calibri"/>
                <a:cs typeface="Calibri"/>
              </a:rPr>
              <a:t>“Masters, give your bondservants what  is just and fair, knowing that </a:t>
            </a:r>
            <a:r>
              <a:rPr lang="en-US" b="1" spc="100" dirty="0">
                <a:latin typeface="Calibri"/>
                <a:cs typeface="Calibri"/>
              </a:rPr>
              <a:t>you also have a Master               </a:t>
            </a:r>
            <a:r>
              <a:rPr lang="en-US" dirty="0">
                <a:latin typeface="Calibri"/>
                <a:cs typeface="Calibri"/>
              </a:rPr>
              <a:t>in heaven</a:t>
            </a:r>
            <a:r>
              <a:rPr lang="en-US" spc="-100" dirty="0">
                <a:latin typeface="Calibri"/>
                <a:cs typeface="Calibri"/>
              </a:rPr>
              <a:t>.”</a:t>
            </a:r>
            <a:endParaRPr lang="en-US" spc="-100" dirty="0">
              <a:solidFill>
                <a:schemeClr val="bg1"/>
              </a:solidFill>
              <a:latin typeface="Calibri"/>
              <a:cs typeface="Calibri"/>
            </a:endParaRPr>
          </a:p>
        </p:txBody>
      </p:sp>
      <p:pic>
        <p:nvPicPr>
          <p:cNvPr id="4" name="Picture 3">
            <a:extLst>
              <a:ext uri="{FF2B5EF4-FFF2-40B4-BE49-F238E27FC236}">
                <a16:creationId xmlns:a16="http://schemas.microsoft.com/office/drawing/2014/main" id="{0154D590-1466-4DBB-9591-7A72BC8EF5F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788024" y="2135901"/>
            <a:ext cx="3815408" cy="4605467"/>
          </a:xfrm>
          <a:prstGeom prst="rect">
            <a:avLst/>
          </a:prstGeom>
        </p:spPr>
      </p:pic>
    </p:spTree>
    <p:extLst>
      <p:ext uri="{BB962C8B-B14F-4D97-AF65-F5344CB8AC3E}">
        <p14:creationId xmlns:p14="http://schemas.microsoft.com/office/powerpoint/2010/main" val="28723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 Masters Who Are Slaves	</a:t>
            </a:r>
          </a:p>
          <a:p>
            <a:pPr marL="36000">
              <a:defRPr/>
            </a:pPr>
            <a:r>
              <a:rPr lang="en-US" sz="3200" b="1" cap="small" spc="100" dirty="0">
                <a:latin typeface="Cambria"/>
                <a:cs typeface="Cambria"/>
              </a:rPr>
              <a:t>“Do the Same to Them”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In “whether he is a slave or free” (</a:t>
            </a:r>
            <a:r>
              <a:rPr lang="en-US" i="1" dirty="0">
                <a:latin typeface="Calibri"/>
                <a:cs typeface="Calibri"/>
              </a:rPr>
              <a:t>Eph. 6:8</a:t>
            </a:r>
            <a:r>
              <a:rPr lang="en-US" dirty="0">
                <a:latin typeface="Calibri"/>
                <a:cs typeface="Calibri"/>
              </a:rPr>
              <a:t>), the word “free” refers to </a:t>
            </a:r>
            <a:r>
              <a:rPr lang="en-US" dirty="0">
                <a:highlight>
                  <a:srgbClr val="0000FF"/>
                </a:highlight>
                <a:latin typeface="Calibri"/>
                <a:cs typeface="Calibri"/>
              </a:rPr>
              <a:t>slave masters</a:t>
            </a:r>
            <a:r>
              <a:rPr lang="en-US" dirty="0">
                <a:latin typeface="Calibri"/>
                <a:cs typeface="Calibri"/>
              </a:rPr>
              <a:t>, allowing Paul to transition to his counsel to them while imagining slaves and slave masters standing on an equal footing before Christ in the judgments.</a:t>
            </a:r>
          </a:p>
          <a:p>
            <a:pPr marL="270828" eaLnBrk="1" hangingPunct="1">
              <a:lnSpc>
                <a:spcPct val="90000"/>
              </a:lnSpc>
              <a:spcBef>
                <a:spcPts val="0"/>
              </a:spcBef>
              <a:spcAft>
                <a:spcPts val="0"/>
              </a:spcAft>
              <a:tabLst>
                <a:tab pos="390525" algn="l"/>
                <a:tab pos="731838" algn="l"/>
              </a:tabLst>
              <a:defRPr/>
            </a:pPr>
            <a:r>
              <a:rPr lang="en-US" dirty="0">
                <a:latin typeface="Calibri"/>
                <a:cs typeface="Calibri"/>
              </a:rPr>
              <a:t>• Masters should respond to their slaves with </a:t>
            </a:r>
            <a:r>
              <a:rPr lang="en-US" dirty="0">
                <a:highlight>
                  <a:srgbClr val="0000FF"/>
                </a:highlight>
                <a:latin typeface="Calibri"/>
                <a:cs typeface="Calibri"/>
              </a:rPr>
              <a:t>deeds of goodwill</a:t>
            </a:r>
            <a:r>
              <a:rPr lang="en-US" dirty="0">
                <a:latin typeface="Calibri"/>
                <a:cs typeface="Calibri"/>
              </a:rPr>
              <a:t> governed by their allegiance to Christ, corresponding to   what Paul has just asked of slaves.</a:t>
            </a:r>
          </a:p>
        </p:txBody>
      </p:sp>
    </p:spTree>
    <p:extLst>
      <p:ext uri="{BB962C8B-B14F-4D97-AF65-F5344CB8AC3E}">
        <p14:creationId xmlns:p14="http://schemas.microsoft.com/office/powerpoint/2010/main" val="22662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c. Masters Who Are Slaves	</a:t>
            </a:r>
          </a:p>
          <a:p>
            <a:pPr marL="36000">
              <a:defRPr/>
            </a:pPr>
            <a:r>
              <a:rPr lang="en-US" sz="3200" b="1" cap="small" spc="100" dirty="0">
                <a:latin typeface="Cambria"/>
                <a:cs typeface="Cambria"/>
              </a:rPr>
              <a:t>“Do the Same to Them”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He tells them to </a:t>
            </a:r>
            <a:r>
              <a:rPr lang="en-US" dirty="0">
                <a:highlight>
                  <a:srgbClr val="0000FF"/>
                </a:highlight>
                <a:latin typeface="Calibri"/>
                <a:cs typeface="Calibri"/>
              </a:rPr>
              <a:t>stop threatening</a:t>
            </a:r>
            <a:r>
              <a:rPr lang="en-US" dirty="0">
                <a:latin typeface="Calibri"/>
                <a:cs typeface="Calibri"/>
              </a:rPr>
              <a:t> their slaves, a common practice of a time in which masters administered a wide variety of punishments—</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Beating (</a:t>
            </a:r>
            <a:r>
              <a:rPr lang="en-US" i="1" dirty="0">
                <a:latin typeface="Calibri"/>
                <a:cs typeface="Calibri"/>
              </a:rPr>
              <a:t>1 Pet. 2:20</a:t>
            </a:r>
            <a:r>
              <a:rPr lang="en-US" dirty="0">
                <a:latin typeface="Calibri"/>
                <a:cs typeface="Calibri"/>
              </a:rPr>
              <a:t>), sexual abuse, 			being sold (and parted from loved 			ones), extreme labor, starvation, 			shackles, branding, and even death.</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For this, they will be </a:t>
            </a:r>
            <a:r>
              <a:rPr lang="en-US" dirty="0">
                <a:highlight>
                  <a:srgbClr val="0000FF"/>
                </a:highlight>
                <a:latin typeface="Calibri"/>
                <a:cs typeface="Calibri"/>
              </a:rPr>
              <a:t>judged</a:t>
            </a:r>
            <a:r>
              <a:rPr lang="en-US" dirty="0">
                <a:latin typeface="Calibri"/>
                <a:cs typeface="Calibri"/>
              </a:rPr>
              <a:t> by God.</a:t>
            </a:r>
          </a:p>
        </p:txBody>
      </p:sp>
    </p:spTree>
    <p:extLst>
      <p:ext uri="{BB962C8B-B14F-4D97-AF65-F5344CB8AC3E}">
        <p14:creationId xmlns:p14="http://schemas.microsoft.com/office/powerpoint/2010/main" val="18578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On Slaves and Slave Masters</a:t>
            </a:r>
          </a:p>
          <a:p>
            <a:pPr marL="36000">
              <a:defRPr/>
            </a:pPr>
            <a:r>
              <a:rPr lang="en-US" sz="3200" b="1" cap="small" spc="100" dirty="0">
                <a:latin typeface="Cambria"/>
                <a:cs typeface="Cambria"/>
              </a:rPr>
              <a:t>c. Masters Who Are Slaves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7010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b="1" spc="100" dirty="0">
                <a:latin typeface="Calibri"/>
                <a:cs typeface="Calibri"/>
              </a:rPr>
              <a:t>Two motivations </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a:t>
            </a:r>
            <a:r>
              <a:rPr lang="en-US" b="1" dirty="0">
                <a:latin typeface="Calibri"/>
                <a:cs typeface="Calibri"/>
              </a:rPr>
              <a:t>1</a:t>
            </a:r>
            <a:r>
              <a:rPr lang="en-US" dirty="0">
                <a:latin typeface="Calibri"/>
                <a:cs typeface="Calibri"/>
              </a:rPr>
              <a:t>) They and their presumed slaves are  </a:t>
            </a:r>
            <a:r>
              <a:rPr lang="en-US" dirty="0">
                <a:highlight>
                  <a:srgbClr val="0000FF"/>
                </a:highlight>
                <a:latin typeface="Calibri"/>
                <a:cs typeface="Calibri"/>
              </a:rPr>
              <a:t>co-slaves</a:t>
            </a:r>
            <a:r>
              <a:rPr lang="en-US" dirty="0">
                <a:latin typeface="Calibri"/>
                <a:cs typeface="Calibri"/>
              </a:rPr>
              <a:t> of a single Master (“knowing that he who is both their Master and yours is in heaven,” </a:t>
            </a:r>
            <a:r>
              <a:rPr lang="en-US" sz="3600" dirty="0">
                <a:latin typeface="Calibri"/>
                <a:cs typeface="Calibri"/>
              </a:rPr>
              <a:t>ESV</a:t>
            </a:r>
            <a:r>
              <a:rPr lang="en-US" dirty="0">
                <a:latin typeface="Calibri"/>
                <a:cs typeface="Calibri"/>
              </a:rPr>
              <a:t>; compare </a:t>
            </a:r>
            <a:r>
              <a:rPr lang="en-US" i="1" spc="-100" dirty="0">
                <a:latin typeface="Calibri"/>
                <a:cs typeface="Calibri"/>
              </a:rPr>
              <a:t>Col. </a:t>
            </a:r>
            <a:r>
              <a:rPr lang="en-US" i="1" spc="-150" dirty="0">
                <a:latin typeface="Calibri"/>
                <a:cs typeface="Calibri"/>
              </a:rPr>
              <a:t>4:1</a:t>
            </a:r>
            <a:r>
              <a:rPr lang="en-US" dirty="0">
                <a:latin typeface="Calibri"/>
                <a:cs typeface="Calibri"/>
              </a:rPr>
              <a:t>).</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a:t>
            </a:r>
            <a:r>
              <a:rPr lang="en-US" b="1" dirty="0">
                <a:latin typeface="Calibri"/>
                <a:cs typeface="Calibri"/>
              </a:rPr>
              <a:t>2</a:t>
            </a:r>
            <a:r>
              <a:rPr lang="en-US" dirty="0">
                <a:latin typeface="Calibri"/>
                <a:cs typeface="Calibri"/>
              </a:rPr>
              <a:t>) The heavenly Master judges all </a:t>
            </a:r>
            <a:r>
              <a:rPr lang="en-US" dirty="0">
                <a:highlight>
                  <a:srgbClr val="0000FF"/>
                </a:highlight>
                <a:latin typeface="Calibri"/>
                <a:cs typeface="Calibri"/>
              </a:rPr>
              <a:t>with-out partiality. </a:t>
            </a:r>
            <a:r>
              <a:rPr lang="en-US" dirty="0">
                <a:latin typeface="Calibri"/>
                <a:cs typeface="Calibri"/>
              </a:rPr>
              <a:t>Since their own Master treats those regarded as slaves on an equal footing with others, so should they (</a:t>
            </a:r>
            <a:r>
              <a:rPr lang="en-US" i="1" dirty="0">
                <a:latin typeface="Calibri"/>
                <a:cs typeface="Calibri"/>
              </a:rPr>
              <a:t>compare Philem. 15, 16</a:t>
            </a:r>
            <a:r>
              <a:rPr lang="en-US" dirty="0">
                <a:latin typeface="Calibri"/>
                <a:cs typeface="Calibri"/>
              </a:rPr>
              <a:t>).</a:t>
            </a:r>
          </a:p>
        </p:txBody>
      </p:sp>
    </p:spTree>
    <p:extLst>
      <p:ext uri="{BB962C8B-B14F-4D97-AF65-F5344CB8AC3E}">
        <p14:creationId xmlns:p14="http://schemas.microsoft.com/office/powerpoint/2010/main" val="166882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C61370C-2E42-E332-12D7-9BBDCF54D5FE}"/>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Paul’s respect for children as fellow believers (</a:t>
            </a:r>
            <a:r>
              <a:rPr lang="en-US" i="1" dirty="0">
                <a:solidFill>
                  <a:schemeClr val="bg1"/>
                </a:solidFill>
                <a:latin typeface="Calibri"/>
                <a:cs typeface="Calibri"/>
              </a:rPr>
              <a:t>Eph. 6:1–3</a:t>
            </a:r>
            <a:r>
              <a:rPr lang="en-US" dirty="0">
                <a:solidFill>
                  <a:schemeClr val="bg1"/>
                </a:solidFill>
                <a:latin typeface="Calibri"/>
                <a:cs typeface="Calibri"/>
              </a:rPr>
              <a:t>) heightens our concern for the ways in which children  are </a:t>
            </a:r>
            <a:r>
              <a:rPr lang="en-US" b="1" spc="100" dirty="0">
                <a:solidFill>
                  <a:schemeClr val="bg1"/>
                </a:solidFill>
                <a:latin typeface="Calibri"/>
                <a:cs typeface="Calibri"/>
              </a:rPr>
              <a:t>treated</a:t>
            </a:r>
            <a:r>
              <a:rPr lang="en-US" dirty="0">
                <a:solidFill>
                  <a:schemeClr val="bg1"/>
                </a:solidFill>
                <a:latin typeface="Calibri"/>
                <a:cs typeface="Calibri"/>
              </a:rPr>
              <a:t> in our world </a:t>
            </a:r>
            <a:r>
              <a:rPr lang="en-US" b="1" spc="100" dirty="0">
                <a:solidFill>
                  <a:schemeClr val="bg1"/>
                </a:solidFill>
                <a:latin typeface="Calibri"/>
                <a:cs typeface="Calibri"/>
              </a:rPr>
              <a:t>today</a:t>
            </a:r>
            <a:r>
              <a:rPr lang="en-US" dirty="0">
                <a:solidFill>
                  <a:schemeClr val="bg1"/>
                </a:solidFill>
                <a:latin typeface="Calibri"/>
                <a:cs typeface="Calibri"/>
              </a:rPr>
              <a:t>. His word  to fathers (</a:t>
            </a:r>
            <a:r>
              <a:rPr lang="en-US" i="1" dirty="0">
                <a:solidFill>
                  <a:schemeClr val="bg1"/>
                </a:solidFill>
                <a:latin typeface="Calibri"/>
                <a:cs typeface="Calibri"/>
              </a:rPr>
              <a:t>v. 4</a:t>
            </a:r>
            <a:r>
              <a:rPr lang="en-US" dirty="0">
                <a:solidFill>
                  <a:schemeClr val="bg1"/>
                </a:solidFill>
                <a:latin typeface="Calibri"/>
                <a:cs typeface="Calibri"/>
              </a:rPr>
              <a:t>) invites us to consider parental responsibilities. </a:t>
            </a:r>
            <a:r>
              <a:rPr lang="en-US" dirty="0">
                <a:latin typeface="Calibri"/>
                <a:cs typeface="Calibri"/>
              </a:rPr>
              <a:t>Applying Paul’s counsel to slaves (</a:t>
            </a:r>
            <a:r>
              <a:rPr lang="en-US" i="1" dirty="0">
                <a:latin typeface="Calibri"/>
                <a:cs typeface="Calibri"/>
              </a:rPr>
              <a:t>vs. 5–8</a:t>
            </a:r>
            <a:r>
              <a:rPr lang="en-US" dirty="0">
                <a:latin typeface="Calibri"/>
                <a:cs typeface="Calibri"/>
              </a:rPr>
              <a:t>), and, especially, his counsel to slave masters (</a:t>
            </a:r>
            <a:r>
              <a:rPr lang="en-US" i="1" dirty="0">
                <a:latin typeface="Calibri"/>
                <a:cs typeface="Calibri"/>
              </a:rPr>
              <a:t>v. 9</a:t>
            </a:r>
            <a:r>
              <a:rPr lang="en-US" dirty="0">
                <a:latin typeface="Calibri"/>
                <a:cs typeface="Calibri"/>
              </a:rPr>
              <a:t>), is more challenging, since the social setting is distant for many of us and because we</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Paul’s respect for children as fellow believers (</a:t>
            </a:r>
            <a:r>
              <a:rPr lang="en-US" i="1" dirty="0">
                <a:latin typeface="Calibri"/>
                <a:cs typeface="Calibri"/>
              </a:rPr>
              <a:t>Eph. 6:1–3</a:t>
            </a:r>
            <a:r>
              <a:rPr lang="en-US" dirty="0">
                <a:latin typeface="Calibri"/>
                <a:cs typeface="Calibri"/>
              </a:rPr>
              <a:t>) heightens our concern for the ways in which children  are </a:t>
            </a:r>
            <a:r>
              <a:rPr lang="en-US" b="1" spc="100" dirty="0">
                <a:latin typeface="Calibri"/>
                <a:cs typeface="Calibri"/>
              </a:rPr>
              <a:t>treated</a:t>
            </a:r>
            <a:r>
              <a:rPr lang="en-US" dirty="0">
                <a:latin typeface="Calibri"/>
                <a:cs typeface="Calibri"/>
              </a:rPr>
              <a:t> in our world </a:t>
            </a:r>
            <a:r>
              <a:rPr lang="en-US" b="1" spc="100" dirty="0">
                <a:latin typeface="Calibri"/>
                <a:cs typeface="Calibri"/>
              </a:rPr>
              <a:t>today</a:t>
            </a:r>
            <a:r>
              <a:rPr lang="en-US" dirty="0">
                <a:latin typeface="Calibri"/>
                <a:cs typeface="Calibri"/>
              </a:rPr>
              <a:t>. His word  to fathers (</a:t>
            </a:r>
            <a:r>
              <a:rPr lang="en-US" i="1" dirty="0">
                <a:latin typeface="Calibri"/>
                <a:cs typeface="Calibri"/>
              </a:rPr>
              <a:t>v. 4</a:t>
            </a:r>
            <a:r>
              <a:rPr lang="en-US" dirty="0">
                <a:latin typeface="Calibri"/>
                <a:cs typeface="Calibri"/>
              </a:rPr>
              <a:t>) invites us to consider parental responsibilities. </a:t>
            </a: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Practicing Supreme Loyalty to Christ</a:t>
            </a:r>
          </a:p>
          <a:p>
            <a:pPr marL="36576">
              <a:defRPr/>
            </a:pPr>
            <a:r>
              <a:rPr lang="en-US" sz="3200" b="1" cap="small" spc="50" dirty="0">
                <a:latin typeface="Cambria"/>
                <a:cs typeface="Cambria"/>
              </a:rPr>
              <a:t>Last Word</a:t>
            </a:r>
            <a:endParaRPr lang="en-US" sz="1800" b="1" cap="small" dirty="0">
              <a:latin typeface="Cambria"/>
              <a:cs typeface="Cambria"/>
            </a:endParaRP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A1EA261-D1EB-660E-D901-4A8A31852B61}"/>
              </a:ext>
            </a:extLst>
          </p:cNvPr>
          <p:cNvSpPr txBox="1">
            <a:spLocks noChangeArrowheads="1"/>
          </p:cNvSpPr>
          <p:nvPr/>
        </p:nvSpPr>
        <p:spPr bwMode="auto">
          <a:xfrm>
            <a:off x="35685" y="1268760"/>
            <a:ext cx="9144000" cy="507940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know that slavery, </a:t>
            </a:r>
            <a:r>
              <a:rPr lang="en-US" b="1" spc="100" dirty="0">
                <a:solidFill>
                  <a:schemeClr val="bg1"/>
                </a:solidFill>
                <a:latin typeface="Calibri"/>
                <a:cs typeface="Calibri"/>
              </a:rPr>
              <a:t>in any form</a:t>
            </a:r>
            <a:r>
              <a:rPr lang="en-US" dirty="0">
                <a:solidFill>
                  <a:schemeClr val="bg1"/>
                </a:solidFill>
                <a:latin typeface="Calibri"/>
                <a:cs typeface="Calibri"/>
              </a:rPr>
              <a:t>, is one            of the greatest of moral evils. Still, since these words are inspired ones that are part of Scripture, we should ponder how to apply them today. </a:t>
            </a:r>
            <a:r>
              <a:rPr lang="en-US" dirty="0">
                <a:latin typeface="Calibri"/>
                <a:cs typeface="Calibri"/>
              </a:rPr>
              <a:t>With the believers        in Ephesus in the first century, we have the privilege and responsibility of    </a:t>
            </a:r>
            <a:r>
              <a:rPr lang="en-US" b="1" spc="100" dirty="0">
                <a:latin typeface="Calibri"/>
                <a:cs typeface="Calibri"/>
              </a:rPr>
              <a:t>applying the values </a:t>
            </a:r>
            <a:r>
              <a:rPr lang="en-US" dirty="0">
                <a:latin typeface="Calibri"/>
                <a:cs typeface="Calibri"/>
              </a:rPr>
              <a:t>of the gospel to            our relationships. </a:t>
            </a:r>
          </a:p>
        </p:txBody>
      </p:sp>
      <p:sp>
        <p:nvSpPr>
          <p:cNvPr id="8" name="Text Box 3">
            <a:extLst>
              <a:ext uri="{FF2B5EF4-FFF2-40B4-BE49-F238E27FC236}">
                <a16:creationId xmlns:a16="http://schemas.microsoft.com/office/drawing/2014/main" id="{2EDE459F-13A6-9F4E-9E5D-07D231598E9D}"/>
              </a:ext>
            </a:extLst>
          </p:cNvPr>
          <p:cNvSpPr txBox="1">
            <a:spLocks noChangeArrowheads="1"/>
          </p:cNvSpPr>
          <p:nvPr/>
        </p:nvSpPr>
        <p:spPr bwMode="auto">
          <a:xfrm>
            <a:off x="35685" y="1268760"/>
            <a:ext cx="9144000" cy="286341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know that slavery, </a:t>
            </a:r>
            <a:r>
              <a:rPr lang="en-US" b="1" spc="100" dirty="0">
                <a:solidFill>
                  <a:schemeClr val="bg1"/>
                </a:solidFill>
                <a:latin typeface="Calibri"/>
                <a:cs typeface="Calibri"/>
              </a:rPr>
              <a:t>in any form</a:t>
            </a:r>
            <a:r>
              <a:rPr lang="en-US" dirty="0">
                <a:solidFill>
                  <a:schemeClr val="bg1"/>
                </a:solidFill>
                <a:latin typeface="Calibri"/>
                <a:cs typeface="Calibri"/>
              </a:rPr>
              <a:t>, is one            of the greatest of moral evils. </a:t>
            </a:r>
            <a:r>
              <a:rPr lang="en-US" dirty="0">
                <a:latin typeface="Calibri"/>
                <a:cs typeface="Calibri"/>
              </a:rPr>
              <a:t>Still, since these words are inspired ones that are part of Scripture, we should ponder how to apply them today.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1201419"/>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know that slavery, </a:t>
            </a:r>
            <a:r>
              <a:rPr lang="en-US" b="1" spc="100" dirty="0">
                <a:latin typeface="Calibri"/>
                <a:cs typeface="Calibri"/>
              </a:rPr>
              <a:t>in any form</a:t>
            </a:r>
            <a:r>
              <a:rPr lang="en-US" dirty="0">
                <a:latin typeface="Calibri"/>
                <a:cs typeface="Calibri"/>
              </a:rPr>
              <a:t>, is one            of the greatest of moral evils. </a:t>
            </a: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Practicing Supreme Loyalty to Christ</a:t>
            </a:r>
          </a:p>
          <a:p>
            <a:pPr marL="36576">
              <a:defRPr/>
            </a:pPr>
            <a:r>
              <a:rPr lang="en-US" sz="3200" b="1" cap="small" spc="50" dirty="0">
                <a:latin typeface="Cambria"/>
                <a:cs typeface="Cambria"/>
              </a:rPr>
              <a:t>Last Word</a:t>
            </a:r>
            <a:endParaRPr lang="en-US" sz="1800" b="1" cap="small" dirty="0">
              <a:latin typeface="Cambria"/>
              <a:cs typeface="Cambria"/>
            </a:endParaRPr>
          </a:p>
        </p:txBody>
      </p:sp>
    </p:spTree>
    <p:extLst>
      <p:ext uri="{BB962C8B-B14F-4D97-AF65-F5344CB8AC3E}">
        <p14:creationId xmlns:p14="http://schemas.microsoft.com/office/powerpoint/2010/main" val="188034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845120"/>
          </a:xfrm>
          <a:prstGeom prst="rect">
            <a:avLst/>
          </a:prstGeom>
        </p:spPr>
        <p:txBody>
          <a:bodyPr>
            <a:spAutoFit/>
          </a:bodyPr>
          <a:lstStyle/>
          <a:p>
            <a:pPr algn="ctr">
              <a:lnSpc>
                <a:spcPct val="85000"/>
              </a:lnSpc>
              <a:defRPr/>
            </a:pPr>
            <a:r>
              <a:rPr lang="en-US" sz="5400">
                <a:effectLst>
                  <a:outerShdw blurRad="38100" dist="38100" dir="2700000" algn="tl">
                    <a:srgbClr val="000000"/>
                  </a:outerShdw>
                </a:effectLst>
                <a:latin typeface="Cambria"/>
                <a:ea typeface="ＭＳ Ｐゴシック" charset="0"/>
                <a:cs typeface="Cambria"/>
              </a:rPr>
              <a:t>Practicing Supreme Loyalty        </a:t>
            </a:r>
            <a:r>
              <a:rPr lang="en-US" sz="5400" i="1">
                <a:effectLst>
                  <a:outerShdw blurRad="38100" dist="38100" dir="2700000" algn="tl">
                    <a:srgbClr val="000000"/>
                  </a:outerShdw>
                </a:effectLst>
                <a:latin typeface="Cambria"/>
                <a:ea typeface="ＭＳ Ｐゴシック" charset="0"/>
                <a:cs typeface="Cambria"/>
              </a:rPr>
              <a:t>to </a:t>
            </a:r>
            <a:r>
              <a:rPr lang="en-US" sz="8000">
                <a:effectLst>
                  <a:outerShdw blurRad="38100" dist="38100" dir="2700000" algn="tl">
                    <a:srgbClr val="000000"/>
                  </a:outerShdw>
                </a:effectLst>
                <a:latin typeface="Cambria"/>
                <a:ea typeface="ＭＳ Ｐゴシック" charset="0"/>
                <a:cs typeface="Cambria"/>
              </a:rPr>
              <a:t>Christ</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Ephesians</a:t>
            </a:r>
          </a:p>
          <a:p>
            <a:pPr marL="36000">
              <a:defRPr/>
            </a:pPr>
            <a:r>
              <a:rPr lang="en-US" sz="3200" b="1" cap="small" spc="50">
                <a:latin typeface="Cambria"/>
                <a:cs typeface="Cambria"/>
              </a:rPr>
              <a:t>Lesson 11,  September 9, 2023</a:t>
            </a:r>
          </a:p>
        </p:txBody>
      </p:sp>
      <p:pic>
        <p:nvPicPr>
          <p:cNvPr id="9" name="Picture 8">
            <a:extLst>
              <a:ext uri="{FF2B5EF4-FFF2-40B4-BE49-F238E27FC236}">
                <a16:creationId xmlns:a16="http://schemas.microsoft.com/office/drawing/2014/main" id="{70605FE1-A883-3FE6-010E-C59AC76BB9FD}"/>
              </a:ext>
            </a:extLst>
          </p:cNvPr>
          <p:cNvPicPr>
            <a:picLocks noChangeAspect="1"/>
          </p:cNvPicPr>
          <p:nvPr/>
        </p:nvPicPr>
        <p:blipFill>
          <a:blip r:embed="rId3"/>
          <a:stretch>
            <a:fillRect/>
          </a:stretch>
        </p:blipFill>
        <p:spPr>
          <a:xfrm>
            <a:off x="683568" y="3262202"/>
            <a:ext cx="7772400" cy="3479166"/>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34686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err="1">
                <a:latin typeface="Cambria"/>
                <a:ea typeface="Helvetica CY" charset="0"/>
                <a:cs typeface="Cambria"/>
              </a:rPr>
              <a:t>Ephesians</a:t>
            </a:r>
            <a:r>
              <a:rPr lang="de-DE" sz="3600">
                <a:latin typeface="Cambria"/>
                <a:ea typeface="Helvetica CY" charset="0"/>
                <a:cs typeface="Cambria"/>
              </a:rPr>
              <a:t> 6:9 </a:t>
            </a:r>
            <a:r>
              <a:rPr lang="de-DE" sz="2800" cap="small">
                <a:latin typeface="Cambria"/>
                <a:ea typeface="Helvetica CY" charset="0"/>
                <a:cs typeface="Cambria"/>
              </a:rPr>
              <a:t>NIV </a:t>
            </a:r>
          </a:p>
          <a:p>
            <a:pPr algn="ctr" eaLnBrk="1" hangingPunct="1">
              <a:lnSpc>
                <a:spcPct val="90000"/>
              </a:lnSpc>
              <a:spcBef>
                <a:spcPts val="0"/>
              </a:spcBef>
              <a:spcAft>
                <a:spcPts val="1200"/>
              </a:spcAft>
              <a:tabLst/>
              <a:defRPr/>
            </a:pPr>
            <a:r>
              <a:rPr lang="en-US">
                <a:latin typeface="Calibri"/>
                <a:ea typeface="Helvetica CY" charset="0"/>
                <a:cs typeface="Calibri"/>
              </a:rPr>
              <a:t>“And masters, treat your slaves in the   same way. Do not threaten them, since   you know that he who is both their    Master and yours is in heaven, and there          is no favoritism with him.”</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Practicing Supreme Loyalty to Christ</a:t>
            </a:r>
          </a:p>
          <a:p>
            <a:pPr marL="36000">
              <a:defRPr/>
            </a:pPr>
            <a:r>
              <a:rPr lang="en-US" sz="3200" b="1" cap="small" spc="5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Practicing Supreme Loyalty to Christ</a:t>
            </a:r>
          </a:p>
          <a:p>
            <a:pPr marL="36000">
              <a:defRPr/>
            </a:pPr>
            <a:r>
              <a:rPr lang="en-US" sz="3200" b="1" cap="small" spc="50">
                <a:latin typeface="Cambria"/>
                <a:cs typeface="Cambria"/>
              </a:rPr>
              <a:t>Initial Word</a:t>
            </a:r>
          </a:p>
        </p:txBody>
      </p:sp>
      <p:sp>
        <p:nvSpPr>
          <p:cNvPr id="7" name="Text Box 3">
            <a:extLst>
              <a:ext uri="{FF2B5EF4-FFF2-40B4-BE49-F238E27FC236}">
                <a16:creationId xmlns:a16="http://schemas.microsoft.com/office/drawing/2014/main" id="{33DB625C-EEDE-FC3C-8D33-DAAE4DC926A6}"/>
              </a:ext>
            </a:extLst>
          </p:cNvPr>
          <p:cNvSpPr txBox="1">
            <a:spLocks noChangeArrowheads="1"/>
          </p:cNvSpPr>
          <p:nvPr/>
        </p:nvSpPr>
        <p:spPr bwMode="auto">
          <a:xfrm>
            <a:off x="0" y="1423874"/>
            <a:ext cx="9144000" cy="45254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3855" eaLnBrk="1" hangingPunct="1">
              <a:lnSpc>
                <a:spcPct val="90000"/>
              </a:lnSpc>
              <a:spcBef>
                <a:spcPts val="0"/>
              </a:spcBef>
              <a:spcAft>
                <a:spcPts val="0"/>
              </a:spcAft>
              <a:tabLst>
                <a:tab pos="846138" algn="l"/>
                <a:tab pos="3074988" algn="l"/>
                <a:tab pos="4445000" algn="l"/>
                <a:tab pos="4911725" algn="l"/>
              </a:tabLst>
              <a:defRPr/>
            </a:pPr>
            <a:r>
              <a:rPr lang="en-US">
                <a:latin typeface="Calibri"/>
                <a:cs typeface="Calibri"/>
              </a:rPr>
              <a:t>	Today, in our time and culture, our important challenge is to read Ephesians 6:1–9 in the context of the full story             of salvation, as is revealed in the complete Bible.</a:t>
            </a:r>
          </a:p>
          <a:p>
            <a:pPr marL="363855" eaLnBrk="1" hangingPunct="1">
              <a:lnSpc>
                <a:spcPct val="90000"/>
              </a:lnSpc>
              <a:spcBef>
                <a:spcPts val="0"/>
              </a:spcBef>
              <a:spcAft>
                <a:spcPts val="0"/>
              </a:spcAft>
              <a:tabLst>
                <a:tab pos="846138" algn="l"/>
                <a:tab pos="3074988" algn="l"/>
                <a:tab pos="4445000" algn="l"/>
                <a:tab pos="4911725" algn="l"/>
              </a:tabLst>
              <a:defRPr/>
            </a:pPr>
            <a:r>
              <a:rPr lang="en-US">
                <a:latin typeface="Calibri"/>
                <a:cs typeface="Calibri"/>
              </a:rPr>
              <a:t>	What can we learn as we watch Paul apply the values of the gospel to the flawed social structures of his day?</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388612"/>
            <a:ext cx="9144000" cy="4776692"/>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733425" algn="l"/>
                <a:tab pos="1309688" algn="l"/>
                <a:tab pos="3810000" algn="l"/>
              </a:tabLst>
            </a:pPr>
            <a:r>
              <a:rPr lang="en-US" b="1">
                <a:latin typeface="Calibri" panose="020F0502020204030204" pitchFamily="34" charset="0"/>
                <a:cs typeface="Calibri" panose="020F0502020204030204" pitchFamily="34" charset="0"/>
              </a:rPr>
              <a:t>1. </a:t>
            </a:r>
            <a:r>
              <a:rPr lang="en-US">
                <a:latin typeface="Calibri" panose="020F0502020204030204" pitchFamily="34" charset="0"/>
                <a:cs typeface="Calibri" panose="020F0502020204030204" pitchFamily="34" charset="0"/>
              </a:rPr>
              <a:t>Advice to Children </a:t>
            </a:r>
            <a:endParaRPr lang="en-US">
              <a:highlight>
                <a:srgbClr val="FF00FF"/>
              </a:highlight>
              <a:latin typeface="Calibri" panose="020F0502020204030204" pitchFamily="34" charset="0"/>
              <a:cs typeface="Calibri" panose="020F0502020204030204" pitchFamily="34" charset="0"/>
            </a:endParaRPr>
          </a:p>
          <a:p>
            <a:pPr marL="273050" eaLnBrk="1" hangingPunct="1">
              <a:lnSpc>
                <a:spcPct val="90000"/>
              </a:lnSpc>
              <a:spcBef>
                <a:spcPts val="0"/>
              </a:spcBef>
              <a:spcAft>
                <a:spcPts val="1200"/>
              </a:spcAft>
              <a:tabLst>
                <a:tab pos="733425" algn="l"/>
                <a:tab pos="1309688" algn="l"/>
                <a:tab pos="3810000" algn="l"/>
              </a:tabLst>
            </a:pPr>
            <a:r>
              <a:rPr lang="en-US" b="1" spc="100">
                <a:latin typeface="Calibri" panose="020F0502020204030204" pitchFamily="34" charset="0"/>
                <a:cs typeface="Calibri" panose="020F0502020204030204" pitchFamily="34" charset="0"/>
              </a:rPr>
              <a:t>	</a:t>
            </a:r>
            <a:r>
              <a:rPr lang="en-US" sz="3600">
                <a:latin typeface="Calibri" panose="020F0502020204030204" pitchFamily="34" charset="0"/>
                <a:cs typeface="Calibri" panose="020F0502020204030204" pitchFamily="34" charset="0"/>
              </a:rPr>
              <a:t>“Obey Your Parents” (</a:t>
            </a:r>
            <a:r>
              <a:rPr lang="en-US" sz="3600" i="1" spc="-100">
                <a:latin typeface="Calibri" panose="020F0502020204030204" pitchFamily="34" charset="0"/>
                <a:cs typeface="Calibri" panose="020F0502020204030204" pitchFamily="34" charset="0"/>
              </a:rPr>
              <a:t>Eph. 6:1–3</a:t>
            </a:r>
            <a:r>
              <a:rPr lang="en-US" sz="3600" spc="-100">
                <a:latin typeface="Calibri" panose="020F0502020204030204" pitchFamily="34" charset="0"/>
                <a:cs typeface="Calibri" panose="020F0502020204030204" pitchFamily="34" charset="0"/>
              </a:rPr>
              <a:t>).</a:t>
            </a:r>
          </a:p>
          <a:p>
            <a:pPr marL="273050" eaLnBrk="1" hangingPunct="1">
              <a:lnSpc>
                <a:spcPct val="90000"/>
              </a:lnSpc>
              <a:spcBef>
                <a:spcPts val="0"/>
              </a:spcBef>
              <a:spcAft>
                <a:spcPts val="0"/>
              </a:spcAft>
              <a:tabLst>
                <a:tab pos="733425" algn="l"/>
                <a:tab pos="1309688" algn="l"/>
                <a:tab pos="3810000" algn="l"/>
              </a:tabLst>
            </a:pPr>
            <a:r>
              <a:rPr lang="en-US" b="1">
                <a:latin typeface="Calibri" panose="020F0502020204030204" pitchFamily="34" charset="0"/>
                <a:cs typeface="Calibri" panose="020F0502020204030204" pitchFamily="34" charset="0"/>
              </a:rPr>
              <a:t>2. </a:t>
            </a:r>
            <a:r>
              <a:rPr lang="en-US">
                <a:latin typeface="Calibri" panose="020F0502020204030204" pitchFamily="34" charset="0"/>
                <a:cs typeface="Calibri" panose="020F0502020204030204" pitchFamily="34" charset="0"/>
              </a:rPr>
              <a:t>Advice to Parents</a:t>
            </a:r>
            <a:endParaRPr lang="en-US">
              <a:highlight>
                <a:srgbClr val="FF00FF"/>
              </a:highlight>
              <a:latin typeface="Calibri" panose="020F0502020204030204" pitchFamily="34" charset="0"/>
              <a:cs typeface="Calibri" panose="020F0502020204030204" pitchFamily="34" charset="0"/>
            </a:endParaRPr>
          </a:p>
          <a:p>
            <a:pPr marL="273050" eaLnBrk="1" hangingPunct="1">
              <a:lnSpc>
                <a:spcPct val="90000"/>
              </a:lnSpc>
              <a:spcBef>
                <a:spcPts val="0"/>
              </a:spcBef>
              <a:spcAft>
                <a:spcPts val="1200"/>
              </a:spcAft>
              <a:tabLst>
                <a:tab pos="733425" algn="l"/>
                <a:tab pos="1309688" algn="l"/>
                <a:tab pos="3810000" algn="l"/>
              </a:tabLst>
            </a:pPr>
            <a:r>
              <a:rPr lang="en-US">
                <a:latin typeface="Calibri" panose="020F0502020204030204" pitchFamily="34" charset="0"/>
                <a:cs typeface="Calibri" panose="020F0502020204030204" pitchFamily="34" charset="0"/>
              </a:rPr>
              <a:t>	</a:t>
            </a:r>
            <a:r>
              <a:rPr lang="en-US" sz="3600">
                <a:latin typeface="Calibri" panose="020F0502020204030204" pitchFamily="34" charset="0"/>
                <a:cs typeface="Calibri" panose="020F0502020204030204" pitchFamily="34" charset="0"/>
              </a:rPr>
              <a:t>“Do Not Provoke Your Children” (</a:t>
            </a:r>
            <a:r>
              <a:rPr lang="en-US" sz="3600" i="1">
                <a:latin typeface="Calibri" panose="020F0502020204030204" pitchFamily="34" charset="0"/>
                <a:cs typeface="Calibri" panose="020F0502020204030204" pitchFamily="34" charset="0"/>
              </a:rPr>
              <a:t>Eph. 6:4</a:t>
            </a:r>
            <a:r>
              <a:rPr lang="en-US" sz="3600">
                <a:latin typeface="Calibri" panose="020F0502020204030204" pitchFamily="34" charset="0"/>
                <a:cs typeface="Calibri" panose="020F0502020204030204" pitchFamily="34" charset="0"/>
              </a:rPr>
              <a:t>).</a:t>
            </a:r>
          </a:p>
          <a:p>
            <a:pPr marL="273050" eaLnBrk="1" hangingPunct="1">
              <a:lnSpc>
                <a:spcPct val="90000"/>
              </a:lnSpc>
              <a:spcBef>
                <a:spcPts val="0"/>
              </a:spcBef>
              <a:spcAft>
                <a:spcPts val="0"/>
              </a:spcAft>
              <a:tabLst>
                <a:tab pos="733425" algn="l"/>
                <a:tab pos="1309688" algn="l"/>
                <a:tab pos="3810000" algn="l"/>
              </a:tabLst>
            </a:pPr>
            <a:r>
              <a:rPr lang="en-US" b="1">
                <a:latin typeface="Calibri" panose="020F0502020204030204" pitchFamily="34" charset="0"/>
                <a:cs typeface="Calibri" panose="020F0502020204030204" pitchFamily="34" charset="0"/>
              </a:rPr>
              <a:t>3. </a:t>
            </a:r>
            <a:r>
              <a:rPr lang="en-US">
                <a:latin typeface="Calibri" panose="020F0502020204030204" pitchFamily="34" charset="0"/>
                <a:cs typeface="Calibri" panose="020F0502020204030204" pitchFamily="34" charset="0"/>
              </a:rPr>
              <a:t>On Slaves and Slave Masters</a:t>
            </a:r>
            <a:endParaRPr lang="en-US" b="1" spc="100">
              <a:highlight>
                <a:srgbClr val="FF00FF"/>
              </a:highlight>
              <a:latin typeface="Calibri" panose="020F0502020204030204" pitchFamily="34" charset="0"/>
              <a:cs typeface="Calibri" panose="020F0502020204030204" pitchFamily="34" charset="0"/>
            </a:endParaRPr>
          </a:p>
          <a:p>
            <a:pPr marL="273050" eaLnBrk="1" hangingPunct="1">
              <a:lnSpc>
                <a:spcPct val="90000"/>
              </a:lnSpc>
              <a:spcBef>
                <a:spcPts val="0"/>
              </a:spcBef>
              <a:spcAft>
                <a:spcPts val="0"/>
              </a:spcAft>
              <a:tabLst>
                <a:tab pos="733425" algn="l"/>
                <a:tab pos="1309688" algn="l"/>
                <a:tab pos="3810000" algn="l"/>
              </a:tabLst>
            </a:pPr>
            <a:r>
              <a:rPr lang="en-US">
                <a:latin typeface="Calibri" panose="020F0502020204030204" pitchFamily="34" charset="0"/>
                <a:cs typeface="Calibri" panose="020F0502020204030204" pitchFamily="34" charset="0"/>
              </a:rPr>
              <a:t>	(a) </a:t>
            </a:r>
            <a:r>
              <a:rPr lang="en-US" sz="3600">
                <a:latin typeface="Calibri" panose="020F0502020204030204" pitchFamily="34" charset="0"/>
                <a:cs typeface="Calibri" panose="020F0502020204030204" pitchFamily="34" charset="0"/>
              </a:rPr>
              <a:t>Slavery in Paul’s Day (</a:t>
            </a:r>
            <a:r>
              <a:rPr lang="en-US" sz="3600" i="1" spc="-100">
                <a:latin typeface="Calibri" panose="020F0502020204030204" pitchFamily="34" charset="0"/>
                <a:cs typeface="Calibri" panose="020F0502020204030204" pitchFamily="34" charset="0"/>
              </a:rPr>
              <a:t>1 Cor. 7:20–24</a:t>
            </a:r>
            <a:r>
              <a:rPr lang="en-US" sz="3600" spc="-100">
                <a:latin typeface="Calibri" panose="020F0502020204030204" pitchFamily="34" charset="0"/>
                <a:cs typeface="Calibri" panose="020F0502020204030204" pitchFamily="34" charset="0"/>
              </a:rPr>
              <a:t>).</a:t>
            </a:r>
          </a:p>
          <a:p>
            <a:pPr marL="273050" eaLnBrk="1" hangingPunct="1">
              <a:lnSpc>
                <a:spcPct val="90000"/>
              </a:lnSpc>
              <a:spcBef>
                <a:spcPts val="0"/>
              </a:spcBef>
              <a:spcAft>
                <a:spcPts val="0"/>
              </a:spcAft>
              <a:tabLst>
                <a:tab pos="733425" algn="l"/>
                <a:tab pos="1309688" algn="l"/>
                <a:tab pos="3810000" algn="l"/>
              </a:tabLst>
            </a:pPr>
            <a:r>
              <a:rPr lang="en-US" sz="3600" spc="-100">
                <a:latin typeface="Calibri" panose="020F0502020204030204" pitchFamily="34" charset="0"/>
                <a:cs typeface="Calibri" panose="020F0502020204030204" pitchFamily="34" charset="0"/>
              </a:rPr>
              <a:t>	(b) Slaves of Christ  (</a:t>
            </a:r>
            <a:r>
              <a:rPr lang="en-US" sz="3600" i="1" spc="-100">
                <a:latin typeface="Calibri" panose="020F0502020204030204" pitchFamily="34" charset="0"/>
                <a:cs typeface="Calibri" panose="020F0502020204030204" pitchFamily="34" charset="0"/>
              </a:rPr>
              <a:t>Eph. 6:5–8</a:t>
            </a:r>
            <a:r>
              <a:rPr lang="en-US" sz="3600" spc="-100">
                <a:latin typeface="Calibri" panose="020F0502020204030204" pitchFamily="34" charset="0"/>
                <a:cs typeface="Calibri" panose="020F0502020204030204" pitchFamily="34" charset="0"/>
              </a:rPr>
              <a:t>).</a:t>
            </a:r>
          </a:p>
          <a:p>
            <a:pPr marL="273050" eaLnBrk="1" hangingPunct="1">
              <a:lnSpc>
                <a:spcPct val="90000"/>
              </a:lnSpc>
              <a:spcBef>
                <a:spcPts val="0"/>
              </a:spcBef>
              <a:spcAft>
                <a:spcPts val="0"/>
              </a:spcAft>
              <a:tabLst>
                <a:tab pos="733425" algn="l"/>
                <a:tab pos="1309688" algn="l"/>
                <a:tab pos="3810000" algn="l"/>
              </a:tabLst>
            </a:pPr>
            <a:r>
              <a:rPr lang="en-US" sz="3600" spc="-100">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(c)</a:t>
            </a:r>
            <a:r>
              <a:rPr lang="en-US" spc="-300">
                <a:latin typeface="Calibri" panose="020F0502020204030204" pitchFamily="34" charset="0"/>
                <a:cs typeface="Calibri" panose="020F0502020204030204" pitchFamily="34" charset="0"/>
              </a:rPr>
              <a:t> </a:t>
            </a:r>
            <a:r>
              <a:rPr lang="en-US" spc="-100">
                <a:latin typeface="Calibri" panose="020F0502020204030204" pitchFamily="34" charset="0"/>
                <a:cs typeface="Calibri" panose="020F0502020204030204" pitchFamily="34" charset="0"/>
              </a:rPr>
              <a:t>Masters Who Are Slaves  </a:t>
            </a:r>
            <a:r>
              <a:rPr lang="en-US">
                <a:latin typeface="Calibri" panose="020F0502020204030204" pitchFamily="34" charset="0"/>
                <a:cs typeface="Calibri" panose="020F0502020204030204" pitchFamily="34" charset="0"/>
              </a:rPr>
              <a:t>(</a:t>
            </a:r>
            <a:r>
              <a:rPr lang="en-US" i="1" spc="-150">
                <a:latin typeface="Calibri" panose="020F0502020204030204" pitchFamily="34" charset="0"/>
                <a:cs typeface="Calibri" panose="020F0502020204030204" pitchFamily="34" charset="0"/>
              </a:rPr>
              <a:t>Col. 4:1</a:t>
            </a:r>
            <a:r>
              <a:rPr lang="en-US">
                <a:latin typeface="Calibri" panose="020F0502020204030204" pitchFamily="34" charset="0"/>
                <a:cs typeface="Calibri" panose="020F0502020204030204" pitchFamily="34" charset="0"/>
              </a:rPr>
              <a:t>). </a:t>
            </a:r>
            <a:endParaRPr lang="en-US" spc="-100">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Practicing Supreme Loyalty to Christ</a:t>
            </a:r>
          </a:p>
          <a:p>
            <a:pPr marL="36000">
              <a:defRPr/>
            </a:pPr>
            <a:r>
              <a:rPr lang="en-US" sz="3200" b="1" cap="small" spc="5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Practicing Supreme Loyalty to Christ</a:t>
            </a:r>
          </a:p>
          <a:p>
            <a:pPr marL="36000">
              <a:spcAft>
                <a:spcPts val="0"/>
              </a:spcAft>
              <a:defRPr/>
            </a:pPr>
            <a:r>
              <a:rPr lang="en-US" sz="3200" b="1" cap="small" spc="50">
                <a:latin typeface="Cambria"/>
                <a:cs typeface="Cambria"/>
              </a:rPr>
              <a:t>1. Advice to Children</a:t>
            </a:r>
          </a:p>
        </p:txBody>
      </p:sp>
      <p:pic>
        <p:nvPicPr>
          <p:cNvPr id="5" name="Picture 4">
            <a:extLst>
              <a:ext uri="{FF2B5EF4-FFF2-40B4-BE49-F238E27FC236}">
                <a16:creationId xmlns:a16="http://schemas.microsoft.com/office/drawing/2014/main" id="{60498E06-CF20-BF9B-B2F0-42635E730E16}"/>
              </a:ext>
            </a:extLst>
          </p:cNvPr>
          <p:cNvPicPr>
            <a:picLocks noChangeAspect="1"/>
          </p:cNvPicPr>
          <p:nvPr/>
        </p:nvPicPr>
        <p:blipFill>
          <a:blip r:embed="rId3"/>
          <a:stretch>
            <a:fillRect/>
          </a:stretch>
        </p:blipFill>
        <p:spPr>
          <a:xfrm>
            <a:off x="2195736" y="1916832"/>
            <a:ext cx="4814488" cy="3600400"/>
          </a:xfrm>
          <a:prstGeom prst="rect">
            <a:avLst/>
          </a:prstGeom>
        </p:spPr>
      </p:pic>
      <p:sp>
        <p:nvSpPr>
          <p:cNvPr id="6" name="Rectangle 5">
            <a:extLst>
              <a:ext uri="{FF2B5EF4-FFF2-40B4-BE49-F238E27FC236}">
                <a16:creationId xmlns:a16="http://schemas.microsoft.com/office/drawing/2014/main" id="{1FD3A25B-66F2-4C28-049D-90497DCEEA99}"/>
              </a:ext>
            </a:extLst>
          </p:cNvPr>
          <p:cNvSpPr/>
          <p:nvPr/>
        </p:nvSpPr>
        <p:spPr bwMode="auto">
          <a:xfrm>
            <a:off x="2195736" y="1916832"/>
            <a:ext cx="4814488" cy="3600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124744"/>
            <a:ext cx="9135535" cy="57318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6:1–3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600"/>
              </a:spcAft>
              <a:defRPr/>
            </a:pPr>
            <a:r>
              <a:rPr lang="en-US" dirty="0">
                <a:latin typeface="Calibri"/>
                <a:cs typeface="Calibri"/>
              </a:rPr>
              <a:t>“Children, obey your parents in the Lord, for this is right. ‘Honor your father and mother,’ which is the first commandment with promise:</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‘that it may be well with you and                       you may live long on the earth.’ ”</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par>
                                <p:cTn id="25" presetID="16" presetClass="entr" presetSubtype="37"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2000"/>
                                        <p:tgtEl>
                                          <p:spTgt spid="5"/>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a:solidFill>
                  <a:srgbClr val="FFFF00"/>
                </a:solidFill>
                <a:latin typeface="Cambria"/>
                <a:cs typeface="Cambria"/>
              </a:rPr>
              <a:t>1. Advice to Children</a:t>
            </a:r>
          </a:p>
          <a:p>
            <a:pPr marL="36000">
              <a:defRPr/>
            </a:pPr>
            <a:r>
              <a:rPr lang="en-US" sz="3200" b="1" cap="small" spc="100">
                <a:latin typeface="Cambria"/>
                <a:cs typeface="Cambria"/>
              </a:rPr>
              <a:t>“Obey Your Parents”</a:t>
            </a:r>
            <a:endParaRPr lang="en-US" sz="3200" b="1" cap="small">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124744"/>
            <a:ext cx="9135536"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600"/>
              </a:spcAft>
              <a:tabLst>
                <a:tab pos="674688" algn="l"/>
              </a:tabLst>
              <a:defRPr/>
            </a:pPr>
            <a:r>
              <a:rPr lang="en-US" b="1" spc="100" dirty="0">
                <a:latin typeface="Calibri"/>
                <a:cs typeface="Calibri"/>
              </a:rPr>
              <a:t>Who are considered children? </a:t>
            </a:r>
          </a:p>
          <a:p>
            <a:pPr marL="180023" eaLnBrk="1" hangingPunct="1">
              <a:lnSpc>
                <a:spcPct val="90000"/>
              </a:lnSpc>
              <a:spcBef>
                <a:spcPts val="0"/>
              </a:spcBef>
              <a:spcAft>
                <a:spcPts val="600"/>
              </a:spcAft>
              <a:tabLst>
                <a:tab pos="674688" algn="l"/>
              </a:tabLst>
              <a:defRPr/>
            </a:pPr>
            <a:r>
              <a:rPr lang="en-US" spc="-100" dirty="0">
                <a:latin typeface="Calibri"/>
                <a:cs typeface="Calibri"/>
              </a:rPr>
              <a:t>• The word</a:t>
            </a:r>
            <a:r>
              <a:rPr lang="en-US" spc="-300" dirty="0">
                <a:latin typeface="Calibri"/>
                <a:cs typeface="Calibri"/>
              </a:rPr>
              <a:t> </a:t>
            </a:r>
            <a:r>
              <a:rPr lang="en-US" spc="-100" dirty="0">
                <a:latin typeface="Calibri"/>
                <a:cs typeface="Calibri"/>
              </a:rPr>
              <a:t>“children”</a:t>
            </a:r>
            <a:r>
              <a:rPr lang="en-US" spc="-300" dirty="0">
                <a:latin typeface="Calibri"/>
                <a:cs typeface="Calibri"/>
              </a:rPr>
              <a:t> </a:t>
            </a:r>
            <a:r>
              <a:rPr lang="en-US" spc="-100" dirty="0">
                <a:latin typeface="Calibri"/>
                <a:cs typeface="Calibri"/>
              </a:rPr>
              <a:t>(Greek,</a:t>
            </a:r>
            <a:r>
              <a:rPr lang="en-US" spc="-300" dirty="0">
                <a:latin typeface="Calibri"/>
                <a:cs typeface="Calibri"/>
              </a:rPr>
              <a:t> </a:t>
            </a:r>
            <a:r>
              <a:rPr lang="en-US" i="1" spc="-100" dirty="0">
                <a:latin typeface="Calibri"/>
                <a:cs typeface="Calibri"/>
              </a:rPr>
              <a:t>ta</a:t>
            </a:r>
            <a:r>
              <a:rPr lang="en-US" spc="-300" dirty="0">
                <a:latin typeface="Calibri"/>
                <a:cs typeface="Calibri"/>
              </a:rPr>
              <a:t> </a:t>
            </a:r>
            <a:r>
              <a:rPr lang="en-US" i="1" spc="-100" dirty="0" err="1">
                <a:latin typeface="Calibri"/>
                <a:cs typeface="Calibri"/>
              </a:rPr>
              <a:t>tekna</a:t>
            </a:r>
            <a:r>
              <a:rPr lang="en-US" spc="-100" dirty="0">
                <a:latin typeface="Calibri"/>
                <a:cs typeface="Calibri"/>
              </a:rPr>
              <a:t>)</a:t>
            </a:r>
            <a:r>
              <a:rPr lang="en-US" spc="-300" dirty="0">
                <a:latin typeface="Calibri"/>
                <a:cs typeface="Calibri"/>
              </a:rPr>
              <a:t> </a:t>
            </a:r>
            <a:r>
              <a:rPr lang="en-US" spc="-100" dirty="0">
                <a:latin typeface="Calibri"/>
                <a:cs typeface="Calibri"/>
              </a:rPr>
              <a:t>could </a:t>
            </a:r>
            <a:r>
              <a:rPr lang="en-US" spc="-50" dirty="0">
                <a:latin typeface="Calibri"/>
                <a:cs typeface="Calibri"/>
              </a:rPr>
              <a:t>refer to a wide range of ages since children </a:t>
            </a:r>
            <a:r>
              <a:rPr lang="en-US" spc="-30" dirty="0">
                <a:latin typeface="Calibri"/>
                <a:cs typeface="Calibri"/>
              </a:rPr>
              <a:t>remained under the father’s authority until </a:t>
            </a:r>
            <a:r>
              <a:rPr lang="en-US" dirty="0">
                <a:latin typeface="Calibri"/>
                <a:cs typeface="Calibri"/>
              </a:rPr>
              <a:t>the father was 60 (in the </a:t>
            </a:r>
            <a:r>
              <a:rPr lang="en-US" dirty="0">
                <a:highlight>
                  <a:srgbClr val="FF0000"/>
                </a:highlight>
                <a:latin typeface="Calibri"/>
                <a:cs typeface="Calibri"/>
              </a:rPr>
              <a:t>Greek</a:t>
            </a:r>
            <a:r>
              <a:rPr lang="en-US" dirty="0">
                <a:latin typeface="Calibri"/>
                <a:cs typeface="Calibri"/>
              </a:rPr>
              <a:t> tradition)   or until his death (in the </a:t>
            </a:r>
            <a:r>
              <a:rPr lang="en-US" dirty="0">
                <a:highlight>
                  <a:srgbClr val="FF0000"/>
                </a:highlight>
                <a:latin typeface="Calibri"/>
                <a:cs typeface="Calibri"/>
              </a:rPr>
              <a:t>Roman</a:t>
            </a:r>
            <a:r>
              <a:rPr lang="en-US" dirty="0">
                <a:latin typeface="Calibri"/>
                <a:cs typeface="Calibri"/>
              </a:rPr>
              <a:t> one). </a:t>
            </a:r>
          </a:p>
          <a:p>
            <a:pPr marL="180023" eaLnBrk="1" hangingPunct="1">
              <a:lnSpc>
                <a:spcPct val="90000"/>
              </a:lnSpc>
              <a:spcBef>
                <a:spcPts val="0"/>
              </a:spcBef>
              <a:spcAft>
                <a:spcPts val="600"/>
              </a:spcAft>
              <a:tabLst>
                <a:tab pos="674688" algn="l"/>
              </a:tabLst>
              <a:defRPr/>
            </a:pPr>
            <a:r>
              <a:rPr lang="en-US" dirty="0">
                <a:latin typeface="Calibri"/>
                <a:cs typeface="Calibri"/>
              </a:rPr>
              <a:t>• These children, though, are young enough to be under parental training  (</a:t>
            </a:r>
            <a:r>
              <a:rPr lang="en-US" i="1" dirty="0">
                <a:latin typeface="Calibri"/>
                <a:cs typeface="Calibri"/>
              </a:rPr>
              <a:t>Eph. 6:4</a:t>
            </a:r>
            <a:r>
              <a:rPr lang="en-US" dirty="0">
                <a:latin typeface="Calibri"/>
                <a:cs typeface="Calibri"/>
              </a:rPr>
              <a:t>) but old enough themselves to  be disciples in their own right.</a:t>
            </a:r>
          </a:p>
        </p:txBody>
      </p:sp>
    </p:spTree>
    <p:extLst>
      <p:ext uri="{BB962C8B-B14F-4D97-AF65-F5344CB8AC3E}">
        <p14:creationId xmlns:p14="http://schemas.microsoft.com/office/powerpoint/2010/main" val="19964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Advice to Children</a:t>
            </a:r>
          </a:p>
          <a:p>
            <a:pPr marL="36000">
              <a:defRPr/>
            </a:pPr>
            <a:r>
              <a:rPr lang="en-US" sz="3200" b="1" cap="small" spc="100" dirty="0">
                <a:latin typeface="Cambria"/>
                <a:cs typeface="Cambria"/>
              </a:rPr>
              <a:t>“Obey Your Parents”</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340768"/>
            <a:ext cx="9135536" cy="50517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674688" algn="l"/>
              </a:tabLst>
              <a:defRPr/>
            </a:pPr>
            <a:r>
              <a:rPr lang="en-US" spc="-100" dirty="0">
                <a:latin typeface="Calibri"/>
                <a:cs typeface="Calibri"/>
              </a:rPr>
              <a:t>The </a:t>
            </a:r>
            <a:r>
              <a:rPr lang="en-US" sz="6000" dirty="0">
                <a:latin typeface="Calibri Light" panose="020F0302020204030204" pitchFamily="34" charset="0"/>
                <a:cs typeface="Calibri Light" panose="020F0302020204030204" pitchFamily="34" charset="0"/>
              </a:rPr>
              <a:t>Command</a:t>
            </a:r>
            <a:r>
              <a:rPr lang="en-US" spc="-100" dirty="0">
                <a:latin typeface="Calibri"/>
                <a:cs typeface="Calibri"/>
              </a:rPr>
              <a:t> </a:t>
            </a:r>
            <a:r>
              <a:rPr lang="en-US" i="1" spc="-100" dirty="0">
                <a:latin typeface="Calibri"/>
                <a:cs typeface="Calibri"/>
              </a:rPr>
              <a:t>to</a:t>
            </a:r>
            <a:r>
              <a:rPr lang="en-US" spc="-100" dirty="0">
                <a:latin typeface="Calibri"/>
                <a:cs typeface="Calibri"/>
              </a:rPr>
              <a:t> </a:t>
            </a:r>
            <a:r>
              <a:rPr lang="en-US" sz="6000" spc="-100" dirty="0">
                <a:latin typeface="Calibri Light" panose="020F0302020204030204" pitchFamily="34" charset="0"/>
                <a:cs typeface="Calibri Light" panose="020F0302020204030204" pitchFamily="34" charset="0"/>
              </a:rPr>
              <a:t>Obey</a:t>
            </a:r>
            <a:r>
              <a:rPr lang="en-US" spc="-100" dirty="0">
                <a:latin typeface="Calibri"/>
                <a:cs typeface="Calibri"/>
              </a:rPr>
              <a:t> </a:t>
            </a:r>
            <a:r>
              <a:rPr lang="en-US" i="1" spc="-100" dirty="0">
                <a:latin typeface="Calibri"/>
                <a:cs typeface="Calibri"/>
              </a:rPr>
              <a:t>is</a:t>
            </a:r>
            <a:r>
              <a:rPr lang="en-US" spc="-100" dirty="0">
                <a:latin typeface="Calibri"/>
                <a:cs typeface="Calibri"/>
              </a:rPr>
              <a:t>                         </a:t>
            </a:r>
            <a:r>
              <a:rPr lang="en-US" sz="6000" spc="-100" dirty="0">
                <a:latin typeface="Calibri Light" panose="020F0302020204030204" pitchFamily="34" charset="0"/>
                <a:cs typeface="Calibri Light" panose="020F0302020204030204" pitchFamily="34" charset="0"/>
              </a:rPr>
              <a:t>Not Absolute</a:t>
            </a:r>
          </a:p>
          <a:p>
            <a:pPr algn="ctr" eaLnBrk="1" hangingPunct="1">
              <a:lnSpc>
                <a:spcPct val="90000"/>
              </a:lnSpc>
              <a:spcBef>
                <a:spcPts val="0"/>
              </a:spcBef>
              <a:spcAft>
                <a:spcPts val="300"/>
              </a:spcAft>
              <a:tabLst>
                <a:tab pos="674688" algn="l"/>
              </a:tabLst>
              <a:defRPr/>
            </a:pPr>
            <a:r>
              <a:rPr lang="en-US" spc="-100" dirty="0">
                <a:latin typeface="Calibri"/>
                <a:cs typeface="Calibri"/>
              </a:rPr>
              <a:t>When the commands of parents                    “</a:t>
            </a:r>
            <a:r>
              <a:rPr lang="en-US" spc="-100" dirty="0">
                <a:highlight>
                  <a:srgbClr val="FF0000"/>
                </a:highlight>
                <a:latin typeface="Calibri"/>
                <a:cs typeface="Calibri"/>
              </a:rPr>
              <a:t>contradict</a:t>
            </a:r>
            <a:r>
              <a:rPr lang="en-US" spc="-100" dirty="0">
                <a:latin typeface="Calibri"/>
                <a:cs typeface="Calibri"/>
              </a:rPr>
              <a:t> the requirements of Christ,           then, painful though it may be,                           they [children] must obey God and                     </a:t>
            </a:r>
            <a:r>
              <a:rPr lang="en-US" spc="-100" dirty="0">
                <a:highlight>
                  <a:srgbClr val="FF0000"/>
                </a:highlight>
                <a:latin typeface="Calibri"/>
                <a:cs typeface="Calibri"/>
              </a:rPr>
              <a:t>trust</a:t>
            </a:r>
            <a:r>
              <a:rPr lang="en-US" spc="-100" dirty="0">
                <a:latin typeface="Calibri"/>
                <a:cs typeface="Calibri"/>
              </a:rPr>
              <a:t> the consequences with Him</a:t>
            </a:r>
            <a:r>
              <a:rPr lang="en-US" sz="3800" spc="-100" dirty="0">
                <a:latin typeface="Calibri"/>
                <a:cs typeface="Calibri"/>
              </a:rPr>
              <a:t>.”               </a:t>
            </a:r>
          </a:p>
          <a:p>
            <a:pPr algn="ctr" eaLnBrk="1" hangingPunct="1">
              <a:lnSpc>
                <a:spcPct val="90000"/>
              </a:lnSpc>
              <a:spcBef>
                <a:spcPts val="0"/>
              </a:spcBef>
              <a:spcAft>
                <a:spcPts val="300"/>
              </a:spcAft>
              <a:tabLst>
                <a:tab pos="674688" algn="l"/>
              </a:tabLst>
              <a:defRPr/>
            </a:pPr>
            <a:r>
              <a:rPr lang="en-US" sz="3800" spc="-100" dirty="0">
                <a:latin typeface="Calibri"/>
                <a:cs typeface="Calibri"/>
              </a:rPr>
              <a:t>—</a:t>
            </a:r>
            <a:r>
              <a:rPr lang="en-US" sz="3800" i="1" cap="small" spc="-100" dirty="0">
                <a:latin typeface="Calibri"/>
                <a:cs typeface="Calibri"/>
              </a:rPr>
              <a:t>The Adventist Home </a:t>
            </a:r>
            <a:r>
              <a:rPr lang="en-US" sz="3800" spc="-100" dirty="0">
                <a:latin typeface="Calibri"/>
                <a:cs typeface="Calibri"/>
              </a:rPr>
              <a:t>293.</a:t>
            </a:r>
            <a:endParaRPr lang="en-US" sz="3800" dirty="0">
              <a:latin typeface="Calibri"/>
              <a:cs typeface="Calibri"/>
            </a:endParaRPr>
          </a:p>
        </p:txBody>
      </p:sp>
    </p:spTree>
    <p:extLst>
      <p:ext uri="{BB962C8B-B14F-4D97-AF65-F5344CB8AC3E}">
        <p14:creationId xmlns:p14="http://schemas.microsoft.com/office/powerpoint/2010/main" val="6769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107502</TotalTime>
  <Words>4227</Words>
  <Application>Microsoft Macintosh PowerPoint</Application>
  <PresentationFormat>On-screen Show (4:3)</PresentationFormat>
  <Paragraphs>206</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Avenir Next Condensed Demi Bold</vt:lpstr>
      <vt:lpstr>Avenir Next Condensed Medium</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1427</cp:revision>
  <cp:lastPrinted>2023-09-05T15:38:45Z</cp:lastPrinted>
  <dcterms:created xsi:type="dcterms:W3CDTF">2021-07-03T11:23:54Z</dcterms:created>
  <dcterms:modified xsi:type="dcterms:W3CDTF">2023-09-06T11:06:18Z</dcterms:modified>
</cp:coreProperties>
</file>