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718" r:id="rId4"/>
    <p:sldId id="704" r:id="rId5"/>
    <p:sldId id="268" r:id="rId6"/>
    <p:sldId id="458" r:id="rId7"/>
    <p:sldId id="479" r:id="rId8"/>
    <p:sldId id="603" r:id="rId9"/>
    <p:sldId id="721" r:id="rId10"/>
    <p:sldId id="748" r:id="rId11"/>
    <p:sldId id="749" r:id="rId12"/>
    <p:sldId id="699" r:id="rId13"/>
    <p:sldId id="680" r:id="rId14"/>
    <p:sldId id="750" r:id="rId15"/>
    <p:sldId id="731" r:id="rId16"/>
    <p:sldId id="698" r:id="rId17"/>
    <p:sldId id="751" r:id="rId18"/>
    <p:sldId id="752" r:id="rId19"/>
    <p:sldId id="753" r:id="rId20"/>
    <p:sldId id="732" r:id="rId21"/>
    <p:sldId id="733" r:id="rId22"/>
    <p:sldId id="754" r:id="rId23"/>
    <p:sldId id="685" r:id="rId24"/>
    <p:sldId id="716" r:id="rId25"/>
    <p:sldId id="755" r:id="rId26"/>
    <p:sldId id="756" r:id="rId27"/>
    <p:sldId id="74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o Vicente" initials="CV" lastIdx="1" clrIdx="0">
    <p:extLst>
      <p:ext uri="{19B8F6BF-5375-455C-9EA6-DF929625EA0E}">
        <p15:presenceInfo xmlns:p15="http://schemas.microsoft.com/office/powerpoint/2012/main" userId="add71d1e32a934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0000"/>
    <a:srgbClr val="00B0BE"/>
    <a:srgbClr val="000000"/>
    <a:srgbClr val="D9D9D9"/>
    <a:srgbClr val="FF00FF"/>
    <a:srgbClr val="FF6FCF"/>
    <a:srgbClr val="00FFFF"/>
    <a:srgbClr val="CCCCCC"/>
    <a:srgbClr val="CEC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50" autoAdjust="0"/>
    <p:restoredTop sz="86380" autoAdjust="0"/>
  </p:normalViewPr>
  <p:slideViewPr>
    <p:cSldViewPr>
      <p:cViewPr varScale="1">
        <p:scale>
          <a:sx n="79" d="100"/>
          <a:sy n="79" d="100"/>
        </p:scale>
        <p:origin x="7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0" d="100"/>
        <a:sy n="6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6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CF7DEA-EED0-B34A-97AC-1E39EAF9C1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0B209-6DB4-BAB2-CF2C-4C3140CA8D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5927F-2F01-BC43-856C-0DDF70B4A0C5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7747-7603-FC97-B986-99AB94D540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3F291-8112-5E0D-F0E9-AA0D63979E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B494-DDF3-964F-AFCD-83AD96D68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13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8:57.3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218 1,'-42'0,"4"0,17 0,-9 0,9 3,-1 0,11 0,-3 0,-5-3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18.4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19.8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20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20.6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22.2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22.6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23.0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23.9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24.3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24.8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03.8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296 235,'-37'0,"6"0,22 0,-4-3,-9-1,6-2,-5 0,11 3,-8-4,5 6,-5-3,0 8,5 1,-3 2,2-31,4 13,1-22,6 24,0 51,2-30,1 30,0-97,0 28,0-35,2 51,3 12,12 31,-5-6,7 24,-9-21,-1-3,-3-13,-4-66,-2 16,0-41,0 49,0 12,0 94,0-30,0 7,0 0,0-2,0-29,0-8,0-66,0 11,0-37,0 31,0 8,0 11,0 10,2 74,4-17,2 52,2-45,-2-13,-5-9,-2-11,-1-73,0 15,0-56,0 43,0 14,0 12,0 10,0 7,0 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25.4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26.4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28.8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30.9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31.3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31.7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32.1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32.5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33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34.2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13.4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1,'0'39,"0"-7,0-25,0 3,0 13,0-4,0 13,0-12,0 2,0-4,0-4,0 4,0-3,0 9,0-5,0 1,0-2,0-5,16-51,-9 16,12-39,-16 40,0 5,28 30,-15-19,28 18,-27-22,-2 3,-5 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34.5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34.9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35.2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36.7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37.1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37.4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37.8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38.2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39.5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39.8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14.8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40.2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40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40:00.5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40:01.0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40:01.5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40:02.0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40:02.5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40:03.1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40:03.6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40:04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15.2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40:04.8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40:05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40:05.7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41:45.4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15.6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17.1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17.5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2T13:39:17.9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9AB72E0-750F-4840-B38A-36D37E711B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ヒラギノ角ゴ Pro W3" charset="0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743750AA-3F4A-7D40-899D-28D7579990C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320" y="3657600"/>
            <a:ext cx="6024008" cy="465881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spc="100" baseline="0" dirty="0"/>
              <a:t>Ang </a:t>
            </a:r>
            <a:r>
              <a:rPr lang="en-US" sz="1600" b="0" i="0" spc="100" baseline="0" dirty="0" err="1"/>
              <a:t>Efeso</a:t>
            </a:r>
            <a:r>
              <a:rPr lang="en-US" sz="1600" b="0" i="0" spc="100" baseline="0" dirty="0"/>
              <a:t> 2:14, 15 </a:t>
            </a:r>
            <a:r>
              <a:rPr lang="en-US" sz="1600" b="0" i="0" spc="100" baseline="0" dirty="0" err="1"/>
              <a:t>Ba'y</a:t>
            </a:r>
            <a:r>
              <a:rPr lang="en-US" sz="1600" b="0" i="0" spc="100" baseline="0" dirty="0"/>
              <a:t> </a:t>
            </a:r>
            <a:r>
              <a:rPr lang="en-US" sz="1600" b="0" i="0" spc="100" baseline="0" dirty="0" err="1"/>
              <a:t>Nagtuturong</a:t>
            </a:r>
            <a:r>
              <a:rPr lang="en-US" sz="1600" b="0" i="0" spc="100" baseline="0" dirty="0"/>
              <a:t> ang </a:t>
            </a:r>
            <a:r>
              <a:rPr lang="en-US" sz="1600" b="0" i="0" spc="100" baseline="0" dirty="0" err="1"/>
              <a:t>Sampung</a:t>
            </a:r>
            <a:r>
              <a:rPr lang="en-US" sz="1600" b="0" i="0" spc="100" baseline="0" dirty="0"/>
              <a:t> </a:t>
            </a:r>
            <a:r>
              <a:rPr lang="en-US" sz="1600" b="0" i="0" spc="100" baseline="0" dirty="0" err="1"/>
              <a:t>Utos</a:t>
            </a:r>
            <a:r>
              <a:rPr lang="en-US" sz="1600" b="0" i="0" spc="100" baseline="0" dirty="0"/>
              <a:t> ay </a:t>
            </a:r>
            <a:r>
              <a:rPr lang="en-US" sz="1600" b="0" i="0" spc="100" baseline="0" dirty="0" err="1"/>
              <a:t>pinawalang-bisa</a:t>
            </a:r>
            <a:r>
              <a:rPr lang="en-US" sz="1600" b="0" i="0" spc="100" baseline="0" dirty="0"/>
              <a:t> </a:t>
            </a:r>
            <a:r>
              <a:rPr lang="en-US" sz="1600" b="0" i="0" spc="100" baseline="0" dirty="0" err="1"/>
              <a:t>na</a:t>
            </a:r>
            <a:r>
              <a:rPr lang="en-US" sz="1600" b="0" i="0" spc="100" baseline="0" dirty="0"/>
              <a:t> ng Krus?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0" i="0" spc="100" dirty="0">
              <a:latin typeface="Arial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83968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Subalit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ngayon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kay Cristo Jesus, kayo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noong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una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malayo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inilapit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dugo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Cristo”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2:13). ¶ • Kay Cristo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krus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mananampalatayang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Hentil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nailapit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lahat kung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’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napahiwalay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—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pag-asa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Judiong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kapatid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lalaki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babae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Nangangahulugan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krus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Cristo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maaaring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lutasin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lahat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alitan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pagkakahati-hati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sz="1600" b="1" i="1" dirty="0"/>
          </a:p>
        </p:txBody>
      </p:sp>
    </p:spTree>
    <p:extLst>
      <p:ext uri="{BB962C8B-B14F-4D97-AF65-F5344CB8AC3E}">
        <p14:creationId xmlns:p14="http://schemas.microsoft.com/office/powerpoint/2010/main" val="4185081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723312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>
                <a:latin typeface="Arial" charset="0"/>
                <a:cs typeface="ＭＳ Ｐゴシック" charset="0"/>
              </a:rPr>
              <a:t>b.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Pagkakasundo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: Regalo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Krus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kapayapaan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-isa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dalawa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giniba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gitnang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pader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alitang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humahati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pinawalang-bisa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kautusang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batas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alituntunin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lumalang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kapalit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dalawa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gayo'y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gumagawa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kapayapaan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papagkasunduin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dalawa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katawan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krus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2:14–16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</a:t>
            </a:r>
            <a:endParaRPr lang="en-US" sz="1600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16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12</a:t>
            </a:fld>
            <a:endParaRPr lang="en-US" sz="1200" dirty="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640" y="4343400"/>
            <a:ext cx="6120680" cy="41890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Nagbubunga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ang Krus 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tatlong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mahahalagang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mananampalataya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¶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1. Mga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Hentil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dating "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malayo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"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bayan, ay "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nailapit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"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dalawa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¶ 2. Ang ”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salungatan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"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pagitan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mananampalatayang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Judio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Hentil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mismong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"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pinatay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." ¶ 3. Sa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lugar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salungatan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dumarating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pagkakasundo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endParaRPr lang="en-US" sz="1600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05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spc="100" baseline="0" dirty="0">
                <a:latin typeface="Arial" charset="0"/>
                <a:cs typeface="ＭＳ Ｐゴシック" charset="0"/>
              </a:rPr>
              <a:t>Kung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Ano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Pagkakasundo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¶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Naranasan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sandali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kaanib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isinasantabi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anumang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isyu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naghahati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iba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kinikilala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ibang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kaanib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minamahal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kapatid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lalaki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babae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tumatanggap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anumang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naialok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pagkakasundo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legal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nangyayari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dalawang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ipinagdiriwang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pag-aayos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nasirang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relasyon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endParaRPr lang="en-PH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8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i="0" spc="100" baseline="0" dirty="0">
                <a:latin typeface="Arial" charset="0"/>
                <a:cs typeface="ＭＳ Ｐゴシック" charset="0"/>
              </a:rPr>
              <a:t>c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Ginigiba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Pader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“Ito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kapayapaan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-isa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dalawa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giniba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gitnang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dinding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humahati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15 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katawan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pinawalang-bisa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pag-aalitan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batas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utos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dalawa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gayon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gumawa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kapayapaan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2:14, 15 SND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55989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68580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naghahating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pader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salungatan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"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Nagpapahiwatig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barandilya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bakod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pinapalibutan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patyo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Israel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Templo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Herodes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banta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Iniisip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pader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’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nagigiba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Hentil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pinagkakalooban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lubos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pribilehiyo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sumamba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2:18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.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Anumang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gayung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pader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inaalis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Krus. Dahil doon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nalalaman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natin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dalawang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bayan,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Judio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Hentil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talagang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iisa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06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i="0" spc="100" baseline="0" dirty="0">
                <a:latin typeface="Arial" charset="0"/>
                <a:cs typeface="ＭＳ Ｐゴシック" charset="0"/>
              </a:rPr>
              <a:t>"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Pinawawalang-bisa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batas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”?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¶ •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Sampung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Utios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mapagkukunan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paghubog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Kristiyanong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pagiging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alagad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¶ •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Sinisipi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Pablo ang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panglimang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i="1" spc="100" baseline="0" dirty="0">
                <a:latin typeface="Arial" charset="0"/>
                <a:cs typeface="ＭＳ Ｐゴシック" charset="0"/>
              </a:rPr>
              <a:t> 6:2, 3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) at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tumutukoy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pampito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i="1" spc="100" baseline="0" dirty="0">
                <a:latin typeface="Arial" charset="0"/>
                <a:cs typeface="ＭＳ Ｐゴシック" charset="0"/>
              </a:rPr>
              <a:t>5:314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);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pangwalo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i="1" spc="100" baseline="0" dirty="0">
                <a:latin typeface="Arial" charset="0"/>
                <a:cs typeface="ＭＳ Ｐゴシック" charset="0"/>
              </a:rPr>
              <a:t>4:28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);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pangsiyam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i="1" spc="100" baseline="0" dirty="0">
                <a:latin typeface="Arial" charset="0"/>
                <a:cs typeface="ＭＳ Ｐゴシック" charset="0"/>
              </a:rPr>
              <a:t>4:25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);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pangsampu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i="1" spc="100" baseline="0" dirty="0">
                <a:latin typeface="Arial" charset="0"/>
                <a:cs typeface="ＭＳ Ｐゴシック" charset="0"/>
              </a:rPr>
              <a:t>5:5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). ¶ •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Nakahanay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unang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pagpipilit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tungkol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i="1" spc="100" baseline="0" dirty="0">
                <a:latin typeface="Arial" charset="0"/>
                <a:cs typeface="ＭＳ Ｐゴシック" charset="0"/>
              </a:rPr>
              <a:t>Roma 3:31, 7:12). </a:t>
            </a:r>
            <a:endParaRPr lang="en-US" sz="160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4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Pinatutungkulan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maling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gamit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subalit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pinararangalan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mismo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ipinapalagay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pagpapatuloy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.¶ • Kaya, ang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gamitin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talatang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pawalang-bisa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Smapung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Utos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l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alo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liwanag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ng lahat ng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iba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pang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talata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Biblia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tungkol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pamamalagi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k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autusan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linaw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maling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pakahulugan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layunin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Pablo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rito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.</a:t>
            </a:r>
          </a:p>
          <a:p>
            <a:pPr eaLnBrk="1" hangingPunct="1"/>
            <a:endParaRPr lang="en-US" sz="1600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70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Anumang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paggamit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maglagay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ipapagitan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Judio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Hentil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maling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paggamit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ng banal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layon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• Ang "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"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alinmang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seremonyal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askpeto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("ang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batas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ipinahayag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ordinansa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" ¶ o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ito'y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sistema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Lumang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Tipan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pagkakapakahulugan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pagdaragdag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maling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gamit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10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i="0" spc="100" baseline="0" dirty="0">
                <a:latin typeface="Arial" charset="0"/>
                <a:cs typeface="ＭＳ Ｐゴシック" charset="0"/>
              </a:rPr>
              <a:t>2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Si Jesus, 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Mangangaral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Kapayapaan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dumating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ipinangaral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kapayapaan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malalayo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kapayapaan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malalapit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makakalapit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Espiritu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patungo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Ama”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2:17, 18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07976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4FF8E02-8D95-5442-9635-B4AA6BA0453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spc="100" dirty="0">
                <a:latin typeface="Arial" charset="0"/>
                <a:cs typeface="ＭＳ Ｐゴシック" charset="0"/>
              </a:rPr>
              <a:t>Mga </a:t>
            </a:r>
            <a:r>
              <a:rPr lang="en-US" sz="1600" b="0" i="0" spc="100" dirty="0" err="1">
                <a:latin typeface="Arial" charset="0"/>
                <a:cs typeface="ＭＳ Ｐゴシック" charset="0"/>
              </a:rPr>
              <a:t>Taga-Efeso</a:t>
            </a:r>
            <a:endParaRPr lang="en-US" sz="1600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37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Binibigyang</a:t>
            </a:r>
            <a:r>
              <a:rPr lang="en-US" sz="1600" b="1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Katauhan</a:t>
            </a:r>
            <a:r>
              <a:rPr lang="en-US" sz="1600" b="1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sz="1600" b="1" spc="100" baseline="0" dirty="0">
                <a:latin typeface="Arial" charset="0"/>
                <a:ea typeface="ＭＳ Ｐゴシック" charset="0"/>
                <a:cs typeface="ＭＳ Ｐゴシック" charset="0"/>
              </a:rPr>
              <a:t> Cristo ang </a:t>
            </a:r>
            <a:r>
              <a:rPr lang="en-US" sz="1600" b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Kapayapaan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konsepto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kapayapaan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mahalaga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¶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liham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nagpapasimula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nagtatapos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pagpapala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kapayapaan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Binibigyang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katauhan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Cristo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kapayapaan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"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kapayapaan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."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Nilikha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Krus.</a:t>
            </a:r>
          </a:p>
          <a:p>
            <a:pPr eaLnBrk="1" hangingPunct="1"/>
            <a:r>
              <a:rPr lang="en-US" sz="1600" b="0" i="0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Lumilikha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bagong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sangkatauhan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namarkahan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relasyon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pagkakasundo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kapayapaan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Inuulit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Hebreong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shalom,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parehong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relasyon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ibang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52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1" spc="100" dirty="0" err="1">
                <a:latin typeface="Arial" charset="0"/>
                <a:cs typeface="ＭＳ Ｐゴシック" charset="0"/>
              </a:rPr>
              <a:t>p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angangaral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kapayapaan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Cristo ay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nagpapatuloy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lampas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makalupang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ministeryo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"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nangaral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kapayapaan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kasalukuyan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parehong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"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" (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mananampalatayang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Hentil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napagbagong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loob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;) at "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malapit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" (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mananampalatayang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Judio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ihambing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2:13</a:t>
            </a:r>
            <a:r>
              <a:rPr lang="en-US" sz="1600" i="1" spc="100" dirty="0">
                <a:latin typeface="Arial" charset="0"/>
                <a:cs typeface="ＭＳ Ｐゴシック" charset="0"/>
              </a:rPr>
              <a:t>).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Matapos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tanggapin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proklamasyon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lahat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mananampalataya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mararanasan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malalim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pagpapala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71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spc="100" baseline="0" dirty="0">
                <a:latin typeface="Arial" charset="0"/>
                <a:cs typeface="ＭＳ Ｐゴシック" charset="0"/>
              </a:rPr>
              <a:t>Pangatlong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paghahati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3. 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Banal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Templo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Sa kanya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gusali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nakalapat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mabuti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lumalaki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tungo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pagiging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banal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templo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kanya kayo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rin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magkasamang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itinatayo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tahanan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Espiritu” </a:t>
            </a:r>
            <a:r>
              <a:rPr lang="en-US" sz="1600" b="0" i="0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0" i="1" spc="1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Efeso</a:t>
            </a:r>
            <a:r>
              <a:rPr lang="en-US" sz="1600" b="0" i="1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2:21, 22</a:t>
            </a:r>
            <a:r>
              <a:rPr lang="en-US" sz="1600" b="0" i="0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600" b="1" i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endParaRPr lang="en-PH" sz="2400" b="0" dirty="0"/>
          </a:p>
        </p:txBody>
      </p:sp>
    </p:spTree>
    <p:extLst>
      <p:ext uri="{BB962C8B-B14F-4D97-AF65-F5344CB8AC3E}">
        <p14:creationId xmlns:p14="http://schemas.microsoft.com/office/powerpoint/2010/main" val="4230929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Isang </a:t>
            </a:r>
            <a:r>
              <a:rPr lang="en-US" sz="1600" b="1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metapora</a:t>
            </a:r>
            <a:r>
              <a:rPr lang="en-US" sz="1600" b="1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600" b="1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1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Pagkakaisa</a:t>
            </a:r>
            <a:r>
              <a:rPr lang="en-US" sz="1600" b="1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¶ 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• Ang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pagkakaisa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kay Jesus </a:t>
            </a:r>
            <a:r>
              <a:rPr lang="en-US" sz="1600" b="0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0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Efeso</a:t>
            </a:r>
            <a:r>
              <a:rPr lang="en-US" sz="1600" b="0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2:1–10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pagkakaisa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kaanib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Kanyang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iglesya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0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11–12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600" b="0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¶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• Ang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kamatayan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Jesus ay may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parehong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patayong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pakinabang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pagtatatag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ating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relasyon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Diyos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pahalang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pagpapatibay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ating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relasyon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iba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¶ •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Nagtatayo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rin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Jesus 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isang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kamangha-mangha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bagong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templo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binubuo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mananampalataya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. ¶ • Lahat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tayo'y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magiging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bahagi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iglesya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Diyos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, "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isang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banal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templo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Panginoon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" (</a:t>
            </a:r>
            <a:r>
              <a:rPr lang="en-US" sz="1600" b="0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2:19–22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1600" b="0" i="0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PH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02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metapora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templo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¶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• Isang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humahantong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larawan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lubos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pagsasali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Hentil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Minsang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pinagbawalan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pagsamba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"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bulwgan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Israel"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templo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—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¶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ngayo'y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nakuha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pribilehiyo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2:18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); ¶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ngayon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kagamitan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gusali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bagong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templo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dinisenyo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"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tirahan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Espiritu"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tal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. 22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PH" sz="2400" b="0" dirty="0"/>
          </a:p>
        </p:txBody>
      </p:sp>
    </p:spTree>
    <p:extLst>
      <p:ext uri="{BB962C8B-B14F-4D97-AF65-F5344CB8AC3E}">
        <p14:creationId xmlns:p14="http://schemas.microsoft.com/office/powerpoint/2010/main" val="2352040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764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Ginagamt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may-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akda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Bagong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Tipan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templong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metapora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magsaisip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— ¶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kabanalan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papel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pagtatatag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pagpapalago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pagkakaisa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loob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0" i="0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PH" sz="2400" b="0" dirty="0"/>
          </a:p>
        </p:txBody>
      </p:sp>
    </p:spTree>
    <p:extLst>
      <p:ext uri="{BB962C8B-B14F-4D97-AF65-F5344CB8AC3E}">
        <p14:creationId xmlns:p14="http://schemas.microsoft.com/office/powerpoint/2010/main" val="1840407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C09E5BE-94E9-6E45-8410-4F282E259617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Huling</a:t>
            </a:r>
            <a:r>
              <a:rPr lang="en-US" sz="1600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Salita</a:t>
            </a:r>
            <a:r>
              <a:rPr lang="en-US" sz="1600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Sa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pagsasakatuparan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pagkakaisa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pinanalunan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Cristo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krus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maghuhudyat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mananampalataya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panghuling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panukala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pag-isahin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lahat ng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bagay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kay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Crsito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isinasagawa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na.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¶  Ang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kanilang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nagkasundong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relasyon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humuhudyat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panukala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napag-isang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sansinukob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kay Cristo. ¶ Kaya,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nararapat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tumingin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Efeso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2:11–22,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naitakda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konteksto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Efeso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kabuuan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para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prinsipyo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Biblia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tungkol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paksang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mahalaga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ngayon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relasyon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gitna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grupo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tao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o </a:t>
            </a:r>
            <a:r>
              <a:rPr lang="en-US" sz="1600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lahi</a:t>
            </a:r>
            <a:r>
              <a:rPr lang="en-US" sz="1600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</a:t>
            </a:r>
            <a:endParaRPr lang="en-US" sz="1600" b="1" spc="100" baseline="0" dirty="0">
              <a:latin typeface="Arial" panose="020B0604020202020204" pitchFamily="34" charset="0"/>
              <a:ea typeface="ＭＳ Ｐゴシック" pitchFamily="2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9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5E1751C-43F1-3D4D-9D96-5B708DD576B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spc="10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i="0" spc="100" dirty="0" err="1">
                <a:latin typeface="Arial" charset="0"/>
                <a:cs typeface="ＭＳ Ｐゴシック" charset="0"/>
              </a:rPr>
              <a:t>Pahalang</a:t>
            </a:r>
            <a:r>
              <a:rPr lang="en-US" sz="1600" b="0" i="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dirty="0">
                <a:latin typeface="Arial" charset="0"/>
                <a:cs typeface="ＭＳ Ｐゴシック" charset="0"/>
              </a:rPr>
              <a:t> </a:t>
            </a:r>
            <a:r>
              <a:rPr lang="en-PH" sz="1600" b="0" i="0" spc="100" dirty="0" err="1">
                <a:latin typeface="Arial" charset="0"/>
                <a:cs typeface="ＭＳ Ｐゴシック" charset="0"/>
              </a:rPr>
              <a:t>Pantubos</a:t>
            </a:r>
            <a:r>
              <a:rPr lang="en-PH" sz="1600" b="0" i="0" spc="100" dirty="0">
                <a:latin typeface="Arial" charset="0"/>
                <a:cs typeface="ＭＳ Ｐゴシック" charset="0"/>
              </a:rPr>
              <a:t>:</a:t>
            </a:r>
            <a:r>
              <a:rPr lang="en-PH" sz="1600" spc="100" dirty="0"/>
              <a:t> Ang Krus at ang </a:t>
            </a:r>
            <a:r>
              <a:rPr lang="en-PH" sz="1600" spc="100" dirty="0" err="1"/>
              <a:t>Iglesya</a:t>
            </a:r>
            <a:endParaRPr lang="en-US" sz="1600" spc="10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86B0858-5217-4F43-9442-8CBFAFF6728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Susing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Talata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Subalit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ngayon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kay Cristo Jesus, kayo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noong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malayo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ay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inilapit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pamamagitan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dugo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Cristo” (</a:t>
            </a:r>
            <a:r>
              <a:rPr lang="en-PH" sz="1600" b="0" i="1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Efeso</a:t>
            </a:r>
            <a:r>
              <a:rPr lang="en-PH" sz="1600" b="0" i="1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2:13, 14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B8E233CC-9BFC-CF48-9E10-B937EE3926B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Panimulang</a:t>
            </a:r>
            <a:r>
              <a:rPr lang="en-US" sz="1800" b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Salita</a:t>
            </a:r>
            <a:r>
              <a:rPr lang="en-US" sz="1800" b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en-US" sz="18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Efeso</a:t>
            </a:r>
            <a:r>
              <a:rPr lang="en-US" sz="18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2:11–12, ang </a:t>
            </a:r>
            <a:r>
              <a:rPr lang="en-US" sz="18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krus</a:t>
            </a:r>
            <a:r>
              <a:rPr lang="en-US" sz="18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8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Cristo ay </a:t>
            </a:r>
            <a:r>
              <a:rPr lang="en-US" sz="18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gumagawa</a:t>
            </a:r>
            <a:r>
              <a:rPr lang="en-US" sz="18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8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isang</a:t>
            </a:r>
            <a:r>
              <a:rPr lang="en-US" sz="18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dramatikong</a:t>
            </a:r>
            <a:r>
              <a:rPr lang="en-US" sz="18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pagkakaiba</a:t>
            </a:r>
            <a:r>
              <a:rPr lang="en-US" sz="18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winawasak</a:t>
            </a:r>
            <a:r>
              <a:rPr lang="en-US" sz="18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US" sz="18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gayung</a:t>
            </a:r>
            <a:r>
              <a:rPr lang="en-US" sz="18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US" sz="18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hadlang</a:t>
            </a:r>
            <a:r>
              <a:rPr lang="en-US" sz="18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8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pader</a:t>
            </a:r>
            <a:r>
              <a:rPr lang="en-US" sz="18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. ¶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Patayo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ang Krus ay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pinagkakasundo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tao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Diyos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Pahalang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ito'y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pinagkakasundo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tao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bawat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isa. ¶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Tinatanggal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ng Krus ang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pagkapoot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nagdadala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kapayapaan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pagitan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Judio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Hentil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ginagawa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silang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isang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bagong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8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sangkatauhan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(</a:t>
            </a:r>
            <a:r>
              <a:rPr lang="en-PH" sz="1800" b="0" i="1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2:22</a:t>
            </a:r>
            <a:r>
              <a:rPr lang="en-PH" sz="18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18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6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349851D2-A098-EA47-B336-2497F6669E35}" type="slidenum">
              <a:rPr lang="en-US" sz="1200">
                <a:cs typeface="ヒラギノ角ゴ Pro W3" charset="0"/>
              </a:rPr>
              <a:pPr/>
              <a:t>6</a:t>
            </a:fld>
            <a:endParaRPr lang="en-US" sz="1200">
              <a:cs typeface="ヒラギノ角ゴ Pro W3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(1) Mga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Pader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Nagpapahiwalay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Ito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a.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Inilapit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kay Cristo 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2:13</a:t>
            </a:r>
            <a:r>
              <a:rPr lang="en-US" sz="1600" b="0" i="0" spc="10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sz="160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b. </a:t>
            </a:r>
            <a:r>
              <a:rPr lang="en-US" sz="1600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Pagkakasundo</a:t>
            </a:r>
            <a:r>
              <a:rPr lang="en-US" sz="1600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: Regalo </a:t>
            </a:r>
            <a:r>
              <a:rPr lang="en-US" sz="1600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sz="1600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Krus 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sz="1600" i="1" spc="100" dirty="0">
                <a:latin typeface="Arial" charset="0"/>
                <a:ea typeface="ＭＳ Ｐゴシック" charset="0"/>
                <a:cs typeface="ＭＳ Ｐゴシック" charset="0"/>
              </a:rPr>
              <a:t> 2</a:t>
            </a:r>
            <a:r>
              <a:rPr lang="en-US" sz="1600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:14–16</a:t>
            </a:r>
            <a:r>
              <a:rPr lang="en-US" sz="1600" b="0" i="0" spc="10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spc="100" dirty="0">
                <a:latin typeface="Arial" charset="0"/>
                <a:ea typeface="ＭＳ Ｐゴシック" charset="0"/>
                <a:cs typeface="ＭＳ Ｐゴシック" charset="0"/>
              </a:rPr>
              <a:t>      c. </a:t>
            </a:r>
            <a:r>
              <a:rPr lang="en-US" sz="1600" b="0" i="0" spc="100" dirty="0" err="1">
                <a:latin typeface="Arial" charset="0"/>
                <a:ea typeface="ＭＳ Ｐゴシック" charset="0"/>
                <a:cs typeface="ＭＳ Ｐゴシック" charset="0"/>
              </a:rPr>
              <a:t>Ginigiba</a:t>
            </a:r>
            <a:r>
              <a:rPr lang="en-US" sz="1600" b="0" i="0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b="0" i="0" spc="100" dirty="0" err="1">
                <a:latin typeface="Arial" charset="0"/>
                <a:ea typeface="ＭＳ Ｐゴシック" charset="0"/>
                <a:cs typeface="ＭＳ Ｐゴシック" charset="0"/>
              </a:rPr>
              <a:t>Pader</a:t>
            </a:r>
            <a:r>
              <a:rPr lang="en-US" sz="1600" b="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2:14–15</a:t>
            </a:r>
            <a:r>
              <a:rPr lang="en-US" sz="1600" b="0" i="0" spc="10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sz="1600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Si Jesus, ang </a:t>
            </a:r>
            <a:r>
              <a:rPr lang="en-US" sz="1600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Mangangaral</a:t>
            </a:r>
            <a:r>
              <a:rPr lang="en-US" sz="1600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Kapayapaan</a:t>
            </a:r>
            <a:endParaRPr lang="en-US" sz="1600" b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Binibigyang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Katauhan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Cristo ang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Kapayapaan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2:17, 18</a:t>
            </a:r>
            <a:r>
              <a:rPr lang="en-US" sz="1600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Ang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Templo</a:t>
            </a:r>
            <a:endParaRPr lang="en-US" sz="1600" b="0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Isang </a:t>
            </a:r>
            <a:r>
              <a:rPr lang="en-US" sz="1600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metapora</a:t>
            </a:r>
            <a:r>
              <a:rPr lang="en-US" sz="1600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para </a:t>
            </a:r>
            <a:r>
              <a:rPr lang="en-US" sz="1600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Pagkakaisa</a:t>
            </a:r>
            <a:r>
              <a:rPr lang="en-US" sz="1600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600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2:21, 22</a:t>
            </a:r>
            <a:r>
              <a:rPr lang="en-US" sz="1600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sz="1600" i="1" spc="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7</a:t>
            </a:fld>
            <a:endParaRPr lang="en-US" sz="1200" dirty="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>
                <a:latin typeface="Arial" charset="0"/>
                <a:cs typeface="ＭＳ Ｐゴシック" charset="0"/>
              </a:rPr>
              <a:t>1. 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Mga </a:t>
            </a: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Pader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Nagpapahiwalay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 Ito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a. </a:t>
            </a:r>
            <a:r>
              <a:rPr lang="en-US" sz="1600" b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Inilapit</a:t>
            </a:r>
            <a:r>
              <a:rPr lang="en-US" sz="1600" b="1" spc="100" baseline="0" dirty="0">
                <a:latin typeface="Arial" charset="0"/>
                <a:ea typeface="ＭＳ Ｐゴシック" charset="0"/>
                <a:cs typeface="ＭＳ Ｐゴシック" charset="0"/>
              </a:rPr>
              <a:t> kay Cristo</a:t>
            </a:r>
            <a:r>
              <a:rPr lang="en-US" sz="1600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Subalit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ngayon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kay Cristo Jesus, kayo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noong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inilapit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dugo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2:13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</a:t>
            </a:r>
            <a:endParaRPr lang="en-US" sz="1600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8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8</a:t>
            </a:fld>
            <a:endParaRPr lang="en-US" sz="1200" dirty="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Hentil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ay dating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lubos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nahiwalay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Israel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Ngayo'y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mananampalataya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kay Cristo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kaanib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katawan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,"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Ito'y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mahalaga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kanila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"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matandaan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"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2:11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nakaraan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—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Nahiwalay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kaligtasang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inialok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¶ "Walang Cristo” "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” "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pag-asa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sz="1600" b="0" i="0" spc="100" baseline="0" dirty="0">
                <a:latin typeface="Arial" charset="0"/>
              </a:rPr>
              <a:t>¶ "Mga </a:t>
            </a:r>
            <a:r>
              <a:rPr lang="en-US" sz="1600" b="0" i="0" spc="100" baseline="0" dirty="0" err="1">
                <a:latin typeface="Arial" charset="0"/>
              </a:rPr>
              <a:t>banyaga</a:t>
            </a:r>
            <a:r>
              <a:rPr lang="en-US" sz="1600" b="0" i="0" spc="100" baseline="0" dirty="0">
                <a:latin typeface="Arial" charset="0"/>
              </a:rPr>
              <a:t> </a:t>
            </a:r>
            <a:r>
              <a:rPr lang="en-US" sz="1600" b="0" i="0" spc="100" baseline="0" dirty="0" err="1">
                <a:latin typeface="Arial" charset="0"/>
              </a:rPr>
              <a:t>mula</a:t>
            </a:r>
            <a:r>
              <a:rPr lang="en-US" sz="1600" spc="100" dirty="0" err="1">
                <a:latin typeface="Arial" charset="0"/>
              </a:rPr>
              <a:t>sa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pamahalaan</a:t>
            </a:r>
            <a:r>
              <a:rPr lang="en-US" sz="1600" b="0" i="0" spc="100" baseline="0" dirty="0">
                <a:latin typeface="Arial" charset="0"/>
              </a:rPr>
              <a:t> ng Israel” ¶ "Mga </a:t>
            </a:r>
            <a:r>
              <a:rPr lang="en-US" sz="1600" b="0" i="0" spc="100" baseline="0" dirty="0" err="1">
                <a:latin typeface="Arial" charset="0"/>
              </a:rPr>
              <a:t>dayuhan</a:t>
            </a:r>
            <a:r>
              <a:rPr lang="en-US" sz="1600" b="0" i="0" spc="100" baseline="0" dirty="0">
                <a:latin typeface="Arial" charset="0"/>
              </a:rPr>
              <a:t> </a:t>
            </a:r>
            <a:r>
              <a:rPr lang="en-US" sz="1600" b="0" i="0" spc="100" baseline="0" dirty="0" err="1">
                <a:latin typeface="Arial" charset="0"/>
              </a:rPr>
              <a:t>mula</a:t>
            </a:r>
            <a:r>
              <a:rPr lang="en-US" sz="1600" b="0" i="0" spc="100" baseline="0" dirty="0">
                <a:latin typeface="Arial" charset="0"/>
              </a:rPr>
              <a:t> </a:t>
            </a:r>
            <a:r>
              <a:rPr lang="en-US" sz="1600" b="0" i="0" spc="100" baseline="0" dirty="0" err="1">
                <a:latin typeface="Arial" charset="0"/>
              </a:rPr>
              <a:t>sa</a:t>
            </a:r>
            <a:r>
              <a:rPr lang="en-US" sz="1600" b="0" i="0" spc="100" baseline="0" dirty="0">
                <a:latin typeface="Arial" charset="0"/>
              </a:rPr>
              <a:t> </a:t>
            </a:r>
            <a:r>
              <a:rPr lang="en-US" sz="1600" b="0" i="0" spc="100" baseline="0" dirty="0" err="1">
                <a:latin typeface="Arial" charset="0"/>
              </a:rPr>
              <a:t>mga</a:t>
            </a:r>
            <a:r>
              <a:rPr lang="en-US" sz="1600" b="0" i="0" spc="100" baseline="0" dirty="0">
                <a:latin typeface="Arial" charset="0"/>
              </a:rPr>
              <a:t> </a:t>
            </a:r>
            <a:r>
              <a:rPr lang="en-US" sz="1600" b="0" i="0" spc="100" baseline="0" dirty="0" err="1">
                <a:latin typeface="Arial" charset="0"/>
              </a:rPr>
              <a:t>tipan</a:t>
            </a:r>
            <a:r>
              <a:rPr lang="en-US" sz="1600" b="0" i="0" spc="100" baseline="0" dirty="0">
                <a:latin typeface="Arial" charset="0"/>
              </a:rPr>
              <a:t> ng </a:t>
            </a:r>
            <a:r>
              <a:rPr lang="en-US" sz="1600" b="0" i="0" spc="100" baseline="0" dirty="0" err="1">
                <a:latin typeface="Arial" charset="0"/>
              </a:rPr>
              <a:t>pangako</a:t>
            </a:r>
            <a:r>
              <a:rPr lang="en-US" sz="1600" b="0" i="0" spc="100" baseline="0" dirty="0">
                <a:latin typeface="Arial" charset="0"/>
              </a:rPr>
              <a:t>”</a:t>
            </a:r>
            <a:endParaRPr lang="en-PH" sz="1600" b="1" i="1" dirty="0"/>
          </a:p>
        </p:txBody>
      </p:sp>
    </p:spTree>
    <p:extLst>
      <p:ext uri="{BB962C8B-B14F-4D97-AF65-F5344CB8AC3E}">
        <p14:creationId xmlns:p14="http://schemas.microsoft.com/office/powerpoint/2010/main" val="706382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Hentil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ay may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sigalot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Judio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¶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Nagbibigay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Pablo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pagkadama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nitong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namamalaging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poot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pagtukoy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palatandaan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pagbabansag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Tumutukoy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Judio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Hentil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panunuya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"ang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supot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." 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Tumutukoy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Hentil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Judio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katulad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p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anghahamak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"ang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tuli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"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2:11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PH" sz="1600" b="1" i="1" dirty="0"/>
          </a:p>
        </p:txBody>
      </p:sp>
    </p:spTree>
    <p:extLst>
      <p:ext uri="{BB962C8B-B14F-4D97-AF65-F5344CB8AC3E}">
        <p14:creationId xmlns:p14="http://schemas.microsoft.com/office/powerpoint/2010/main" val="180397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42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9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0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62E9-99B3-F5C8-4BD8-23B9A94FF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E50CB-70E9-F4D4-E903-58ACCDBA1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6AA0-53CA-21C6-5D35-7DA9179C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8645-0BEF-69FD-8484-E97AAF45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9D772-0960-854C-BA49-637EDE4D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9FBD-3138-3BC0-6FF4-71058090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BF07F-7735-9BC5-B7BB-9C695839F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D0BF2-2F61-3F23-F033-4AB567B5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4A2E-8336-FDF8-1CEE-4FD15E01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27D52-2ECF-87ED-8236-9C17CBF5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3082-392D-516A-6C89-D1B4D332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EB715-9A85-F134-AF04-388646DF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CEA7-AD98-BE74-CF40-FD153110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2DF0-5B7C-A201-1853-F6C48269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B906-3348-C98A-7C36-4598A4BF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73C0-AF0D-5A19-271C-40EAF155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4D0E4-2FA1-71FD-F554-62AC7BC97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AC6BC-2B90-11E8-0E83-2AC82ABAF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D3C82-7ACE-72E2-ADF2-7E3028E1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8F397-625D-0AFA-D789-E3FA5E37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44336-996F-4D4A-C4DE-362C1F56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661E-9680-6EC7-D968-EACBBF45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33F03-F10B-3572-522B-8FA6F7F71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DE359-41BF-96DF-362E-2147CAE45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298CC-8531-1555-FDAA-200A022BC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56512-FC4A-3A93-F88A-E1155E1EA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A6863-CC9A-87F9-93B0-CE74E5D9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1B7C4-19A5-38FF-864E-9312C8EC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FFDD2-6AFC-79AE-5FEF-0BB40349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613E-F6E3-73F7-5ACA-A0B30885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92B1D-B6A5-9FD3-50ED-FE0A2A2A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E9445-A0C6-6543-93B9-91FA0823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B57-1D8E-AC9C-822F-212333EB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7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4FCD2-54FD-ECD3-E597-B7426C21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7B154-E699-1AEF-C033-7EF1C409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44C57-A7C0-FD17-62A4-D0E8ABBF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A88E-7216-19A1-F997-904A73CB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DDDF-925A-D3AC-8552-DA1A8E69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BFC47-A7D8-600D-DCD3-07C15E9C8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468E5-D30D-1D6F-3B6A-7656B40B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C807E-433E-FB36-E656-0EF7D46F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FED8C-897B-23F3-A1B9-97E63EB1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02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887E-A1C0-D796-5792-447EB74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8C3D2-0967-0455-A889-24155BD43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72DC4-5281-23BC-8B1E-9E275D51F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00BEB-1820-F522-76E2-CBA40256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06660-E75C-1768-0EA4-A71D5E90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0794E-E099-AED3-E504-783AA343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1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E5F6-90FE-F40D-FFE6-114617DC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F278B-1B3B-52D8-ECC6-C4DACF71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54B07-55C9-B3B8-DF10-357C662A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4EC16-C68D-DF94-CAD4-1FB44F61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9B80E-BE48-B604-6FC5-04200ABF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56D04-92DB-C94A-C68B-E78F9D922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E2B17-01A5-549D-9E35-1EF0F6ED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928E-C334-F72E-D79F-DAB40B9D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5CECE-B287-4CBF-9B7B-300E338F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CBAA6-DB85-C3F1-66E4-AB1B0DA8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8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9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3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22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8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90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7"/>
          <p:cNvSpPr>
            <a:spLocks noChangeShapeType="1"/>
          </p:cNvSpPr>
          <p:nvPr/>
        </p:nvSpPr>
        <p:spPr bwMode="auto">
          <a:xfrm flipV="1">
            <a:off x="974494" y="908720"/>
            <a:ext cx="8169505" cy="29096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8" descr="cr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-27384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B78B3F-49D8-F581-0B54-DF7167CBD2D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303" y="20986"/>
            <a:ext cx="796588" cy="10763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76E50-79D9-0ADD-1D58-1A40043E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23544-A26E-E17D-4A34-139D07AB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5EB63-854B-90FE-F1E9-56FA60474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F505-4F38-C44B-AF8C-3E644050C760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7396-D9A6-3013-D941-E00589AE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32803-61D2-39F1-A897-600A766C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customXml" Target="../ink/ink11.xml"/><Relationship Id="rId26" Type="http://schemas.openxmlformats.org/officeDocument/2006/relationships/customXml" Target="../ink/ink19.xml"/><Relationship Id="rId39" Type="http://schemas.openxmlformats.org/officeDocument/2006/relationships/customXml" Target="../ink/ink32.xml"/><Relationship Id="rId21" Type="http://schemas.openxmlformats.org/officeDocument/2006/relationships/customXml" Target="../ink/ink14.xml"/><Relationship Id="rId34" Type="http://schemas.openxmlformats.org/officeDocument/2006/relationships/customXml" Target="../ink/ink27.xml"/><Relationship Id="rId42" Type="http://schemas.openxmlformats.org/officeDocument/2006/relationships/customXml" Target="../ink/ink35.xml"/><Relationship Id="rId47" Type="http://schemas.openxmlformats.org/officeDocument/2006/relationships/customXml" Target="../ink/ink40.xml"/><Relationship Id="rId50" Type="http://schemas.openxmlformats.org/officeDocument/2006/relationships/customXml" Target="../ink/ink43.xml"/><Relationship Id="rId55" Type="http://schemas.openxmlformats.org/officeDocument/2006/relationships/customXml" Target="../ink/ink48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9.xml"/><Relationship Id="rId29" Type="http://schemas.openxmlformats.org/officeDocument/2006/relationships/customXml" Target="../ink/ink22.xml"/><Relationship Id="rId11" Type="http://schemas.openxmlformats.org/officeDocument/2006/relationships/image" Target="../media/image17.png"/><Relationship Id="rId24" Type="http://schemas.openxmlformats.org/officeDocument/2006/relationships/customXml" Target="../ink/ink17.xml"/><Relationship Id="rId32" Type="http://schemas.openxmlformats.org/officeDocument/2006/relationships/customXml" Target="../ink/ink25.xml"/><Relationship Id="rId37" Type="http://schemas.openxmlformats.org/officeDocument/2006/relationships/customXml" Target="../ink/ink30.xml"/><Relationship Id="rId40" Type="http://schemas.openxmlformats.org/officeDocument/2006/relationships/customXml" Target="../ink/ink33.xml"/><Relationship Id="rId45" Type="http://schemas.openxmlformats.org/officeDocument/2006/relationships/customXml" Target="../ink/ink38.xml"/><Relationship Id="rId53" Type="http://schemas.openxmlformats.org/officeDocument/2006/relationships/customXml" Target="../ink/ink46.xml"/><Relationship Id="rId58" Type="http://schemas.openxmlformats.org/officeDocument/2006/relationships/customXml" Target="../ink/ink51.xml"/><Relationship Id="rId5" Type="http://schemas.openxmlformats.org/officeDocument/2006/relationships/image" Target="../media/image14.png"/><Relationship Id="rId19" Type="http://schemas.openxmlformats.org/officeDocument/2006/relationships/customXml" Target="../ink/ink12.xml"/><Relationship Id="rId4" Type="http://schemas.openxmlformats.org/officeDocument/2006/relationships/customXml" Target="../ink/ink1.xml"/><Relationship Id="rId9" Type="http://schemas.openxmlformats.org/officeDocument/2006/relationships/image" Target="../media/image16.png"/><Relationship Id="rId14" Type="http://schemas.openxmlformats.org/officeDocument/2006/relationships/customXml" Target="../ink/ink7.xml"/><Relationship Id="rId22" Type="http://schemas.openxmlformats.org/officeDocument/2006/relationships/customXml" Target="../ink/ink15.xml"/><Relationship Id="rId27" Type="http://schemas.openxmlformats.org/officeDocument/2006/relationships/customXml" Target="../ink/ink20.xml"/><Relationship Id="rId30" Type="http://schemas.openxmlformats.org/officeDocument/2006/relationships/customXml" Target="../ink/ink23.xml"/><Relationship Id="rId35" Type="http://schemas.openxmlformats.org/officeDocument/2006/relationships/customXml" Target="../ink/ink28.xml"/><Relationship Id="rId43" Type="http://schemas.openxmlformats.org/officeDocument/2006/relationships/customXml" Target="../ink/ink36.xml"/><Relationship Id="rId48" Type="http://schemas.openxmlformats.org/officeDocument/2006/relationships/customXml" Target="../ink/ink41.xml"/><Relationship Id="rId56" Type="http://schemas.openxmlformats.org/officeDocument/2006/relationships/customXml" Target="../ink/ink49.xml"/><Relationship Id="rId8" Type="http://schemas.openxmlformats.org/officeDocument/2006/relationships/customXml" Target="../ink/ink3.xml"/><Relationship Id="rId51" Type="http://schemas.openxmlformats.org/officeDocument/2006/relationships/customXml" Target="../ink/ink44.xml"/><Relationship Id="rId3" Type="http://schemas.openxmlformats.org/officeDocument/2006/relationships/image" Target="../media/image13.jpg"/><Relationship Id="rId12" Type="http://schemas.openxmlformats.org/officeDocument/2006/relationships/customXml" Target="../ink/ink5.xml"/><Relationship Id="rId17" Type="http://schemas.openxmlformats.org/officeDocument/2006/relationships/customXml" Target="../ink/ink10.xml"/><Relationship Id="rId25" Type="http://schemas.openxmlformats.org/officeDocument/2006/relationships/customXml" Target="../ink/ink18.xml"/><Relationship Id="rId33" Type="http://schemas.openxmlformats.org/officeDocument/2006/relationships/customXml" Target="../ink/ink26.xml"/><Relationship Id="rId38" Type="http://schemas.openxmlformats.org/officeDocument/2006/relationships/customXml" Target="../ink/ink31.xml"/><Relationship Id="rId46" Type="http://schemas.openxmlformats.org/officeDocument/2006/relationships/customXml" Target="../ink/ink39.xml"/><Relationship Id="rId59" Type="http://schemas.openxmlformats.org/officeDocument/2006/relationships/customXml" Target="../ink/ink52.xml"/><Relationship Id="rId20" Type="http://schemas.openxmlformats.org/officeDocument/2006/relationships/customXml" Target="../ink/ink13.xml"/><Relationship Id="rId41" Type="http://schemas.openxmlformats.org/officeDocument/2006/relationships/customXml" Target="../ink/ink34.xml"/><Relationship Id="rId54" Type="http://schemas.openxmlformats.org/officeDocument/2006/relationships/customXml" Target="../ink/ink4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5" Type="http://schemas.openxmlformats.org/officeDocument/2006/relationships/customXml" Target="../ink/ink8.xml"/><Relationship Id="rId23" Type="http://schemas.openxmlformats.org/officeDocument/2006/relationships/customXml" Target="../ink/ink16.xml"/><Relationship Id="rId28" Type="http://schemas.openxmlformats.org/officeDocument/2006/relationships/customXml" Target="../ink/ink21.xml"/><Relationship Id="rId36" Type="http://schemas.openxmlformats.org/officeDocument/2006/relationships/customXml" Target="../ink/ink29.xml"/><Relationship Id="rId49" Type="http://schemas.openxmlformats.org/officeDocument/2006/relationships/customXml" Target="../ink/ink42.xml"/><Relationship Id="rId57" Type="http://schemas.openxmlformats.org/officeDocument/2006/relationships/customXml" Target="../ink/ink50.xml"/><Relationship Id="rId10" Type="http://schemas.openxmlformats.org/officeDocument/2006/relationships/customXml" Target="../ink/ink4.xml"/><Relationship Id="rId31" Type="http://schemas.openxmlformats.org/officeDocument/2006/relationships/customXml" Target="../ink/ink24.xml"/><Relationship Id="rId44" Type="http://schemas.openxmlformats.org/officeDocument/2006/relationships/customXml" Target="../ink/ink37.xml"/><Relationship Id="rId52" Type="http://schemas.openxmlformats.org/officeDocument/2006/relationships/customXml" Target="../ink/ink45.xml"/><Relationship Id="rId60" Type="http://schemas.openxmlformats.org/officeDocument/2006/relationships/customXml" Target="../ink/ink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2" name="Text Box 26">
            <a:extLst>
              <a:ext uri="{FF2B5EF4-FFF2-40B4-BE49-F238E27FC236}">
                <a16:creationId xmlns:a16="http://schemas.microsoft.com/office/drawing/2014/main" id="{C8696EE4-10ED-7E8C-F073-B3CE8CDA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72" y="54868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>
              <a:lnSpc>
                <a:spcPct val="90000"/>
              </a:lnSpc>
              <a:defRPr/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0">
              <a:lnSpc>
                <a:spcPct val="90000"/>
              </a:lnSpc>
              <a:defRPr/>
            </a:pPr>
            <a:r>
              <a:rPr lang="en-US" sz="3600" dirty="0">
                <a:latin typeface="Cambria"/>
                <a:cs typeface="Cambria"/>
              </a:rPr>
              <a:t>Jul • Aug • Sep 2023</a:t>
            </a: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4C42F030-B3F8-04BB-4E41-A1053060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192"/>
            <a:ext cx="91440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pPr marL="360000"/>
            <a:r>
              <a:rPr lang="en-US" sz="5400" b="1" spc="300" dirty="0" err="1">
                <a:latin typeface="Calibri" charset="0"/>
                <a:cs typeface="Calibri" charset="0"/>
              </a:rPr>
              <a:t>Good&amp;Faithful</a:t>
            </a:r>
            <a:endParaRPr lang="en-US" sz="5400" b="1" spc="300" dirty="0">
              <a:latin typeface="Calibri" charset="0"/>
              <a:cs typeface="Calibri" charset="0"/>
            </a:endParaRPr>
          </a:p>
          <a:p>
            <a:pPr marL="360000"/>
            <a:r>
              <a:rPr lang="en-US" sz="3200" spc="200" dirty="0">
                <a:latin typeface="Calibri" charset="0"/>
                <a:cs typeface="Calibri" charset="0"/>
              </a:rPr>
              <a:t>@ClaRoVicente8804</a:t>
            </a:r>
          </a:p>
        </p:txBody>
      </p:sp>
      <p:pic>
        <p:nvPicPr>
          <p:cNvPr id="4" name="Picture 13" descr="crv2">
            <a:extLst>
              <a:ext uri="{FF2B5EF4-FFF2-40B4-BE49-F238E27FC236}">
                <a16:creationId xmlns:a16="http://schemas.microsoft.com/office/drawing/2014/main" id="{4D9F3448-2604-7019-B2F5-4E1ABC6F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28" y="2322786"/>
            <a:ext cx="229235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923F0-968C-8DDB-F058-EAC42876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18186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6" name="Picture 20" descr="Untitled-1">
            <a:extLst>
              <a:ext uri="{FF2B5EF4-FFF2-40B4-BE49-F238E27FC236}">
                <a16:creationId xmlns:a16="http://schemas.microsoft.com/office/drawing/2014/main" id="{5EF2EFC5-A843-087B-469D-89B2C907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878" y="3999186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7" name="Picture 8" descr="CRV30Dec20_4143.jpg">
            <a:extLst>
              <a:ext uri="{FF2B5EF4-FFF2-40B4-BE49-F238E27FC236}">
                <a16:creationId xmlns:a16="http://schemas.microsoft.com/office/drawing/2014/main" id="{A1F298EE-17C6-60D7-F664-846169C5F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91" y="2060848"/>
            <a:ext cx="122396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A1C31E-EB73-BC4A-8175-2ECD9C2A6556}"/>
              </a:ext>
            </a:extLst>
          </p:cNvPr>
          <p:cNvSpPr txBox="1"/>
          <p:nvPr/>
        </p:nvSpPr>
        <p:spPr>
          <a:xfrm>
            <a:off x="4572000" y="1628800"/>
            <a:ext cx="4200276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  <a:spcAft>
                <a:spcPts val="0"/>
              </a:spcAft>
            </a:pPr>
            <a:r>
              <a:rPr lang="en-US" sz="4800" b="1" spc="50" dirty="0">
                <a:latin typeface="Avenir Next Condensed Demi Bold" panose="020B0506020202020204" pitchFamily="34" charset="0"/>
              </a:rPr>
              <a:t>Does Ephesians 2:14, 15 Teach     That </a:t>
            </a:r>
            <a:r>
              <a:rPr lang="en-US" sz="4800" b="1" i="1" spc="50" dirty="0">
                <a:latin typeface="Avenir Next Condensed Demi Bold" panose="020B0506020202020204" pitchFamily="34" charset="0"/>
              </a:rPr>
              <a:t>the</a:t>
            </a:r>
            <a:r>
              <a:rPr lang="en-US" sz="4800" b="1" spc="50" dirty="0">
                <a:latin typeface="Avenir Next Condensed Demi Bold" panose="020B0506020202020204" pitchFamily="34" charset="0"/>
              </a:rPr>
              <a:t> Ten Commandments  Are Abolished </a:t>
            </a:r>
            <a:r>
              <a:rPr lang="en-US" sz="4800" b="1" i="1" spc="50" dirty="0">
                <a:latin typeface="Avenir Next Condensed Demi Bold" panose="020B0506020202020204" pitchFamily="34" charset="0"/>
              </a:rPr>
              <a:t>by  the</a:t>
            </a:r>
            <a:r>
              <a:rPr lang="en-US" sz="4800" b="1" spc="50" dirty="0">
                <a:latin typeface="Avenir Next Condensed Demi Bold" panose="020B0506020202020204" pitchFamily="34" charset="0"/>
              </a:rPr>
              <a:t> </a:t>
            </a:r>
            <a:r>
              <a:rPr lang="en-US" sz="4800" b="1" spc="300" dirty="0">
                <a:latin typeface="Avenir Next Condensed" panose="020B0506020202020204" pitchFamily="34" charset="0"/>
              </a:rPr>
              <a:t>CROSS</a:t>
            </a:r>
            <a:r>
              <a:rPr lang="en-US" sz="4800" b="1" spc="300" dirty="0">
                <a:latin typeface="Avenir Next Condensed Demi Bold" panose="020B0506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  <a:tab pos="839788" algn="l"/>
              </a:tabLst>
              <a:defRPr/>
            </a:pPr>
            <a:r>
              <a:rPr lang="en-US" i="1" spc="100" dirty="0">
                <a:latin typeface="Calibri"/>
                <a:cs typeface="Calibri"/>
              </a:rPr>
              <a:t>“But now in Christ Jesus you who once were far off have been brought near by the blood of Christ” (</a:t>
            </a:r>
            <a:r>
              <a:rPr lang="en-US" spc="100" dirty="0">
                <a:latin typeface="Calibri"/>
                <a:cs typeface="Calibri"/>
              </a:rPr>
              <a:t>Eph. 2:13</a:t>
            </a:r>
            <a:r>
              <a:rPr lang="en-US" i="1" spc="100" dirty="0">
                <a:latin typeface="Calibri"/>
                <a:cs typeface="Calibri"/>
              </a:rPr>
              <a:t>).</a:t>
            </a:r>
            <a:r>
              <a:rPr lang="en-US" dirty="0">
                <a:latin typeface="Calibri"/>
                <a:cs typeface="Calibri"/>
              </a:rPr>
              <a:t>	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  <a:tab pos="8397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In Christ and through His cross,           	Gentile believers had been brought near 	to all from which they were separated—	God, hope, and their Jewish brothers   	and sisters. 	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  <a:tab pos="8397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It means that the cross of Christ can 	resolve all of our feuds and divisions.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852E178-20CE-D958-0EAE-DA0D12E19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Walls, They Divide</a:t>
            </a:r>
          </a:p>
          <a:p>
            <a:pPr marL="36000">
              <a:lnSpc>
                <a:spcPct val="80000"/>
              </a:lnSpc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a. Brought Near in Christ</a:t>
            </a:r>
          </a:p>
        </p:txBody>
      </p:sp>
    </p:spTree>
    <p:extLst>
      <p:ext uri="{BB962C8B-B14F-4D97-AF65-F5344CB8AC3E}">
        <p14:creationId xmlns:p14="http://schemas.microsoft.com/office/powerpoint/2010/main" val="380633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12964BB-C83D-A4E4-8922-5817AAC77154}"/>
              </a:ext>
            </a:extLst>
          </p:cNvPr>
          <p:cNvSpPr txBox="1"/>
          <p:nvPr/>
        </p:nvSpPr>
        <p:spPr>
          <a:xfrm>
            <a:off x="1550504" y="737483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FC62819-09E9-9E54-F940-83C720E71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Walls, They Divide</a:t>
            </a:r>
          </a:p>
          <a:p>
            <a:pPr marL="36000">
              <a:lnSpc>
                <a:spcPct val="80000"/>
              </a:lnSpc>
              <a:defRPr/>
            </a:pPr>
            <a:r>
              <a:rPr lang="en-US" sz="3200" b="1" cap="small" spc="70" dirty="0">
                <a:latin typeface="Cambria"/>
                <a:cs typeface="Cambria"/>
              </a:rPr>
              <a:t>b. Reconciliation: Gift From the Cross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F6B3D-3545-6A48-6DAE-A7B57C24A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880" y="1916831"/>
            <a:ext cx="3832336" cy="36526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74DA31-EE49-188E-22CC-8DBAB82BF7DD}"/>
              </a:ext>
            </a:extLst>
          </p:cNvPr>
          <p:cNvSpPr/>
          <p:nvPr/>
        </p:nvSpPr>
        <p:spPr bwMode="auto">
          <a:xfrm>
            <a:off x="2683880" y="1916831"/>
            <a:ext cx="3832336" cy="36526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3FE6CB2-31BD-9B4F-7A35-220175BE5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752"/>
            <a:ext cx="9135536" cy="56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 err="1">
                <a:latin typeface="Cambria"/>
                <a:cs typeface="Cambria"/>
              </a:rPr>
              <a:t>Ephesians</a:t>
            </a:r>
            <a:r>
              <a:rPr lang="de-DE" sz="3600" dirty="0">
                <a:latin typeface="Cambria"/>
                <a:cs typeface="Cambria"/>
              </a:rPr>
              <a:t> 2:14–16 </a:t>
            </a:r>
            <a:r>
              <a:rPr lang="en-US" sz="2800" dirty="0">
                <a:latin typeface="Cambria"/>
                <a:cs typeface="Cambria"/>
              </a:rPr>
              <a:t>NKJV</a:t>
            </a:r>
            <a:endParaRPr lang="en-US" sz="3600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“For He Himself is our peace, who has made both one, and has broken down the </a:t>
            </a:r>
            <a:r>
              <a:rPr lang="en-US" spc="-50" dirty="0">
                <a:latin typeface="Calibri"/>
                <a:cs typeface="Calibri"/>
              </a:rPr>
              <a:t>middle wall of separation, having abolished </a:t>
            </a:r>
            <a:r>
              <a:rPr lang="en-US" dirty="0">
                <a:latin typeface="Calibri"/>
                <a:cs typeface="Calibri"/>
              </a:rPr>
              <a:t>in His flesh the enmity, that is, the law of commandments contained in ordinances, so as to create in Himself one new man from the two, thus making peace, and  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that He might </a:t>
            </a:r>
            <a:r>
              <a:rPr lang="en-US" b="1" spc="100" dirty="0">
                <a:latin typeface="Calibri"/>
                <a:cs typeface="Calibri"/>
              </a:rPr>
              <a:t>reconcile them both </a:t>
            </a:r>
            <a:r>
              <a:rPr lang="en-US" dirty="0">
                <a:latin typeface="Calibri"/>
                <a:cs typeface="Calibri"/>
              </a:rPr>
              <a:t>to     God </a:t>
            </a:r>
            <a:r>
              <a:rPr lang="en-US" b="1" spc="100" dirty="0">
                <a:latin typeface="Calibri"/>
                <a:cs typeface="Calibri"/>
              </a:rPr>
              <a:t>in one body </a:t>
            </a:r>
            <a:r>
              <a:rPr lang="en-US" dirty="0">
                <a:latin typeface="Calibri"/>
                <a:cs typeface="Calibri"/>
              </a:rPr>
              <a:t>through the cross….”</a:t>
            </a:r>
          </a:p>
        </p:txBody>
      </p:sp>
    </p:spTree>
    <p:extLst>
      <p:ext uri="{BB962C8B-B14F-4D97-AF65-F5344CB8AC3E}">
        <p14:creationId xmlns:p14="http://schemas.microsoft.com/office/powerpoint/2010/main" val="38856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22249"/>
            <a:ext cx="9144000" cy="498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4450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The Cross yields three assets for believers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44500" algn="l"/>
              </a:tabLst>
              <a:defRPr/>
            </a:pPr>
            <a:r>
              <a:rPr lang="en-US" b="1" dirty="0">
                <a:latin typeface="Calibri"/>
                <a:cs typeface="Calibri"/>
              </a:rPr>
              <a:t>	</a:t>
            </a:r>
            <a:r>
              <a:rPr lang="en-US" spc="-50" dirty="0">
                <a:latin typeface="Calibri"/>
                <a:cs typeface="Calibri"/>
              </a:rPr>
              <a:t>1. Gentiles, who were “far” from God and </a:t>
            </a:r>
            <a:r>
              <a:rPr lang="en-US" spc="-100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His people, are “brought near” to both.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44500" algn="l"/>
              </a:tabLst>
              <a:defRPr/>
            </a:pPr>
            <a:r>
              <a:rPr lang="en-US" spc="-100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2. The “hostility” between Jewish and 	Gentile believers is itself “put to death.”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44500" algn="l"/>
              </a:tabLst>
              <a:defRPr/>
            </a:pPr>
            <a:r>
              <a:rPr lang="en-US" spc="-100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3. In the place of hostility comes 	reconciliation. 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89CBC3F-882D-CB2F-9F88-6F22C2763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Walls, They Divide</a:t>
            </a:r>
          </a:p>
          <a:p>
            <a:pPr marL="36000">
              <a:lnSpc>
                <a:spcPct val="80000"/>
              </a:lnSpc>
              <a:defRPr/>
            </a:pPr>
            <a:r>
              <a:rPr lang="en-US" sz="3200" b="1" cap="small" spc="70" dirty="0">
                <a:latin typeface="Cambria"/>
                <a:cs typeface="Cambria"/>
              </a:rPr>
              <a:t>b. Reconciliation: Gift From the Cross </a:t>
            </a:r>
          </a:p>
        </p:txBody>
      </p:sp>
    </p:spTree>
    <p:extLst>
      <p:ext uri="{BB962C8B-B14F-4D97-AF65-F5344CB8AC3E}">
        <p14:creationId xmlns:p14="http://schemas.microsoft.com/office/powerpoint/2010/main" val="63713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5198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What Reconciliation Is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b="1" dirty="0">
                <a:latin typeface="Calibri"/>
                <a:cs typeface="Calibri"/>
              </a:rPr>
              <a:t>	</a:t>
            </a:r>
            <a:r>
              <a:rPr lang="en-US" spc="-50" dirty="0">
                <a:latin typeface="Calibri"/>
                <a:cs typeface="Calibri"/>
              </a:rPr>
              <a:t>• Experienced in the moment when one 	church member lays aside whatever issue 	divides from another and acknowledges 	the other church member as a beloved 	brother or sister who accepts what has 	been offered.</a:t>
            </a:r>
            <a:endParaRPr lang="en-US" dirty="0">
              <a:latin typeface="Calibri"/>
              <a:cs typeface="Calibri"/>
            </a:endParaRP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444500" algn="l"/>
              </a:tabLst>
              <a:defRPr/>
            </a:pPr>
            <a:r>
              <a:rPr lang="en-US" spc="-100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• Reconciliation is not a legal term but   	an interpersonal one that celebrates the 	mending of broken relationships. 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89CBC3F-882D-CB2F-9F88-6F22C2763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Walls, They Divide</a:t>
            </a:r>
          </a:p>
          <a:p>
            <a:pPr marL="36000">
              <a:lnSpc>
                <a:spcPct val="80000"/>
              </a:lnSpc>
              <a:defRPr/>
            </a:pPr>
            <a:r>
              <a:rPr lang="en-US" sz="3200" b="1" cap="small" spc="70" dirty="0">
                <a:latin typeface="Cambria"/>
                <a:cs typeface="Cambria"/>
              </a:rPr>
              <a:t>b. Reconciliation: Gift From the Cross </a:t>
            </a:r>
          </a:p>
        </p:txBody>
      </p:sp>
    </p:spTree>
    <p:extLst>
      <p:ext uri="{BB962C8B-B14F-4D97-AF65-F5344CB8AC3E}">
        <p14:creationId xmlns:p14="http://schemas.microsoft.com/office/powerpoint/2010/main" val="18656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141F50-8E58-E0C1-5040-7E96C50DD798}"/>
              </a:ext>
            </a:extLst>
          </p:cNvPr>
          <p:cNvSpPr txBox="1"/>
          <p:nvPr/>
        </p:nvSpPr>
        <p:spPr>
          <a:xfrm>
            <a:off x="7823200" y="714586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B6273-3ABB-FD09-1D47-26CCFDAFACC8}"/>
              </a:ext>
            </a:extLst>
          </p:cNvPr>
          <p:cNvSpPr txBox="1"/>
          <p:nvPr/>
        </p:nvSpPr>
        <p:spPr>
          <a:xfrm>
            <a:off x="583660" y="758757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CF9D9CC-28B7-747F-8242-618D86B8C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Walls, They Divide</a:t>
            </a:r>
          </a:p>
          <a:p>
            <a:pPr marL="36000">
              <a:lnSpc>
                <a:spcPct val="80000"/>
              </a:lnSpc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c. Breaking Down the Wall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1FD4E3-DAE0-1D85-8556-601C1CE15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547" y="1916832"/>
            <a:ext cx="6671837" cy="36828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B50F45-8CC3-0AF7-EA72-AFA2E837C545}"/>
              </a:ext>
            </a:extLst>
          </p:cNvPr>
          <p:cNvSpPr/>
          <p:nvPr/>
        </p:nvSpPr>
        <p:spPr bwMode="auto">
          <a:xfrm>
            <a:off x="1331640" y="1916832"/>
            <a:ext cx="6696744" cy="36828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58314"/>
            <a:ext cx="9144000" cy="56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 err="1">
                <a:latin typeface="Cambria"/>
                <a:cs typeface="Cambria"/>
              </a:rPr>
              <a:t>Ephesians</a:t>
            </a:r>
            <a:r>
              <a:rPr lang="de-DE" sz="3600" dirty="0">
                <a:latin typeface="Cambria"/>
                <a:cs typeface="Cambria"/>
              </a:rPr>
              <a:t> 2:14, 15 </a:t>
            </a:r>
            <a:r>
              <a:rPr lang="en-US" sz="2800" dirty="0">
                <a:latin typeface="Cambria"/>
                <a:cs typeface="Cambria"/>
              </a:rPr>
              <a:t>ESV</a:t>
            </a:r>
            <a:endParaRPr lang="en-US" sz="3600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“For he himself is our peace, who has  made us both one and has </a:t>
            </a:r>
            <a:r>
              <a:rPr lang="en-US" b="1" spc="100" dirty="0">
                <a:latin typeface="Calibri"/>
                <a:cs typeface="Calibri"/>
              </a:rPr>
              <a:t>broken down    </a:t>
            </a:r>
            <a:r>
              <a:rPr lang="en-US" dirty="0">
                <a:latin typeface="Calibri"/>
                <a:cs typeface="Calibri"/>
              </a:rPr>
              <a:t>in his flesh the </a:t>
            </a:r>
            <a:r>
              <a:rPr lang="en-US" b="1" spc="100" dirty="0">
                <a:latin typeface="Calibri"/>
                <a:cs typeface="Calibri"/>
              </a:rPr>
              <a:t>dividing wall </a:t>
            </a:r>
            <a:r>
              <a:rPr lang="en-US" dirty="0">
                <a:latin typeface="Calibri"/>
                <a:cs typeface="Calibri"/>
              </a:rPr>
              <a:t>of hostility   by abolishing the law of commandments expressed in ordinances, that he might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create in himself one new man in place      of the two, so making peace.”</a:t>
            </a:r>
          </a:p>
        </p:txBody>
      </p:sp>
    </p:spTree>
    <p:extLst>
      <p:ext uri="{BB962C8B-B14F-4D97-AF65-F5344CB8AC3E}">
        <p14:creationId xmlns:p14="http://schemas.microsoft.com/office/powerpoint/2010/main" val="21605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9F78F651-9875-8497-5B6C-BEF42A091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Walls, They Divide</a:t>
            </a:r>
          </a:p>
          <a:p>
            <a:pPr marL="36000">
              <a:lnSpc>
                <a:spcPct val="80000"/>
              </a:lnSpc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c. Breaking Down the Wall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79BB2AD-BCBC-3BFB-BE02-EA66F6714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198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“The dividing wall of hostility”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b="1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• Alludes here to the balustrade or fence 	that surrounded the court of Israel in 	Herod’s Temple, with its death threat. 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Imagines this wall coming down and 	Gentiles being granted full access to 	worship God (</a:t>
            </a:r>
            <a:r>
              <a:rPr lang="en-US" i="1" dirty="0">
                <a:latin typeface="Calibri"/>
                <a:cs typeface="Calibri"/>
              </a:rPr>
              <a:t>Eph. 2:18</a:t>
            </a:r>
            <a:r>
              <a:rPr lang="en-US" dirty="0">
                <a:latin typeface="Calibri"/>
                <a:cs typeface="Calibri"/>
              </a:rPr>
              <a:t>). 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Any such wall, is removed by the Cross. 	</a:t>
            </a:r>
            <a:r>
              <a:rPr lang="en-US" spc="-50" dirty="0">
                <a:latin typeface="Calibri"/>
                <a:cs typeface="Calibri"/>
              </a:rPr>
              <a:t>For there we learn that these two peoples, 	</a:t>
            </a:r>
            <a:r>
              <a:rPr lang="en-US" dirty="0">
                <a:latin typeface="Calibri"/>
                <a:cs typeface="Calibri"/>
              </a:rPr>
              <a:t>Jews and Gentiles, are really one.</a:t>
            </a:r>
          </a:p>
        </p:txBody>
      </p:sp>
    </p:spTree>
    <p:extLst>
      <p:ext uri="{BB962C8B-B14F-4D97-AF65-F5344CB8AC3E}">
        <p14:creationId xmlns:p14="http://schemas.microsoft.com/office/powerpoint/2010/main" val="2789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9F78F651-9875-8497-5B6C-BEF42A091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Walls, They Divide</a:t>
            </a:r>
          </a:p>
          <a:p>
            <a:pPr marL="36000">
              <a:lnSpc>
                <a:spcPct val="80000"/>
              </a:lnSpc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c. Breaking Down the Wall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79BB2AD-BCBC-3BFB-BE02-EA66F6714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1982"/>
            <a:ext cx="9144000" cy="531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b="1" spc="50" dirty="0">
                <a:latin typeface="Calibri"/>
                <a:cs typeface="Calibri"/>
              </a:rPr>
              <a:t>“Abolishing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spc="50" dirty="0">
                <a:latin typeface="Calibri"/>
                <a:cs typeface="Calibri"/>
              </a:rPr>
              <a:t>the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spc="50" dirty="0">
                <a:latin typeface="Calibri"/>
                <a:cs typeface="Calibri"/>
              </a:rPr>
              <a:t>law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spc="50" dirty="0">
                <a:latin typeface="Calibri"/>
                <a:cs typeface="Calibri"/>
              </a:rPr>
              <a:t>of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spc="50" dirty="0">
                <a:latin typeface="Calibri"/>
                <a:cs typeface="Calibri"/>
              </a:rPr>
              <a:t>commandments”?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b="1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• The Ten Commandments as a resource 	for shaping Christian discipleship.	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Paul </a:t>
            </a:r>
            <a:r>
              <a:rPr lang="en-US" dirty="0">
                <a:highlight>
                  <a:srgbClr val="0000FF"/>
                </a:highlight>
                <a:latin typeface="Calibri"/>
                <a:cs typeface="Calibri"/>
              </a:rPr>
              <a:t>quotes</a:t>
            </a:r>
            <a:r>
              <a:rPr lang="en-US" dirty="0">
                <a:latin typeface="Calibri"/>
                <a:cs typeface="Calibri"/>
              </a:rPr>
              <a:t> the </a:t>
            </a:r>
            <a:r>
              <a:rPr lang="en-US" b="1" spc="100" dirty="0">
                <a:latin typeface="Calibri"/>
                <a:cs typeface="Calibri"/>
              </a:rPr>
              <a:t>fifth</a:t>
            </a:r>
            <a:r>
              <a:rPr lang="en-US" dirty="0">
                <a:latin typeface="Calibri"/>
                <a:cs typeface="Calibri"/>
              </a:rPr>
              <a:t> commandment 	(</a:t>
            </a:r>
            <a:r>
              <a:rPr lang="en-US" i="1" dirty="0">
                <a:latin typeface="Calibri"/>
                <a:cs typeface="Calibri"/>
              </a:rPr>
              <a:t>Eph. 6:2, 3</a:t>
            </a:r>
            <a:r>
              <a:rPr lang="en-US" dirty="0">
                <a:latin typeface="Calibri"/>
                <a:cs typeface="Calibri"/>
              </a:rPr>
              <a:t>) and </a:t>
            </a:r>
            <a:r>
              <a:rPr lang="en-US" dirty="0">
                <a:highlight>
                  <a:srgbClr val="0000FF"/>
                </a:highlight>
                <a:latin typeface="Calibri"/>
                <a:cs typeface="Calibri"/>
              </a:rPr>
              <a:t>alludes</a:t>
            </a:r>
            <a:r>
              <a:rPr lang="en-US" dirty="0">
                <a:latin typeface="Calibri"/>
                <a:cs typeface="Calibri"/>
              </a:rPr>
              <a:t> to the </a:t>
            </a:r>
            <a:r>
              <a:rPr lang="en-US" b="1" spc="100" dirty="0">
                <a:latin typeface="Calibri"/>
                <a:cs typeface="Calibri"/>
              </a:rPr>
              <a:t>seventh</a:t>
            </a:r>
            <a:r>
              <a:rPr lang="en-US" dirty="0">
                <a:latin typeface="Calibri"/>
                <a:cs typeface="Calibri"/>
              </a:rPr>
              <a:t> 	(</a:t>
            </a:r>
            <a:r>
              <a:rPr lang="en-US" i="1" dirty="0">
                <a:latin typeface="Calibri"/>
                <a:cs typeface="Calibri"/>
              </a:rPr>
              <a:t>5:3–14</a:t>
            </a:r>
            <a:r>
              <a:rPr lang="en-US" dirty="0">
                <a:latin typeface="Calibri"/>
                <a:cs typeface="Calibri"/>
              </a:rPr>
              <a:t>); the </a:t>
            </a:r>
            <a:r>
              <a:rPr lang="en-US" b="1" spc="100" dirty="0">
                <a:latin typeface="Calibri"/>
                <a:cs typeface="Calibri"/>
              </a:rPr>
              <a:t>eighth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i="1" dirty="0">
                <a:latin typeface="Calibri"/>
                <a:cs typeface="Calibri"/>
              </a:rPr>
              <a:t>4:28</a:t>
            </a:r>
            <a:r>
              <a:rPr lang="en-US" dirty="0">
                <a:latin typeface="Calibri"/>
                <a:cs typeface="Calibri"/>
              </a:rPr>
              <a:t>); the </a:t>
            </a:r>
            <a:r>
              <a:rPr lang="en-US" b="1" spc="100" dirty="0">
                <a:latin typeface="Calibri"/>
                <a:cs typeface="Calibri"/>
              </a:rPr>
              <a:t>ninth</a:t>
            </a:r>
            <a:r>
              <a:rPr lang="en-US" dirty="0">
                <a:latin typeface="Calibri"/>
                <a:cs typeface="Calibri"/>
              </a:rPr>
              <a:t> 	(</a:t>
            </a:r>
            <a:r>
              <a:rPr lang="en-US" i="1" dirty="0">
                <a:latin typeface="Calibri"/>
                <a:cs typeface="Calibri"/>
              </a:rPr>
              <a:t>4:25</a:t>
            </a:r>
            <a:r>
              <a:rPr lang="en-US" dirty="0">
                <a:latin typeface="Calibri"/>
                <a:cs typeface="Calibri"/>
              </a:rPr>
              <a:t>); the 	</a:t>
            </a:r>
            <a:r>
              <a:rPr lang="en-US" b="1" spc="100" dirty="0">
                <a:latin typeface="Calibri"/>
                <a:cs typeface="Calibri"/>
              </a:rPr>
              <a:t>tenth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i="1" dirty="0">
                <a:latin typeface="Calibri"/>
                <a:cs typeface="Calibri"/>
              </a:rPr>
              <a:t>5:5</a:t>
            </a:r>
            <a:r>
              <a:rPr lang="en-US" dirty="0">
                <a:latin typeface="Calibri"/>
                <a:cs typeface="Calibri"/>
              </a:rPr>
              <a:t>).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Aligns with his earlier </a:t>
            </a:r>
            <a:r>
              <a:rPr lang="en-US" dirty="0">
                <a:highlight>
                  <a:srgbClr val="0000FF"/>
                </a:highlight>
                <a:latin typeface="Calibri"/>
                <a:cs typeface="Calibri"/>
              </a:rPr>
              <a:t>assertions</a:t>
            </a:r>
            <a:r>
              <a:rPr lang="en-US" dirty="0">
                <a:latin typeface="Calibri"/>
                <a:cs typeface="Calibri"/>
              </a:rPr>
              <a:t> about 	the law (</a:t>
            </a:r>
            <a:r>
              <a:rPr lang="en-US" i="1" dirty="0">
                <a:latin typeface="Calibri"/>
                <a:cs typeface="Calibri"/>
              </a:rPr>
              <a:t>Rom. 3:31, 7:12</a:t>
            </a:r>
            <a:r>
              <a:rPr lang="en-US" dirty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8726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9F78F651-9875-8497-5B6C-BEF42A091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Walls, They Divide</a:t>
            </a:r>
          </a:p>
          <a:p>
            <a:pPr marL="36000">
              <a:lnSpc>
                <a:spcPct val="80000"/>
              </a:lnSpc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c. Breaking Down the Wall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79BB2AD-BCBC-3BFB-BE02-EA66F6714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4060"/>
            <a:ext cx="9144000" cy="5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b="1" spc="50" dirty="0">
                <a:latin typeface="Calibri"/>
                <a:cs typeface="Calibri"/>
              </a:rPr>
              <a:t>“Abolishing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spc="50" dirty="0">
                <a:latin typeface="Calibri"/>
                <a:cs typeface="Calibri"/>
              </a:rPr>
              <a:t>the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spc="50" dirty="0">
                <a:latin typeface="Calibri"/>
                <a:cs typeface="Calibri"/>
              </a:rPr>
              <a:t>law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spc="50" dirty="0">
                <a:latin typeface="Calibri"/>
                <a:cs typeface="Calibri"/>
              </a:rPr>
              <a:t>of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spc="50" dirty="0">
                <a:latin typeface="Calibri"/>
                <a:cs typeface="Calibri"/>
              </a:rPr>
              <a:t>commandments”?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b="1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• He addresses the </a:t>
            </a:r>
            <a:r>
              <a:rPr lang="en-US" dirty="0">
                <a:highlight>
                  <a:srgbClr val="0000FF"/>
                </a:highlight>
                <a:latin typeface="Calibri"/>
                <a:cs typeface="Calibri"/>
              </a:rPr>
              <a:t>misuse</a:t>
            </a:r>
            <a:r>
              <a:rPr lang="en-US" dirty="0">
                <a:latin typeface="Calibri"/>
                <a:cs typeface="Calibri"/>
              </a:rPr>
              <a:t> of the law,   	but he honors the law itself and assumes 	its continuity. 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Hence, to use these verses to abolish 	the Ten Commandments, especially in                	light of all the other verses in the Bible 	about the perpetuity of the law, is clearly 	a </a:t>
            </a:r>
            <a:r>
              <a:rPr lang="en-US" dirty="0">
                <a:highlight>
                  <a:srgbClr val="0000FF"/>
                </a:highlight>
                <a:latin typeface="Calibri"/>
                <a:cs typeface="Calibri"/>
              </a:rPr>
              <a:t>misinterpretation</a:t>
            </a:r>
            <a:r>
              <a:rPr lang="en-US" dirty="0">
                <a:latin typeface="Calibri"/>
                <a:cs typeface="Calibri"/>
              </a:rPr>
              <a:t> of Paul’s </a:t>
            </a:r>
            <a:r>
              <a:rPr lang="en-US" dirty="0">
                <a:highlight>
                  <a:srgbClr val="0000FF"/>
                </a:highlight>
                <a:latin typeface="Calibri"/>
                <a:cs typeface="Calibri"/>
              </a:rPr>
              <a:t>intent</a:t>
            </a:r>
            <a:r>
              <a:rPr lang="en-US" dirty="0">
                <a:latin typeface="Calibri"/>
                <a:cs typeface="Calibri"/>
              </a:rPr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182179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9F78F651-9875-8497-5B6C-BEF42A091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Walls, They Divide</a:t>
            </a:r>
          </a:p>
          <a:p>
            <a:pPr marL="36000">
              <a:lnSpc>
                <a:spcPct val="80000"/>
              </a:lnSpc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c. Breaking Down the Wall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79BB2AD-BCBC-3BFB-BE02-EA66F6714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1982"/>
            <a:ext cx="9144000" cy="571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b="1" spc="50" dirty="0">
                <a:latin typeface="Calibri"/>
                <a:cs typeface="Calibri"/>
              </a:rPr>
              <a:t>“Abolishing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spc="50" dirty="0">
                <a:latin typeface="Calibri"/>
                <a:cs typeface="Calibri"/>
              </a:rPr>
              <a:t>the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spc="50" dirty="0">
                <a:latin typeface="Calibri"/>
                <a:cs typeface="Calibri"/>
              </a:rPr>
              <a:t>law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spc="50" dirty="0">
                <a:latin typeface="Calibri"/>
                <a:cs typeface="Calibri"/>
              </a:rPr>
              <a:t>of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spc="50" dirty="0">
                <a:latin typeface="Calibri"/>
                <a:cs typeface="Calibri"/>
              </a:rPr>
              <a:t>commandments”?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b="1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• Any use of the law to drive a wedge 	between Jews and Gentiles is a misuse       	of the divine intention for the law. 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The “law” is </a:t>
            </a:r>
            <a:r>
              <a:rPr lang="en-US" dirty="0">
                <a:highlight>
                  <a:srgbClr val="0000FF"/>
                </a:highlight>
                <a:latin typeface="Calibri"/>
                <a:cs typeface="Calibri"/>
              </a:rPr>
              <a:t>either</a:t>
            </a:r>
            <a:r>
              <a:rPr lang="en-US" dirty="0">
                <a:latin typeface="Calibri"/>
                <a:cs typeface="Calibri"/>
              </a:rPr>
              <a:t> the ceremonial 	</a:t>
            </a:r>
            <a:r>
              <a:rPr lang="en-US" spc="-100" dirty="0">
                <a:latin typeface="Calibri"/>
                <a:cs typeface="Calibri"/>
              </a:rPr>
              <a:t>aspects of the law (“the law of command- 	</a:t>
            </a:r>
            <a:r>
              <a:rPr lang="en-US" dirty="0" err="1">
                <a:latin typeface="Calibri"/>
                <a:cs typeface="Calibri"/>
              </a:rPr>
              <a:t>ments</a:t>
            </a:r>
            <a:r>
              <a:rPr lang="en-US" dirty="0">
                <a:latin typeface="Calibri"/>
                <a:cs typeface="Calibri"/>
              </a:rPr>
              <a:t> expressed in ordinances” [ESV]).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</a:t>
            </a:r>
            <a:r>
              <a:rPr lang="en-US" dirty="0">
                <a:highlight>
                  <a:srgbClr val="0000FF"/>
                </a:highlight>
                <a:latin typeface="Calibri"/>
                <a:cs typeface="Calibri"/>
              </a:rPr>
              <a:t>or</a:t>
            </a:r>
            <a:r>
              <a:rPr lang="en-US" dirty="0">
                <a:latin typeface="Calibri"/>
                <a:cs typeface="Calibri"/>
              </a:rPr>
              <a:t> it is the whole Old Testament system 	of law as it had come to be interpreted, 	augmented, and misused. 		</a:t>
            </a:r>
          </a:p>
        </p:txBody>
      </p:sp>
    </p:spTree>
    <p:extLst>
      <p:ext uri="{BB962C8B-B14F-4D97-AF65-F5344CB8AC3E}">
        <p14:creationId xmlns:p14="http://schemas.microsoft.com/office/powerpoint/2010/main" val="36435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" y="1628800"/>
            <a:ext cx="4788023" cy="510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 err="1">
                <a:latin typeface="Cambria"/>
                <a:cs typeface="Cambria"/>
              </a:rPr>
              <a:t>Ephesians</a:t>
            </a:r>
            <a:r>
              <a:rPr lang="de-DE" sz="3600" dirty="0">
                <a:latin typeface="Cambria"/>
                <a:cs typeface="Cambria"/>
              </a:rPr>
              <a:t> 2:17, 18 </a:t>
            </a:r>
            <a:r>
              <a:rPr lang="en-US" sz="2800" dirty="0">
                <a:latin typeface="Cambria"/>
                <a:cs typeface="Cambria"/>
              </a:rPr>
              <a:t>NKJV</a:t>
            </a:r>
            <a:endParaRPr lang="en-US" sz="3600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“And He came and </a:t>
            </a:r>
            <a:r>
              <a:rPr lang="en-US" b="1" spc="100" dirty="0">
                <a:latin typeface="Calibri"/>
                <a:cs typeface="Calibri"/>
              </a:rPr>
              <a:t>preached peace </a:t>
            </a:r>
            <a:r>
              <a:rPr lang="en-US" dirty="0">
                <a:latin typeface="Calibri"/>
                <a:cs typeface="Calibri"/>
              </a:rPr>
              <a:t>to you who were afar   off and to those who were near. For through Him we both have access by one Spirit to the Father.”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B6273-3ABB-FD09-1D47-26CCFDAFACC8}"/>
              </a:ext>
            </a:extLst>
          </p:cNvPr>
          <p:cNvSpPr txBox="1"/>
          <p:nvPr/>
        </p:nvSpPr>
        <p:spPr>
          <a:xfrm>
            <a:off x="583660" y="758757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42D0EA8-3754-B084-46BC-03B136725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Horizontal Atonement: The Cross and     the Church</a:t>
            </a:r>
          </a:p>
          <a:p>
            <a:pPr marL="36000">
              <a:lnSpc>
                <a:spcPct val="80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2. Jesus, Preacher of Peace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593855-561E-29F3-F5D8-55550B5C7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1756" y="2348880"/>
            <a:ext cx="4386748" cy="33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54B413-CCD7-E2BF-68B3-C355316CC0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4527" r="3603"/>
          <a:stretch/>
        </p:blipFill>
        <p:spPr>
          <a:xfrm>
            <a:off x="4932040" y="1700808"/>
            <a:ext cx="4176464" cy="2088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2608" y="4797425"/>
            <a:ext cx="3131840" cy="8620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John K.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McVay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algn="r">
              <a:defRPr/>
            </a:pPr>
            <a:r>
              <a:rPr lang="en-US" sz="2200" spc="100" dirty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Principal Contributor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3F375C-27CA-26EC-34A5-E843A5A0E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5" y="0"/>
            <a:ext cx="50755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251594-1414-0079-7ABB-FE3A7C6C08F1}"/>
              </a:ext>
            </a:extLst>
          </p:cNvPr>
          <p:cNvSpPr txBox="1"/>
          <p:nvPr/>
        </p:nvSpPr>
        <p:spPr>
          <a:xfrm>
            <a:off x="5257800" y="454342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437EE39-90F5-56E4-F0A8-E4850F71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-27384"/>
            <a:ext cx="7422093" cy="102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2. Jesus, Preacher of Peace</a:t>
            </a:r>
          </a:p>
          <a:p>
            <a:pPr marL="36000">
              <a:lnSpc>
                <a:spcPct val="95000"/>
              </a:lnSpc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Christ Personifies Peace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BAAF462-D7FA-D248-5541-14358666B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198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56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The concept of peace is important in Ephesians	</a:t>
            </a:r>
          </a:p>
          <a:p>
            <a:pPr marL="18256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	</a:t>
            </a:r>
            <a:r>
              <a:rPr lang="en-US" spc="100" dirty="0">
                <a:latin typeface="Calibri"/>
                <a:cs typeface="Calibri"/>
              </a:rPr>
              <a:t>• </a:t>
            </a:r>
            <a:r>
              <a:rPr lang="en-US" dirty="0">
                <a:latin typeface="Calibri"/>
                <a:cs typeface="Calibri"/>
              </a:rPr>
              <a:t>The letter begins and ends with 	blessings of peace.	</a:t>
            </a:r>
          </a:p>
          <a:p>
            <a:pPr marL="18256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Christ personifies peace, “For He Him-	self is our peace.” His Cross creates it. </a:t>
            </a:r>
          </a:p>
          <a:p>
            <a:pPr marL="18256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b="1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• He creates a new humanity, marked by 	relationships of reconciliation and peace.</a:t>
            </a:r>
          </a:p>
          <a:p>
            <a:pPr marL="18256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Resonates the Hebrew shalom, both in 	</a:t>
            </a:r>
            <a:r>
              <a:rPr lang="en-US" spc="-50" dirty="0">
                <a:latin typeface="Calibri"/>
                <a:cs typeface="Calibri"/>
              </a:rPr>
              <a:t>our relationship with God and with others.</a:t>
            </a:r>
          </a:p>
        </p:txBody>
      </p:sp>
    </p:spTree>
    <p:extLst>
      <p:ext uri="{BB962C8B-B14F-4D97-AF65-F5344CB8AC3E}">
        <p14:creationId xmlns:p14="http://schemas.microsoft.com/office/powerpoint/2010/main" val="16685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437EE39-90F5-56E4-F0A8-E4850F71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-27384"/>
            <a:ext cx="7422093" cy="102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2. Jesus, Preacher of Peace</a:t>
            </a:r>
          </a:p>
          <a:p>
            <a:pPr marL="36000">
              <a:lnSpc>
                <a:spcPct val="95000"/>
              </a:lnSpc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Christ Personifies Peace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BAAF462-D7FA-D248-5541-14358666B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4060"/>
            <a:ext cx="9144000" cy="5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5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Christ’s preaching of peace extended beyond His earthly ministry	</a:t>
            </a:r>
          </a:p>
          <a:p>
            <a:pPr marL="1825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	</a:t>
            </a:r>
            <a:r>
              <a:rPr lang="en-US" spc="100" dirty="0">
                <a:latin typeface="Calibri"/>
                <a:cs typeface="Calibri"/>
              </a:rPr>
              <a:t>•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He has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“preached peace”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in the present 	to both “far” (Gentile believers before 	they were converted; </a:t>
            </a:r>
            <a:r>
              <a:rPr lang="en-US" sz="3600" dirty="0">
                <a:latin typeface="Calibri"/>
                <a:cs typeface="Calibri"/>
              </a:rPr>
              <a:t>ESV</a:t>
            </a:r>
            <a:r>
              <a:rPr lang="en-US" dirty="0">
                <a:latin typeface="Calibri"/>
                <a:cs typeface="Calibri"/>
              </a:rPr>
              <a:t>) and “near” 	(Jewish believers, </a:t>
            </a:r>
            <a:r>
              <a:rPr lang="en-US" sz="3600" dirty="0">
                <a:latin typeface="Calibri"/>
                <a:cs typeface="Calibri"/>
              </a:rPr>
              <a:t>ESV</a:t>
            </a:r>
            <a:r>
              <a:rPr lang="en-US" dirty="0">
                <a:latin typeface="Calibri"/>
                <a:cs typeface="Calibri"/>
              </a:rPr>
              <a:t>; compare </a:t>
            </a:r>
            <a:r>
              <a:rPr lang="en-US" i="1" dirty="0">
                <a:latin typeface="Calibri"/>
                <a:cs typeface="Calibri"/>
              </a:rPr>
              <a:t>Eph. 	2:11–13</a:t>
            </a:r>
            <a:r>
              <a:rPr lang="en-US" dirty="0">
                <a:latin typeface="Calibri"/>
                <a:cs typeface="Calibri"/>
              </a:rPr>
              <a:t>). </a:t>
            </a:r>
          </a:p>
          <a:p>
            <a:pPr marL="1825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Having accepted this proclamation, all 	believers experience a profound blessing.</a:t>
            </a:r>
            <a:endParaRPr lang="en-US" spc="-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9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5248DA-A641-0E1F-62A7-F105D2070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88024" y="1484784"/>
            <a:ext cx="4080148" cy="5217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F431F-C268-CE38-E777-EAB1E6097CD3}"/>
              </a:ext>
            </a:extLst>
          </p:cNvPr>
          <p:cNvSpPr txBox="1"/>
          <p:nvPr/>
        </p:nvSpPr>
        <p:spPr>
          <a:xfrm>
            <a:off x="4232366" y="757645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1C96A3-AD16-0536-6428-E7B35FCD5605}"/>
              </a:ext>
            </a:extLst>
          </p:cNvPr>
          <p:cNvSpPr/>
          <p:nvPr/>
        </p:nvSpPr>
        <p:spPr bwMode="auto">
          <a:xfrm>
            <a:off x="10332640" y="2420888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6F0E45C-DB58-E43D-9243-566BC644F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Horizontal Atonement: The Cross and     the Church</a:t>
            </a:r>
          </a:p>
          <a:p>
            <a:pPr marL="36000">
              <a:lnSpc>
                <a:spcPct val="80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3. The Church, a Holy Temple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7A14E-843E-CDD3-F31B-0171601812BA}"/>
              </a:ext>
            </a:extLst>
          </p:cNvPr>
          <p:cNvSpPr/>
          <p:nvPr/>
        </p:nvSpPr>
        <p:spPr bwMode="auto">
          <a:xfrm>
            <a:off x="4788024" y="1484784"/>
            <a:ext cx="2736304" cy="26526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F95F654-71CE-9F8A-F051-C652B713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34378"/>
            <a:ext cx="7524328" cy="45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spc="100" dirty="0" err="1">
                <a:latin typeface="Cambria"/>
                <a:cs typeface="Cambria"/>
              </a:rPr>
              <a:t>Ephesians</a:t>
            </a:r>
            <a:r>
              <a:rPr lang="de-DE" sz="3600" spc="100" dirty="0">
                <a:latin typeface="Cambria"/>
                <a:cs typeface="Cambria"/>
              </a:rPr>
              <a:t> 2:21,</a:t>
            </a:r>
            <a:r>
              <a:rPr lang="de-DE" sz="3600" spc="-300" dirty="0">
                <a:latin typeface="Cambria"/>
                <a:cs typeface="Cambria"/>
              </a:rPr>
              <a:t> </a:t>
            </a:r>
            <a:r>
              <a:rPr lang="de-DE" sz="3600" spc="100" dirty="0">
                <a:latin typeface="Cambria"/>
                <a:cs typeface="Cambria"/>
              </a:rPr>
              <a:t>22</a:t>
            </a:r>
            <a:r>
              <a:rPr lang="de-DE" sz="3600" spc="-300" dirty="0">
                <a:latin typeface="Cambria"/>
                <a:cs typeface="Cambria"/>
              </a:rPr>
              <a:t> </a:t>
            </a:r>
            <a:r>
              <a:rPr lang="en-US" sz="2800" spc="100" dirty="0">
                <a:latin typeface="Cambria"/>
                <a:cs typeface="Cambria"/>
              </a:rPr>
              <a:t>NKJV</a:t>
            </a:r>
            <a:endParaRPr lang="en-US" sz="3600" spc="100" dirty="0">
              <a:latin typeface="Cambria"/>
              <a:cs typeface="Cambria"/>
            </a:endParaRPr>
          </a:p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100" dirty="0">
                <a:latin typeface="Calibri"/>
                <a:cs typeface="Calibri"/>
              </a:rPr>
              <a:t>“in whom the whole building,  being fitted together, grows into            a holy temple in the Lord, in         whom you also are                       being built together                          for a dwelling place                              of God in the Spirit.”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329C102-A27D-2F8F-C030-19F1EBFD53A2}"/>
                  </a:ext>
                </a:extLst>
              </p14:cNvPr>
              <p14:cNvContentPartPr/>
              <p14:nvPr/>
            </p14:nvContentPartPr>
            <p14:xfrm>
              <a:off x="7636844" y="2764080"/>
              <a:ext cx="78840" cy="4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329C102-A27D-2F8F-C030-19F1EBFD53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82844" y="2656440"/>
                <a:ext cx="1864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616657-9FD5-B5E6-61CA-7D9F979DB3DC}"/>
                  </a:ext>
                </a:extLst>
              </p14:cNvPr>
              <p14:cNvContentPartPr/>
              <p14:nvPr/>
            </p14:nvContentPartPr>
            <p14:xfrm>
              <a:off x="7808204" y="2647080"/>
              <a:ext cx="106560" cy="136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616657-9FD5-B5E6-61CA-7D9F979DB3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4564" y="2539080"/>
                <a:ext cx="2142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244199D-68E3-156E-449A-4C2F991349C9}"/>
                  </a:ext>
                </a:extLst>
              </p14:cNvPr>
              <p14:cNvContentPartPr/>
              <p14:nvPr/>
            </p14:nvContentPartPr>
            <p14:xfrm>
              <a:off x="7767524" y="2594880"/>
              <a:ext cx="65160" cy="131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244199D-68E3-156E-449A-4C2F991349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13524" y="2487240"/>
                <a:ext cx="1728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0B9836C-61C4-79BA-77A0-CDB34F9B853D}"/>
                  </a:ext>
                </a:extLst>
              </p14:cNvPr>
              <p14:cNvContentPartPr/>
              <p14:nvPr/>
            </p14:nvContentPartPr>
            <p14:xfrm>
              <a:off x="7690124" y="272628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0B9836C-61C4-79BA-77A0-CDB34F9B85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36124" y="26182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0BD8532-4D1E-1D20-C277-B897B26D1411}"/>
                  </a:ext>
                </a:extLst>
              </p14:cNvPr>
              <p14:cNvContentPartPr/>
              <p14:nvPr/>
            </p14:nvContentPartPr>
            <p14:xfrm>
              <a:off x="7658804" y="274284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0BD8532-4D1E-1D20-C277-B897B26D14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04804" y="26352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806D49-6173-9DD6-5906-223A1C085F73}"/>
                  </a:ext>
                </a:extLst>
              </p14:cNvPr>
              <p14:cNvContentPartPr/>
              <p14:nvPr/>
            </p14:nvContentPartPr>
            <p14:xfrm>
              <a:off x="7637204" y="275364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806D49-6173-9DD6-5906-223A1C085F7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83564" y="2645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0121D0F-FD94-69D1-995B-6B08BD098486}"/>
                  </a:ext>
                </a:extLst>
              </p14:cNvPr>
              <p14:cNvContentPartPr/>
              <p14:nvPr/>
            </p14:nvContentPartPr>
            <p14:xfrm>
              <a:off x="7617404" y="275364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0121D0F-FD94-69D1-995B-6B08BD09848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3764" y="2645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34D7F95-BB3D-E10E-F464-D12106438FCE}"/>
                  </a:ext>
                </a:extLst>
              </p14:cNvPr>
              <p14:cNvContentPartPr/>
              <p14:nvPr/>
            </p14:nvContentPartPr>
            <p14:xfrm>
              <a:off x="7617404" y="275364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34D7F95-BB3D-E10E-F464-D12106438FC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3764" y="2645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214E70D-13AC-A66A-2C8B-253F38DF39F4}"/>
                  </a:ext>
                </a:extLst>
              </p14:cNvPr>
              <p14:cNvContentPartPr/>
              <p14:nvPr/>
            </p14:nvContentPartPr>
            <p14:xfrm>
              <a:off x="7617404" y="275364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214E70D-13AC-A66A-2C8B-253F38DF39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3764" y="2645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8F28E34-FF27-A682-3913-EA499E0D44D8}"/>
                  </a:ext>
                </a:extLst>
              </p14:cNvPr>
              <p14:cNvContentPartPr/>
              <p14:nvPr/>
            </p14:nvContentPartPr>
            <p14:xfrm>
              <a:off x="7617404" y="275364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8F28E34-FF27-A682-3913-EA499E0D44D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3764" y="2645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B4193BB-A9D2-E0D1-F75E-A5D249ECEE3D}"/>
                  </a:ext>
                </a:extLst>
              </p14:cNvPr>
              <p14:cNvContentPartPr/>
              <p14:nvPr/>
            </p14:nvContentPartPr>
            <p14:xfrm>
              <a:off x="7663484" y="275364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B4193BB-A9D2-E0D1-F75E-A5D249ECEE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09484" y="2645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ACE4C8-7CAD-3B2B-1360-8FADABAF024E}"/>
                  </a:ext>
                </a:extLst>
              </p14:cNvPr>
              <p14:cNvContentPartPr/>
              <p14:nvPr/>
            </p14:nvContentPartPr>
            <p14:xfrm>
              <a:off x="7663484" y="275364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ACE4C8-7CAD-3B2B-1360-8FADABAF02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09484" y="2645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6F857F1-6C83-A021-6988-CB9C284E5744}"/>
                  </a:ext>
                </a:extLst>
              </p14:cNvPr>
              <p14:cNvContentPartPr/>
              <p14:nvPr/>
            </p14:nvContentPartPr>
            <p14:xfrm>
              <a:off x="7663484" y="275364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6F857F1-6C83-A021-6988-CB9C284E57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09484" y="2645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E4D5D50-8B0A-69DA-5415-CF2127ACD36D}"/>
                  </a:ext>
                </a:extLst>
              </p14:cNvPr>
              <p14:cNvContentPartPr/>
              <p14:nvPr/>
            </p14:nvContentPartPr>
            <p14:xfrm>
              <a:off x="7768604" y="275760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E4D5D50-8B0A-69DA-5415-CF2127ACD3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14964" y="26499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D888C0A-7A81-1068-8224-EFF90EF2EC69}"/>
                  </a:ext>
                </a:extLst>
              </p14:cNvPr>
              <p14:cNvContentPartPr/>
              <p14:nvPr/>
            </p14:nvContentPartPr>
            <p14:xfrm>
              <a:off x="7768604" y="275760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D888C0A-7A81-1068-8224-EFF90EF2EC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14964" y="26499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F9DF855-36EF-E5CE-8A9B-A91EB749468E}"/>
                  </a:ext>
                </a:extLst>
              </p14:cNvPr>
              <p14:cNvContentPartPr/>
              <p14:nvPr/>
            </p14:nvContentPartPr>
            <p14:xfrm>
              <a:off x="7768604" y="275760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F9DF855-36EF-E5CE-8A9B-A91EB74946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14964" y="26499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6C227C1-44D4-23DE-7304-D0984E956C6E}"/>
                  </a:ext>
                </a:extLst>
              </p14:cNvPr>
              <p14:cNvContentPartPr/>
              <p14:nvPr/>
            </p14:nvContentPartPr>
            <p14:xfrm>
              <a:off x="7777244" y="267120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6C227C1-44D4-23DE-7304-D0984E956C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23244" y="25632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177B0CE-320C-55BC-6C69-AF1AF9FA3F22}"/>
                  </a:ext>
                </a:extLst>
              </p14:cNvPr>
              <p14:cNvContentPartPr/>
              <p14:nvPr/>
            </p14:nvContentPartPr>
            <p14:xfrm>
              <a:off x="7777244" y="267120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177B0CE-320C-55BC-6C69-AF1AF9FA3F2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23244" y="25632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4621564-4A45-7194-3508-CB623E5FD5E6}"/>
                  </a:ext>
                </a:extLst>
              </p14:cNvPr>
              <p14:cNvContentPartPr/>
              <p14:nvPr/>
            </p14:nvContentPartPr>
            <p14:xfrm>
              <a:off x="7777244" y="2671200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4621564-4A45-7194-3508-CB623E5FD5E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23244" y="25632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AF4EE62-77B4-979D-4AC5-AA079DE450FA}"/>
                  </a:ext>
                </a:extLst>
              </p14:cNvPr>
              <p14:cNvContentPartPr/>
              <p14:nvPr/>
            </p14:nvContentPartPr>
            <p14:xfrm>
              <a:off x="7777244" y="267120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AF4EE62-77B4-979D-4AC5-AA079DE450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23244" y="25632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09A2304-9D8A-4FF9-F0EC-C5107616382B}"/>
                  </a:ext>
                </a:extLst>
              </p14:cNvPr>
              <p14:cNvContentPartPr/>
              <p14:nvPr/>
            </p14:nvContentPartPr>
            <p14:xfrm>
              <a:off x="7772924" y="278604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09A2304-9D8A-4FF9-F0EC-C510761638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18924" y="26784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7C6290A-3196-178C-BF02-45A21A36F83A}"/>
                  </a:ext>
                </a:extLst>
              </p14:cNvPr>
              <p14:cNvContentPartPr/>
              <p14:nvPr/>
            </p14:nvContentPartPr>
            <p14:xfrm>
              <a:off x="7578164" y="2304000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7C6290A-3196-178C-BF02-45A21A36F8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24524" y="21960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544EE9B-79AC-05B4-1193-7326E8D6FF48}"/>
                  </a:ext>
                </a:extLst>
              </p14:cNvPr>
              <p14:cNvContentPartPr/>
              <p14:nvPr/>
            </p14:nvContentPartPr>
            <p14:xfrm>
              <a:off x="7658084" y="2295720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544EE9B-79AC-05B4-1193-7326E8D6FF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04084" y="218772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F34F9E4-A2F0-1D34-C3C8-FE081838D54E}"/>
                  </a:ext>
                </a:extLst>
              </p14:cNvPr>
              <p14:cNvContentPartPr/>
              <p14:nvPr/>
            </p14:nvContentPartPr>
            <p14:xfrm>
              <a:off x="7647644" y="2295720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F34F9E4-A2F0-1D34-C3C8-FE081838D5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94004" y="218772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6F06C3C-AF07-62B4-3C0A-849C41978483}"/>
                  </a:ext>
                </a:extLst>
              </p14:cNvPr>
              <p14:cNvContentPartPr/>
              <p14:nvPr/>
            </p14:nvContentPartPr>
            <p14:xfrm>
              <a:off x="7647644" y="2295720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6F06C3C-AF07-62B4-3C0A-849C419784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94004" y="218772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E2A8407-A3A5-7DBD-F337-76ADAA2AFFD6}"/>
                  </a:ext>
                </a:extLst>
              </p14:cNvPr>
              <p14:cNvContentPartPr/>
              <p14:nvPr/>
            </p14:nvContentPartPr>
            <p14:xfrm>
              <a:off x="7647644" y="2295720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E2A8407-A3A5-7DBD-F337-76ADAA2AFFD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94004" y="218772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1A8EB3B-437E-5980-9095-49440FC64ABE}"/>
                  </a:ext>
                </a:extLst>
              </p14:cNvPr>
              <p14:cNvContentPartPr/>
              <p14:nvPr/>
            </p14:nvContentPartPr>
            <p14:xfrm>
              <a:off x="7647644" y="229572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1A8EB3B-437E-5980-9095-49440FC64AB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94004" y="218772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DEEBDFE-47FB-B840-8023-5B7520423642}"/>
                  </a:ext>
                </a:extLst>
              </p14:cNvPr>
              <p14:cNvContentPartPr/>
              <p14:nvPr/>
            </p14:nvContentPartPr>
            <p14:xfrm>
              <a:off x="7647644" y="220500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DEEBDFE-47FB-B840-8023-5B752042364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94004" y="20973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45A273E-D967-9450-F65F-488EB43F416C}"/>
                  </a:ext>
                </a:extLst>
              </p14:cNvPr>
              <p14:cNvContentPartPr/>
              <p14:nvPr/>
            </p14:nvContentPartPr>
            <p14:xfrm>
              <a:off x="7647644" y="2205000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45A273E-D967-9450-F65F-488EB43F41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94004" y="20973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FA6E865-7EB2-A33D-ED3B-0DCA7E59F2C8}"/>
                  </a:ext>
                </a:extLst>
              </p14:cNvPr>
              <p14:cNvContentPartPr/>
              <p14:nvPr/>
            </p14:nvContentPartPr>
            <p14:xfrm>
              <a:off x="7647644" y="220500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FA6E865-7EB2-A33D-ED3B-0DCA7E59F2C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94004" y="20973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D230757-E480-F6D8-3DF3-5801F0189D02}"/>
                  </a:ext>
                </a:extLst>
              </p14:cNvPr>
              <p14:cNvContentPartPr/>
              <p14:nvPr/>
            </p14:nvContentPartPr>
            <p14:xfrm>
              <a:off x="7647644" y="220500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D230757-E480-F6D8-3DF3-5801F0189D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94004" y="20973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C332EBD-144C-6C71-1F83-C292CBA7CD68}"/>
                  </a:ext>
                </a:extLst>
              </p14:cNvPr>
              <p14:cNvContentPartPr/>
              <p14:nvPr/>
            </p14:nvContentPartPr>
            <p14:xfrm>
              <a:off x="7647644" y="220500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C332EBD-144C-6C71-1F83-C292CBA7CD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94004" y="20973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2318451-BC99-4E7F-56E8-B497ADE34E2F}"/>
                  </a:ext>
                </a:extLst>
              </p14:cNvPr>
              <p14:cNvContentPartPr/>
              <p14:nvPr/>
            </p14:nvContentPartPr>
            <p14:xfrm>
              <a:off x="7614164" y="2294640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2318451-BC99-4E7F-56E8-B497ADE34E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0524" y="2186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FFE3354-3275-300F-387A-F498E2CE932E}"/>
                  </a:ext>
                </a:extLst>
              </p14:cNvPr>
              <p14:cNvContentPartPr/>
              <p14:nvPr/>
            </p14:nvContentPartPr>
            <p14:xfrm>
              <a:off x="7614164" y="229464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FFE3354-3275-300F-387A-F498E2CE93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0524" y="2186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52EF9CE-A754-B1E6-AD5A-CAA6FCC8D980}"/>
                  </a:ext>
                </a:extLst>
              </p14:cNvPr>
              <p14:cNvContentPartPr/>
              <p14:nvPr/>
            </p14:nvContentPartPr>
            <p14:xfrm>
              <a:off x="7614164" y="2294640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52EF9CE-A754-B1E6-AD5A-CAA6FCC8D9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0524" y="2186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BB2401D-1E61-FB1A-1B09-4B61C5F245B1}"/>
                  </a:ext>
                </a:extLst>
              </p14:cNvPr>
              <p14:cNvContentPartPr/>
              <p14:nvPr/>
            </p14:nvContentPartPr>
            <p14:xfrm>
              <a:off x="7614164" y="2294640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BB2401D-1E61-FB1A-1B09-4B61C5F245B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0524" y="2186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BA08B2-8C56-D4E5-677C-8193DE12E4B5}"/>
                  </a:ext>
                </a:extLst>
              </p14:cNvPr>
              <p14:cNvContentPartPr/>
              <p14:nvPr/>
            </p14:nvContentPartPr>
            <p14:xfrm>
              <a:off x="7614164" y="2294640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BA08B2-8C56-D4E5-677C-8193DE12E4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0524" y="2186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455C886-7B1D-1657-6CC3-F0B7673F103B}"/>
                  </a:ext>
                </a:extLst>
              </p14:cNvPr>
              <p14:cNvContentPartPr/>
              <p14:nvPr/>
            </p14:nvContentPartPr>
            <p14:xfrm>
              <a:off x="7614164" y="2294640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455C886-7B1D-1657-6CC3-F0B7673F10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0524" y="2186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2903B2A-C128-A213-1832-8BBE1C59FC4F}"/>
                  </a:ext>
                </a:extLst>
              </p14:cNvPr>
              <p14:cNvContentPartPr/>
              <p14:nvPr/>
            </p14:nvContentPartPr>
            <p14:xfrm>
              <a:off x="7614164" y="2294640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2903B2A-C128-A213-1832-8BBE1C59FC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0524" y="2186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97C1699-564A-1930-66F0-7857A6F7458C}"/>
                  </a:ext>
                </a:extLst>
              </p14:cNvPr>
              <p14:cNvContentPartPr/>
              <p14:nvPr/>
            </p14:nvContentPartPr>
            <p14:xfrm>
              <a:off x="7614164" y="2294640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97C1699-564A-1930-66F0-7857A6F7458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0524" y="2186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3D7FA8B-DE42-8A8C-95D8-DA1A886C61EE}"/>
                  </a:ext>
                </a:extLst>
              </p14:cNvPr>
              <p14:cNvContentPartPr/>
              <p14:nvPr/>
            </p14:nvContentPartPr>
            <p14:xfrm>
              <a:off x="7614164" y="229464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3D7FA8B-DE42-8A8C-95D8-DA1A886C61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0524" y="21866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A7EC3E3-A790-EB21-43B1-5B68073C5276}"/>
                  </a:ext>
                </a:extLst>
              </p14:cNvPr>
              <p14:cNvContentPartPr/>
              <p14:nvPr/>
            </p14:nvContentPartPr>
            <p14:xfrm>
              <a:off x="7585818" y="2307972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A7EC3E3-A790-EB21-43B1-5B68073C52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2178" y="22003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F8D05A3-D53D-0458-2551-D038B4A0D852}"/>
                  </a:ext>
                </a:extLst>
              </p14:cNvPr>
              <p14:cNvContentPartPr/>
              <p14:nvPr/>
            </p14:nvContentPartPr>
            <p14:xfrm>
              <a:off x="7585818" y="2307972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F8D05A3-D53D-0458-2551-D038B4A0D85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2178" y="22003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8AC34B6-D999-E109-6BC8-74AEB16B0B4F}"/>
                  </a:ext>
                </a:extLst>
              </p14:cNvPr>
              <p14:cNvContentPartPr/>
              <p14:nvPr/>
            </p14:nvContentPartPr>
            <p14:xfrm>
              <a:off x="7585818" y="2307972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8AC34B6-D999-E109-6BC8-74AEB16B0B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2178" y="22003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E1874BD-AE07-9008-0432-852FB56EA4B1}"/>
                  </a:ext>
                </a:extLst>
              </p14:cNvPr>
              <p14:cNvContentPartPr/>
              <p14:nvPr/>
            </p14:nvContentPartPr>
            <p14:xfrm>
              <a:off x="7585818" y="2307972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E1874BD-AE07-9008-0432-852FB56EA4B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2178" y="22003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1BD5767-4B94-8CEA-F265-A09B0B1421CC}"/>
                  </a:ext>
                </a:extLst>
              </p14:cNvPr>
              <p14:cNvContentPartPr/>
              <p14:nvPr/>
            </p14:nvContentPartPr>
            <p14:xfrm>
              <a:off x="7585818" y="2307972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1BD5767-4B94-8CEA-F265-A09B0B1421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2178" y="22003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EB5F39F-C284-1CA2-5BCF-B13FE4DBECE7}"/>
                  </a:ext>
                </a:extLst>
              </p14:cNvPr>
              <p14:cNvContentPartPr/>
              <p14:nvPr/>
            </p14:nvContentPartPr>
            <p14:xfrm>
              <a:off x="7585818" y="2307972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EB5F39F-C284-1CA2-5BCF-B13FE4DBEC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2178" y="22003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B5D04CE-9219-A614-5756-E71A21D64E7A}"/>
                  </a:ext>
                </a:extLst>
              </p14:cNvPr>
              <p14:cNvContentPartPr/>
              <p14:nvPr/>
            </p14:nvContentPartPr>
            <p14:xfrm>
              <a:off x="7585818" y="2307972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B5D04CE-9219-A614-5756-E71A21D64E7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2178" y="22003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F4A5F6B-8D23-20DB-827E-C7016B7863A3}"/>
                  </a:ext>
                </a:extLst>
              </p14:cNvPr>
              <p14:cNvContentPartPr/>
              <p14:nvPr/>
            </p14:nvContentPartPr>
            <p14:xfrm>
              <a:off x="7585818" y="2307972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F4A5F6B-8D23-20DB-827E-C7016B7863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2178" y="22003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7A78555-1722-A687-DFBF-EE1766FA01C3}"/>
                  </a:ext>
                </a:extLst>
              </p14:cNvPr>
              <p14:cNvContentPartPr/>
              <p14:nvPr/>
            </p14:nvContentPartPr>
            <p14:xfrm>
              <a:off x="7585818" y="2307972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7A78555-1722-A687-DFBF-EE1766FA01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2178" y="22003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287B948-D8CF-8F3E-4C7E-E58429CD7464}"/>
                  </a:ext>
                </a:extLst>
              </p14:cNvPr>
              <p14:cNvContentPartPr/>
              <p14:nvPr/>
            </p14:nvContentPartPr>
            <p14:xfrm>
              <a:off x="7585818" y="2307972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287B948-D8CF-8F3E-4C7E-E58429CD746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2178" y="22003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290DAD1-2C22-7A0A-9E34-F1A818890356}"/>
                  </a:ext>
                </a:extLst>
              </p14:cNvPr>
              <p14:cNvContentPartPr/>
              <p14:nvPr/>
            </p14:nvContentPartPr>
            <p14:xfrm>
              <a:off x="7585818" y="2307972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290DAD1-2C22-7A0A-9E34-F1A8188903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2178" y="22003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2AAA1A-6727-6D34-A35B-77FBB114E2B4}"/>
                  </a:ext>
                </a:extLst>
              </p14:cNvPr>
              <p14:cNvContentPartPr/>
              <p14:nvPr/>
            </p14:nvContentPartPr>
            <p14:xfrm>
              <a:off x="-497880" y="7182990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2AAA1A-6727-6D34-A35B-77FBB114E2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551520" y="7075350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15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6F431F-C268-CE38-E777-EAB1E6097CD3}"/>
              </a:ext>
            </a:extLst>
          </p:cNvPr>
          <p:cNvSpPr txBox="1"/>
          <p:nvPr/>
        </p:nvSpPr>
        <p:spPr>
          <a:xfrm>
            <a:off x="4232366" y="757645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7BC9E33-31A0-6643-55CF-06E93B027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97872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The Church, a Holy Temple </a:t>
            </a:r>
          </a:p>
          <a:p>
            <a:pPr marL="36000">
              <a:lnSpc>
                <a:spcPct val="90000"/>
              </a:lnSpc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A Metaphor for Solidarity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3739E88E-A463-DAA4-63A2-438FE6D0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4049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34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3700" algn="l"/>
                <a:tab pos="728663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Solidarity with Jesus</a:t>
            </a:r>
            <a:r>
              <a:rPr lang="en-US" spc="-1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i="1" spc="-150" dirty="0">
                <a:latin typeface="Calibri"/>
                <a:cs typeface="Calibri"/>
              </a:rPr>
              <a:t>Eph. 2:1–10</a:t>
            </a:r>
            <a:r>
              <a:rPr lang="en-US" dirty="0">
                <a:latin typeface="Calibri"/>
                <a:cs typeface="Calibri"/>
              </a:rPr>
              <a:t>);</a:t>
            </a:r>
            <a:r>
              <a:rPr lang="en-US" spc="-150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solida</a:t>
            </a:r>
            <a:r>
              <a:rPr lang="en-US" dirty="0">
                <a:latin typeface="Calibri"/>
                <a:cs typeface="Calibri"/>
              </a:rPr>
              <a:t>- </a:t>
            </a:r>
            <a:r>
              <a:rPr lang="en-US" dirty="0" err="1">
                <a:latin typeface="Calibri"/>
                <a:cs typeface="Calibri"/>
              </a:rPr>
              <a:t>rity</a:t>
            </a:r>
            <a:r>
              <a:rPr lang="en-US" dirty="0">
                <a:latin typeface="Calibri"/>
                <a:cs typeface="Calibri"/>
              </a:rPr>
              <a:t> with members of His church </a:t>
            </a:r>
            <a:r>
              <a:rPr lang="en-US" i="1" dirty="0">
                <a:latin typeface="Calibri"/>
                <a:cs typeface="Calibri"/>
              </a:rPr>
              <a:t>(11–22</a:t>
            </a:r>
            <a:r>
              <a:rPr lang="en-US" dirty="0">
                <a:latin typeface="Calibri"/>
                <a:cs typeface="Calibri"/>
              </a:rPr>
              <a:t>)</a:t>
            </a:r>
            <a:r>
              <a:rPr lang="en-US" i="1" dirty="0">
                <a:latin typeface="Calibri"/>
                <a:cs typeface="Calibri"/>
              </a:rPr>
              <a:t>.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18034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3700" algn="l"/>
                <a:tab pos="728663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Jesus’ death has both </a:t>
            </a:r>
            <a:r>
              <a:rPr lang="en-US" dirty="0">
                <a:highlight>
                  <a:srgbClr val="FF0000"/>
                </a:highlight>
                <a:latin typeface="Calibri"/>
                <a:cs typeface="Calibri"/>
              </a:rPr>
              <a:t>vertical</a:t>
            </a:r>
            <a:r>
              <a:rPr lang="en-US" dirty="0">
                <a:latin typeface="Calibri"/>
                <a:cs typeface="Calibri"/>
              </a:rPr>
              <a:t> benefits   in establishing our relationship with God and </a:t>
            </a:r>
            <a:r>
              <a:rPr lang="en-US" dirty="0">
                <a:highlight>
                  <a:srgbClr val="FF0000"/>
                </a:highlight>
                <a:latin typeface="Calibri"/>
                <a:cs typeface="Calibri"/>
              </a:rPr>
              <a:t>horizontal</a:t>
            </a:r>
            <a:r>
              <a:rPr lang="en-US" dirty="0">
                <a:latin typeface="Calibri"/>
                <a:cs typeface="Calibri"/>
              </a:rPr>
              <a:t> ones in cementing our relationships with others.</a:t>
            </a:r>
          </a:p>
          <a:p>
            <a:pPr marL="18034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3700" algn="l"/>
                <a:tab pos="728663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</a:t>
            </a:r>
            <a:r>
              <a:rPr lang="en-US" spc="-50" dirty="0">
                <a:latin typeface="Calibri"/>
                <a:cs typeface="Calibri"/>
              </a:rPr>
              <a:t>Jesus also builds an amazing, new temple composed of believers.</a:t>
            </a:r>
          </a:p>
          <a:p>
            <a:pPr marL="18034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393700" algn="l"/>
                <a:tab pos="728663" algn="l"/>
              </a:tabLst>
              <a:defRPr/>
            </a:pPr>
            <a:r>
              <a:rPr lang="en-US" spc="-50" dirty="0">
                <a:latin typeface="Calibri"/>
                <a:cs typeface="Calibri"/>
              </a:rPr>
              <a:t>• We all become part of God’s church, “a holy temple in the Lord” (</a:t>
            </a:r>
            <a:r>
              <a:rPr lang="en-US" i="1" spc="-50" dirty="0">
                <a:latin typeface="Calibri"/>
                <a:cs typeface="Calibri"/>
              </a:rPr>
              <a:t>2:19–22 </a:t>
            </a:r>
            <a:r>
              <a:rPr lang="en-US" sz="3600" spc="-50" dirty="0">
                <a:latin typeface="Calibri"/>
                <a:cs typeface="Calibri"/>
              </a:rPr>
              <a:t>ESV</a:t>
            </a:r>
            <a:r>
              <a:rPr lang="en-US" spc="-50" dirty="0">
                <a:latin typeface="Calibri"/>
                <a:cs typeface="Calibri"/>
              </a:rPr>
              <a:t>).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7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6F431F-C268-CE38-E777-EAB1E6097CD3}"/>
              </a:ext>
            </a:extLst>
          </p:cNvPr>
          <p:cNvSpPr txBox="1"/>
          <p:nvPr/>
        </p:nvSpPr>
        <p:spPr>
          <a:xfrm>
            <a:off x="4232366" y="757645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7BC9E33-31A0-6643-55CF-06E93B027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97872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The Church, a Holy Temple </a:t>
            </a:r>
          </a:p>
          <a:p>
            <a:pPr marL="36000">
              <a:lnSpc>
                <a:spcPct val="90000"/>
              </a:lnSpc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A Metaphor for Solidarity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3739E88E-A463-DAA4-63A2-438FE6D0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6196"/>
            <a:ext cx="9144000" cy="53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The metaphor of the church as temple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A culminating image for the full 	inclusion of Gentiles in the church.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</a:t>
            </a:r>
            <a:r>
              <a:rPr lang="en-US" spc="-50" dirty="0">
                <a:latin typeface="Calibri"/>
                <a:cs typeface="Calibri"/>
              </a:rPr>
              <a:t>• Once banned from worship in the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50" dirty="0">
                <a:latin typeface="Calibri"/>
                <a:cs typeface="Calibri"/>
              </a:rPr>
              <a:t>“Court </a:t>
            </a:r>
            <a:r>
              <a:rPr lang="en-US" spc="-100" dirty="0">
                <a:latin typeface="Calibri"/>
                <a:cs typeface="Calibri"/>
              </a:rPr>
              <a:t>	</a:t>
            </a:r>
            <a:r>
              <a:rPr lang="en-US" dirty="0">
                <a:latin typeface="Calibri"/>
                <a:cs typeface="Calibri"/>
              </a:rPr>
              <a:t>of Israel” in the temple—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  <a:tab pos="846138" algn="l"/>
              </a:tabLst>
              <a:defRPr/>
            </a:pPr>
            <a:r>
              <a:rPr lang="en-US" spc="-50" dirty="0">
                <a:latin typeface="Calibri"/>
                <a:cs typeface="Calibri"/>
              </a:rPr>
              <a:t>		</a:t>
            </a:r>
            <a:r>
              <a:rPr lang="en-US" dirty="0">
                <a:latin typeface="Calibri"/>
                <a:cs typeface="Calibri"/>
              </a:rPr>
              <a:t>now has gained </a:t>
            </a:r>
            <a:r>
              <a:rPr lang="en-US" dirty="0">
                <a:highlight>
                  <a:srgbClr val="C80000"/>
                </a:highlight>
                <a:latin typeface="Calibri"/>
                <a:cs typeface="Calibri"/>
              </a:rPr>
              <a:t>access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i="1" dirty="0">
                <a:latin typeface="Calibri"/>
                <a:cs typeface="Calibri"/>
              </a:rPr>
              <a:t>Eph. 2:18</a:t>
            </a:r>
            <a:r>
              <a:rPr lang="en-US" dirty="0">
                <a:latin typeface="Calibri"/>
                <a:cs typeface="Calibri"/>
              </a:rPr>
              <a:t>);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  <a:tab pos="84613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	now become building </a:t>
            </a:r>
            <a:r>
              <a:rPr lang="en-US" dirty="0">
                <a:highlight>
                  <a:srgbClr val="C80000"/>
                </a:highlight>
                <a:latin typeface="Calibri"/>
                <a:cs typeface="Calibri"/>
              </a:rPr>
              <a:t>materials</a:t>
            </a:r>
            <a:r>
              <a:rPr lang="en-US" dirty="0">
                <a:latin typeface="Calibri"/>
                <a:cs typeface="Calibri"/>
              </a:rPr>
              <a:t> for a 		new temple designed as “a dwelling 		place of God in the Spirit” (</a:t>
            </a:r>
            <a:r>
              <a:rPr lang="en-US" i="1" dirty="0">
                <a:latin typeface="Calibri"/>
                <a:cs typeface="Calibri"/>
              </a:rPr>
              <a:t>v. 22</a:t>
            </a:r>
            <a:r>
              <a:rPr lang="en-US" dirty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766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6F431F-C268-CE38-E777-EAB1E6097CD3}"/>
              </a:ext>
            </a:extLst>
          </p:cNvPr>
          <p:cNvSpPr txBox="1"/>
          <p:nvPr/>
        </p:nvSpPr>
        <p:spPr>
          <a:xfrm>
            <a:off x="4232366" y="757645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7BC9E33-31A0-6643-55CF-06E93B027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97872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The Church, a Holy Temple </a:t>
            </a:r>
          </a:p>
          <a:p>
            <a:pPr marL="36000">
              <a:lnSpc>
                <a:spcPct val="90000"/>
              </a:lnSpc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A Metaphor for Solidarity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3739E88E-A463-DAA4-63A2-438FE6D0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6196"/>
            <a:ext cx="9144000" cy="420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195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676275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New Testament authors employ the temple metaphor to visualize— </a:t>
            </a:r>
            <a:r>
              <a:rPr lang="en-US" dirty="0">
                <a:latin typeface="Calibri"/>
                <a:cs typeface="Calibri"/>
              </a:rPr>
              <a:t>	</a:t>
            </a:r>
          </a:p>
          <a:p>
            <a:pPr marL="36195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67627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the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sanctity</a:t>
            </a:r>
            <a:r>
              <a:rPr lang="en-US" dirty="0">
                <a:latin typeface="Calibri"/>
                <a:cs typeface="Calibri"/>
              </a:rPr>
              <a:t> of the church,	</a:t>
            </a:r>
          </a:p>
          <a:p>
            <a:pPr marL="36195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676275" algn="l"/>
              </a:tabLst>
              <a:defRPr/>
            </a:pPr>
            <a:r>
              <a:rPr lang="en-US" spc="-50" dirty="0">
                <a:latin typeface="Calibri"/>
                <a:cs typeface="Calibri"/>
              </a:rPr>
              <a:t>	• God’s </a:t>
            </a:r>
            <a:r>
              <a:rPr lang="en-US" spc="-50" dirty="0">
                <a:highlight>
                  <a:srgbClr val="FF00FF"/>
                </a:highlight>
                <a:latin typeface="Calibri"/>
                <a:cs typeface="Calibri"/>
              </a:rPr>
              <a:t>role</a:t>
            </a:r>
            <a:r>
              <a:rPr lang="en-US" spc="-50" dirty="0">
                <a:latin typeface="Calibri"/>
                <a:cs typeface="Calibri"/>
              </a:rPr>
              <a:t> in founding and growing              	the church, </a:t>
            </a:r>
            <a:endParaRPr lang="en-US" dirty="0">
              <a:latin typeface="Calibri"/>
              <a:cs typeface="Calibri"/>
            </a:endParaRPr>
          </a:p>
          <a:p>
            <a:pPr marL="3619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7627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the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solidarity</a:t>
            </a:r>
            <a:r>
              <a:rPr lang="en-US" dirty="0">
                <a:latin typeface="Calibri"/>
                <a:cs typeface="Calibri"/>
              </a:rPr>
              <a:t> of believers within the 	church.</a:t>
            </a:r>
          </a:p>
        </p:txBody>
      </p:sp>
    </p:spTree>
    <p:extLst>
      <p:ext uri="{BB962C8B-B14F-4D97-AF65-F5344CB8AC3E}">
        <p14:creationId xmlns:p14="http://schemas.microsoft.com/office/powerpoint/2010/main" val="37344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849289A8-AE59-DE87-774C-5854B7366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5" y="1340768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pc="-50" dirty="0">
                <a:solidFill>
                  <a:schemeClr val="bg1"/>
                </a:solidFill>
                <a:latin typeface="Calibri"/>
                <a:cs typeface="Calibri"/>
              </a:rPr>
              <a:t>Through actualizing the unity Christ won on </a:t>
            </a:r>
            <a:r>
              <a:rPr lang="en-US" spc="-30" dirty="0">
                <a:solidFill>
                  <a:schemeClr val="bg1"/>
                </a:solidFill>
                <a:latin typeface="Calibri"/>
                <a:cs typeface="Calibri"/>
              </a:rPr>
              <a:t>the cross, believers are to signal that God’s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ultimate plan to unite all things in Christ is underway. Their reconciled relationships signal God’s plan for a universe unified in Christ. </a:t>
            </a:r>
            <a:r>
              <a:rPr lang="en-US" dirty="0">
                <a:latin typeface="Calibri"/>
                <a:cs typeface="Calibri"/>
              </a:rPr>
              <a:t>So, it is appropriate to look to Ephesians 2:11–22, set in the context of </a:t>
            </a:r>
            <a:r>
              <a:rPr lang="en-US" spc="-30" dirty="0">
                <a:latin typeface="Calibri"/>
                <a:cs typeface="Calibri"/>
              </a:rPr>
              <a:t>Ephesians as a whole, for biblical principles </a:t>
            </a:r>
            <a:r>
              <a:rPr lang="en-US" dirty="0">
                <a:latin typeface="Calibri"/>
                <a:cs typeface="Calibri"/>
              </a:rPr>
              <a:t>concerning a topic of importance today, </a:t>
            </a:r>
            <a:r>
              <a:rPr lang="en-US" spc="-70" dirty="0">
                <a:solidFill>
                  <a:schemeClr val="tx2"/>
                </a:solidFill>
                <a:latin typeface="Calibri"/>
                <a:cs typeface="Calibri"/>
              </a:rPr>
              <a:t>relationships among people groups or races.</a:t>
            </a:r>
            <a:endParaRPr lang="en-US" spc="-7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0AEA14B5-658C-6C1E-9D97-15FA9A68C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5" y="1340768"/>
            <a:ext cx="9144000" cy="341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pc="-50" dirty="0">
                <a:solidFill>
                  <a:schemeClr val="bg1"/>
                </a:solidFill>
                <a:latin typeface="Calibri"/>
                <a:cs typeface="Calibri"/>
              </a:rPr>
              <a:t>Through actualizing the unity Christ won on </a:t>
            </a:r>
            <a:r>
              <a:rPr lang="en-US" spc="-30" dirty="0">
                <a:solidFill>
                  <a:schemeClr val="bg1"/>
                </a:solidFill>
                <a:latin typeface="Calibri"/>
                <a:cs typeface="Calibri"/>
              </a:rPr>
              <a:t>the cross, believers are to signal that God’s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ultimate plan to unite all things in Christ is underway. </a:t>
            </a:r>
            <a:r>
              <a:rPr lang="en-US" dirty="0">
                <a:latin typeface="Calibri"/>
                <a:cs typeface="Calibri"/>
              </a:rPr>
              <a:t>Their reconciled relationships signal God’s plan for a universe unified in Christ. </a:t>
            </a:r>
            <a:endParaRPr lang="en-US" spc="-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8E8DBCB-0AB4-348C-1321-23F348138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5" y="1340768"/>
            <a:ext cx="9144000" cy="230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pc="-50" dirty="0">
                <a:latin typeface="Calibri"/>
                <a:cs typeface="Calibri"/>
              </a:rPr>
              <a:t>Through actualizing the unity Christ won on </a:t>
            </a:r>
            <a:r>
              <a:rPr lang="en-US" spc="-30" dirty="0">
                <a:latin typeface="Calibri"/>
                <a:cs typeface="Calibri"/>
              </a:rPr>
              <a:t>the cross, believers are to signal that God’s </a:t>
            </a:r>
            <a:r>
              <a:rPr lang="en-US" dirty="0">
                <a:latin typeface="Calibri"/>
                <a:cs typeface="Calibri"/>
              </a:rPr>
              <a:t>ultimate plan to unite all things in Christ is underway. </a:t>
            </a:r>
            <a:endParaRPr lang="en-US" spc="-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B0BB7CC-C79C-5469-6178-65D475D69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85000"/>
              </a:lnSpc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Horizontal Atonement: The Cross and     the Church</a:t>
            </a:r>
          </a:p>
          <a:p>
            <a:pPr marL="36576">
              <a:lnSpc>
                <a:spcPct val="80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Last Word</a:t>
            </a:r>
          </a:p>
        </p:txBody>
      </p:sp>
    </p:spTree>
    <p:extLst>
      <p:ext uri="{BB962C8B-B14F-4D97-AF65-F5344CB8AC3E}">
        <p14:creationId xmlns:p14="http://schemas.microsoft.com/office/powerpoint/2010/main" val="24103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AAB78D-62CD-067E-FC21-A2C39D2CAB79}"/>
              </a:ext>
            </a:extLst>
          </p:cNvPr>
          <p:cNvSpPr/>
          <p:nvPr/>
        </p:nvSpPr>
        <p:spPr>
          <a:xfrm>
            <a:off x="0" y="1484784"/>
            <a:ext cx="9144000" cy="1742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Horizontal Atonement:               The Cross </a:t>
            </a:r>
            <a:r>
              <a:rPr lang="en-US" sz="5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and the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Church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021A36-1FEF-F77B-7472-4761D0C53E56}"/>
              </a:ext>
            </a:extLst>
          </p:cNvPr>
          <p:cNvSpPr txBox="1"/>
          <p:nvPr/>
        </p:nvSpPr>
        <p:spPr>
          <a:xfrm>
            <a:off x="6741459" y="7064188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D27E9010-8F02-9578-C82A-373E38242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Ephesians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Lesson 5,  July 29,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4E695-876C-52D5-E18C-95ECC5CC06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3579"/>
          <a:stretch/>
        </p:blipFill>
        <p:spPr>
          <a:xfrm>
            <a:off x="420564" y="3429000"/>
            <a:ext cx="830287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88" y="2076466"/>
            <a:ext cx="9144000" cy="236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de-DE" sz="3600" dirty="0" err="1">
                <a:latin typeface="Cambria"/>
                <a:ea typeface="Helvetica CY" charset="0"/>
                <a:cs typeface="Cambria"/>
              </a:rPr>
              <a:t>Ephesians</a:t>
            </a:r>
            <a:r>
              <a:rPr lang="de-DE" sz="3600" dirty="0">
                <a:latin typeface="Cambria"/>
                <a:ea typeface="Helvetica CY" charset="0"/>
                <a:cs typeface="Cambria"/>
              </a:rPr>
              <a:t> 2:13, 14 </a:t>
            </a:r>
            <a:r>
              <a:rPr lang="de-DE" sz="2800" cap="small" dirty="0">
                <a:latin typeface="Cambria"/>
                <a:ea typeface="Helvetica CY" charset="0"/>
                <a:cs typeface="Cambria"/>
              </a:rPr>
              <a:t>ESV</a:t>
            </a:r>
            <a:endParaRPr lang="de-DE" sz="3600" cap="small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en-US" dirty="0">
                <a:latin typeface="Calibri"/>
                <a:ea typeface="Helvetica CY" charset="0"/>
                <a:cs typeface="Calibri"/>
              </a:rPr>
              <a:t>“But now in Christ Jesus you who once were far off have been brought near          by the blood of Christ.”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3703D12A-517B-22BD-6D0E-49760D91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Horizontal Atonement: The Cross and     the Church</a:t>
            </a:r>
          </a:p>
          <a:p>
            <a:pPr marL="36000">
              <a:lnSpc>
                <a:spcPct val="90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Key Text   </a:t>
            </a:r>
          </a:p>
        </p:txBody>
      </p:sp>
    </p:spTree>
    <p:extLst>
      <p:ext uri="{BB962C8B-B14F-4D97-AF65-F5344CB8AC3E}">
        <p14:creationId xmlns:p14="http://schemas.microsoft.com/office/powerpoint/2010/main" val="33843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BAB0970F-CF75-F9B9-E8E5-3BABF7E7D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340768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In Ephesians 2:11–22, the cross of Christ makes a dramatic difference, destroying </a:t>
            </a:r>
            <a:r>
              <a:rPr lang="en-US" spc="-50" dirty="0">
                <a:solidFill>
                  <a:schemeClr val="bg1"/>
                </a:solidFill>
                <a:latin typeface="Calibri"/>
                <a:cs typeface="Calibri"/>
              </a:rPr>
              <a:t>such barriers and walls. </a:t>
            </a:r>
            <a:r>
              <a:rPr lang="en-US" spc="-50" dirty="0">
                <a:solidFill>
                  <a:schemeClr val="bg1"/>
                </a:solidFill>
                <a:highlight>
                  <a:srgbClr val="FF00FF"/>
                </a:highlight>
                <a:latin typeface="Calibri"/>
                <a:cs typeface="Calibri"/>
              </a:rPr>
              <a:t>Vertically</a:t>
            </a:r>
            <a:r>
              <a:rPr lang="en-US" spc="-50" dirty="0">
                <a:solidFill>
                  <a:schemeClr val="bg1"/>
                </a:solidFill>
                <a:latin typeface="Calibri"/>
                <a:cs typeface="Calibri"/>
              </a:rPr>
              <a:t>, the Cross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reconciles humans with God. </a:t>
            </a:r>
            <a:r>
              <a:rPr lang="en-US" dirty="0">
                <a:solidFill>
                  <a:schemeClr val="bg1"/>
                </a:solidFill>
                <a:highlight>
                  <a:srgbClr val="FF00FF"/>
                </a:highlight>
                <a:latin typeface="Calibri"/>
                <a:cs typeface="Calibri"/>
              </a:rPr>
              <a:t>Horizontally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,  it reconciles people with each other. The Cross removes enmity and brings peace between Jews and Gentiles, making of </a:t>
            </a:r>
            <a:r>
              <a:rPr lang="en-US" spc="-50" dirty="0">
                <a:solidFill>
                  <a:schemeClr val="bg1"/>
                </a:solidFill>
                <a:latin typeface="Calibri"/>
                <a:cs typeface="Calibri"/>
              </a:rPr>
              <a:t>them “one new humanity”</a:t>
            </a:r>
            <a:r>
              <a:rPr lang="en-US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pc="-50" dirty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i="1" spc="-100" dirty="0">
                <a:solidFill>
                  <a:schemeClr val="bg1"/>
                </a:solidFill>
                <a:latin typeface="Calibri"/>
                <a:cs typeface="Calibri"/>
              </a:rPr>
              <a:t>2:15 </a:t>
            </a:r>
            <a:r>
              <a:rPr lang="en-US" spc="-100" dirty="0">
                <a:solidFill>
                  <a:schemeClr val="bg1"/>
                </a:solidFill>
                <a:latin typeface="Calibri"/>
                <a:cs typeface="Calibri"/>
              </a:rPr>
              <a:t>NIV</a:t>
            </a:r>
            <a:r>
              <a:rPr lang="en-US" spc="-50" dirty="0">
                <a:solidFill>
                  <a:schemeClr val="bg1"/>
                </a:solidFill>
                <a:latin typeface="Calibri"/>
                <a:cs typeface="Calibri"/>
              </a:rPr>
              <a:t>). </a:t>
            </a:r>
            <a:r>
              <a:rPr lang="en-US" spc="-50" dirty="0" err="1">
                <a:latin typeface="Calibri"/>
                <a:cs typeface="Calibri"/>
              </a:rPr>
              <a:t>Toge</a:t>
            </a:r>
            <a:r>
              <a:rPr lang="en-US" spc="-50" dirty="0">
                <a:latin typeface="Calibri"/>
                <a:cs typeface="Calibri"/>
              </a:rPr>
              <a:t>- </a:t>
            </a:r>
            <a:r>
              <a:rPr lang="en-US" dirty="0" err="1">
                <a:latin typeface="Calibri"/>
                <a:cs typeface="Calibri"/>
              </a:rPr>
              <a:t>ther</a:t>
            </a:r>
            <a:r>
              <a:rPr lang="en-US" dirty="0">
                <a:latin typeface="Calibri"/>
                <a:cs typeface="Calibri"/>
              </a:rPr>
              <a:t> they become a new temple, “a </a:t>
            </a:r>
            <a:r>
              <a:rPr lang="en-US" dirty="0" err="1">
                <a:latin typeface="Calibri"/>
                <a:cs typeface="Calibri"/>
              </a:rPr>
              <a:t>dwel</a:t>
            </a:r>
            <a:r>
              <a:rPr lang="en-US" dirty="0">
                <a:latin typeface="Calibri"/>
                <a:cs typeface="Calibri"/>
              </a:rPr>
              <a:t>-ling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place for God by the Spirit”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i="1" dirty="0">
                <a:latin typeface="Calibri"/>
                <a:cs typeface="Calibri"/>
              </a:rPr>
              <a:t>2:22 </a:t>
            </a:r>
            <a:r>
              <a:rPr lang="en-US" dirty="0">
                <a:latin typeface="Calibri"/>
                <a:cs typeface="Calibri"/>
              </a:rPr>
              <a:t>ESV).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032C256-0FE6-6977-14C4-F814F29B4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340768"/>
            <a:ext cx="9144000" cy="452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In Ephesians 2:11–22, the cross of Christ makes a dramatic difference, destroying </a:t>
            </a:r>
            <a:r>
              <a:rPr lang="en-US" spc="-50" dirty="0">
                <a:solidFill>
                  <a:schemeClr val="bg1"/>
                </a:solidFill>
                <a:latin typeface="Calibri"/>
                <a:cs typeface="Calibri"/>
              </a:rPr>
              <a:t>such barriers and walls. </a:t>
            </a:r>
            <a:r>
              <a:rPr lang="en-US" spc="-50" dirty="0">
                <a:solidFill>
                  <a:schemeClr val="bg1"/>
                </a:solidFill>
                <a:highlight>
                  <a:srgbClr val="FF00FF"/>
                </a:highlight>
                <a:latin typeface="Calibri"/>
                <a:cs typeface="Calibri"/>
              </a:rPr>
              <a:t>Vertically</a:t>
            </a:r>
            <a:r>
              <a:rPr lang="en-US" spc="-50" dirty="0">
                <a:solidFill>
                  <a:schemeClr val="bg1"/>
                </a:solidFill>
                <a:latin typeface="Calibri"/>
                <a:cs typeface="Calibri"/>
              </a:rPr>
              <a:t>, the Cross 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reconciles humans with God. </a:t>
            </a:r>
            <a:r>
              <a:rPr lang="en-US" dirty="0">
                <a:solidFill>
                  <a:schemeClr val="bg1"/>
                </a:solidFill>
                <a:highlight>
                  <a:srgbClr val="FF00FF"/>
                </a:highlight>
                <a:latin typeface="Calibri"/>
                <a:cs typeface="Calibri"/>
              </a:rPr>
              <a:t>Horizontally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,  it reconciles people with each other. </a:t>
            </a:r>
            <a:r>
              <a:rPr lang="en-US" dirty="0">
                <a:latin typeface="Calibri"/>
                <a:cs typeface="Calibri"/>
              </a:rPr>
              <a:t>The Cross removes enmity and brings peace between Jews and Gentiles, making of </a:t>
            </a:r>
            <a:r>
              <a:rPr lang="en-US" spc="-50" dirty="0">
                <a:latin typeface="Calibri"/>
                <a:cs typeface="Calibri"/>
              </a:rPr>
              <a:t>them “</a:t>
            </a:r>
            <a:r>
              <a:rPr lang="en-US" spc="-50" dirty="0">
                <a:solidFill>
                  <a:schemeClr val="tx2"/>
                </a:solidFill>
                <a:latin typeface="Calibri"/>
                <a:cs typeface="Calibri"/>
              </a:rPr>
              <a:t>one new humanity</a:t>
            </a:r>
            <a:r>
              <a:rPr lang="en-US" spc="-50" dirty="0">
                <a:latin typeface="Calibri"/>
                <a:cs typeface="Calibri"/>
              </a:rPr>
              <a:t>”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50" dirty="0">
                <a:latin typeface="Calibri"/>
                <a:cs typeface="Calibri"/>
              </a:rPr>
              <a:t>(</a:t>
            </a:r>
            <a:r>
              <a:rPr lang="en-US" i="1" spc="-100" dirty="0">
                <a:latin typeface="Calibri"/>
                <a:cs typeface="Calibri"/>
              </a:rPr>
              <a:t>2:15 </a:t>
            </a:r>
            <a:r>
              <a:rPr lang="en-US" spc="-100" dirty="0">
                <a:latin typeface="Calibri"/>
                <a:cs typeface="Calibri"/>
              </a:rPr>
              <a:t>NIV</a:t>
            </a:r>
            <a:r>
              <a:rPr lang="en-US" spc="-50" dirty="0">
                <a:latin typeface="Calibri"/>
                <a:cs typeface="Calibri"/>
              </a:rPr>
              <a:t>).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186251BA-D7AA-DC15-14C5-3C514A8BC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340768"/>
            <a:ext cx="9144000" cy="286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In Ephesians 2:11–22, the cross of Christ makes a dramatic difference, destroying </a:t>
            </a:r>
            <a:r>
              <a:rPr lang="en-US" spc="-50" dirty="0">
                <a:solidFill>
                  <a:schemeClr val="bg1"/>
                </a:solidFill>
                <a:latin typeface="Calibri"/>
                <a:cs typeface="Calibri"/>
              </a:rPr>
              <a:t>such barriers and walls. </a:t>
            </a:r>
            <a:r>
              <a:rPr lang="en-US" spc="-50" dirty="0">
                <a:highlight>
                  <a:srgbClr val="FF00FF"/>
                </a:highlight>
                <a:latin typeface="Calibri"/>
                <a:cs typeface="Calibri"/>
              </a:rPr>
              <a:t>Vertically</a:t>
            </a:r>
            <a:r>
              <a:rPr lang="en-US" spc="-50" dirty="0">
                <a:latin typeface="Calibri"/>
                <a:cs typeface="Calibri"/>
              </a:rPr>
              <a:t>, the Cross </a:t>
            </a:r>
            <a:r>
              <a:rPr lang="en-US" dirty="0">
                <a:latin typeface="Calibri"/>
                <a:cs typeface="Calibri"/>
              </a:rPr>
              <a:t>reconciles humans with God.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Horizontally</a:t>
            </a:r>
            <a:r>
              <a:rPr lang="en-US" dirty="0">
                <a:latin typeface="Calibri"/>
                <a:cs typeface="Calibri"/>
              </a:rPr>
              <a:t>,  it reconciles people with each other.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21B4D23-4D81-E441-C5A4-6FD565A2D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340768"/>
            <a:ext cx="9144000" cy="17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In Ephesians 2:11–22, the cross of Christ makes a dramatic difference, destroying </a:t>
            </a:r>
            <a:r>
              <a:rPr lang="en-US" spc="-50" dirty="0">
                <a:latin typeface="Calibri"/>
                <a:cs typeface="Calibri"/>
              </a:rPr>
              <a:t>such barriers and walls.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4B01D50-0050-390F-7BDC-3477DEA75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85000"/>
              </a:lnSpc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Horizontal Atonement: The Cross and     the Church</a:t>
            </a:r>
          </a:p>
          <a:p>
            <a:pPr marL="36000">
              <a:lnSpc>
                <a:spcPct val="90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Initial Word</a:t>
            </a:r>
          </a:p>
        </p:txBody>
      </p:sp>
    </p:spTree>
    <p:extLst>
      <p:ext uri="{BB962C8B-B14F-4D97-AF65-F5344CB8AC3E}">
        <p14:creationId xmlns:p14="http://schemas.microsoft.com/office/powerpoint/2010/main" val="2592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F764EFA9-6DD1-0B97-CEF9-98D19161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77228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84213" algn="l"/>
                <a:tab pos="1185863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b="1" spc="100" dirty="0">
                <a:latin typeface="Calibri" panose="020F0502020204030204" pitchFamily="34" charset="0"/>
                <a:cs typeface="Calibri" panose="020F0502020204030204" pitchFamily="34" charset="0"/>
              </a:rPr>
              <a:t>Walls,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They Divide</a:t>
            </a:r>
            <a:endParaRPr lang="en-US" b="1" spc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84213" algn="l"/>
                <a:tab pos="1185863" algn="l"/>
                <a:tab pos="3810000" algn="l"/>
              </a:tabLst>
            </a:pPr>
            <a:r>
              <a:rPr lang="en-US" b="1" spc="1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a. Brought Near in Christ (</a:t>
            </a:r>
            <a:r>
              <a:rPr lang="en-US" i="1" spc="-100" dirty="0">
                <a:latin typeface="Calibri" panose="020F0502020204030204" pitchFamily="34" charset="0"/>
                <a:cs typeface="Calibri" panose="020F0502020204030204" pitchFamily="34" charset="0"/>
              </a:rPr>
              <a:t>Eph. 2:13</a:t>
            </a:r>
            <a:r>
              <a:rPr lang="en-US" spc="-1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84213" algn="l"/>
                <a:tab pos="1185863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b. Reconciliation: Gift From the Cross 	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Eph. 2:14–16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 	                         	   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684213" algn="l"/>
                <a:tab pos="1185863" algn="l"/>
                <a:tab pos="3810000" algn="l"/>
              </a:tabLst>
            </a:pPr>
            <a:r>
              <a:rPr lang="en-US" spc="-100" dirty="0">
                <a:latin typeface="Calibri" panose="020F0502020204030204" pitchFamily="34" charset="0"/>
                <a:cs typeface="Calibri" panose="020F0502020204030204" pitchFamily="34" charset="0"/>
              </a:rPr>
              <a:t>	c.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Breaking Down the Wall </a:t>
            </a:r>
            <a:r>
              <a:rPr lang="en-US" spc="-15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spc="-150" dirty="0">
                <a:latin typeface="Calibri" panose="020F0502020204030204" pitchFamily="34" charset="0"/>
                <a:cs typeface="Calibri" panose="020F0502020204030204" pitchFamily="34" charset="0"/>
              </a:rPr>
              <a:t>Eph.</a:t>
            </a:r>
            <a:r>
              <a:rPr lang="en-US" i="1"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spc="-150" dirty="0">
                <a:latin typeface="Calibri" panose="020F0502020204030204" pitchFamily="34" charset="0"/>
                <a:cs typeface="Calibri" panose="020F0502020204030204" pitchFamily="34" charset="0"/>
              </a:rPr>
              <a:t>14, 15</a:t>
            </a:r>
            <a:r>
              <a:rPr lang="en-US" spc="-15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84213" algn="l"/>
                <a:tab pos="1185863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b="1" spc="100" dirty="0">
                <a:latin typeface="Calibri" panose="020F0502020204030204" pitchFamily="34" charset="0"/>
                <a:cs typeface="Calibri" panose="020F0502020204030204" pitchFamily="34" charset="0"/>
              </a:rPr>
              <a:t>Jesus,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Preacher of Peace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684213" algn="l"/>
                <a:tab pos="1185863" algn="l"/>
                <a:tab pos="3810000" algn="l"/>
              </a:tabLst>
            </a:pPr>
            <a:r>
              <a:rPr lang="en-US" spc="-100" dirty="0">
                <a:latin typeface="Calibri" panose="020F0502020204030204" pitchFamily="34" charset="0"/>
                <a:cs typeface="Calibri" panose="020F0502020204030204" pitchFamily="34" charset="0"/>
              </a:rPr>
              <a:t>	Christ Personifies Peace (</a:t>
            </a:r>
            <a:r>
              <a:rPr lang="en-US" i="1" spc="-100" dirty="0">
                <a:latin typeface="Calibri" panose="020F0502020204030204" pitchFamily="34" charset="0"/>
                <a:cs typeface="Calibri" panose="020F0502020204030204" pitchFamily="34" charset="0"/>
              </a:rPr>
              <a:t>Eph.</a:t>
            </a:r>
            <a:r>
              <a:rPr lang="en-US" i="1"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spc="-100" dirty="0">
                <a:latin typeface="Calibri" panose="020F0502020204030204" pitchFamily="34" charset="0"/>
                <a:cs typeface="Calibri" panose="020F0502020204030204" pitchFamily="34" charset="0"/>
              </a:rPr>
              <a:t>2:17, 18</a:t>
            </a:r>
            <a:r>
              <a:rPr lang="en-US" spc="-100" dirty="0">
                <a:latin typeface="Calibri" panose="020F0502020204030204" pitchFamily="34" charset="0"/>
                <a:cs typeface="Calibri" panose="020F0502020204030204" pitchFamily="34" charset="0"/>
              </a:rPr>
              <a:t>).  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84213" algn="l"/>
                <a:tab pos="1185863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3. The </a:t>
            </a:r>
            <a:r>
              <a:rPr lang="en-US" b="1" spc="100" dirty="0">
                <a:latin typeface="Calibri" panose="020F0502020204030204" pitchFamily="34" charset="0"/>
                <a:cs typeface="Calibri" panose="020F0502020204030204" pitchFamily="34" charset="0"/>
              </a:rPr>
              <a:t>Church,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Holy Temple 	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84213" algn="l"/>
                <a:tab pos="1185863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A Metaphor for Solidarity (</a:t>
            </a:r>
            <a:r>
              <a:rPr lang="en-US" i="1" spc="-100" dirty="0">
                <a:latin typeface="Calibri" panose="020F0502020204030204" pitchFamily="34" charset="0"/>
                <a:cs typeface="Calibri" panose="020F0502020204030204" pitchFamily="34" charset="0"/>
              </a:rPr>
              <a:t>Eph. 2:21, 22</a:t>
            </a:r>
            <a:r>
              <a:rPr lang="en-US" spc="-1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25BF9C5-E895-4D77-F5F8-C25136AE4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Horizontal Atonement: The Cross and     the Church</a:t>
            </a:r>
          </a:p>
          <a:p>
            <a:pPr marL="36000">
              <a:lnSpc>
                <a:spcPct val="90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Quick 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12964BB-C83D-A4E4-8922-5817AAC77154}"/>
              </a:ext>
            </a:extLst>
          </p:cNvPr>
          <p:cNvSpPr txBox="1"/>
          <p:nvPr/>
        </p:nvSpPr>
        <p:spPr>
          <a:xfrm>
            <a:off x="1550504" y="737483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B0FB830-F977-FBEF-9E27-530950512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8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Horizontal Atonement: The Cross and     the Church</a:t>
            </a:r>
          </a:p>
          <a:p>
            <a:pPr marL="36000">
              <a:lnSpc>
                <a:spcPct val="80000"/>
              </a:lnSpc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1. Walls, They Divide</a:t>
            </a:r>
          </a:p>
          <a:p>
            <a:pPr marL="36000">
              <a:lnSpc>
                <a:spcPct val="80000"/>
              </a:lnSpc>
              <a:defRPr/>
            </a:pPr>
            <a:r>
              <a:rPr lang="en-US" sz="3200" cap="small" dirty="0">
                <a:latin typeface="Cambria"/>
                <a:cs typeface="Cambria"/>
              </a:rPr>
              <a:t>a. Brought Near in Christ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A438FF-C4FB-1DD0-5648-DDCAE0FC9E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7871" t="11340" r="17870" b="11171"/>
          <a:stretch/>
        </p:blipFill>
        <p:spPr>
          <a:xfrm>
            <a:off x="2267744" y="2029080"/>
            <a:ext cx="3967465" cy="478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  <a:tab pos="839788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Gentiles were once totally separated  from Israel</a:t>
            </a:r>
            <a:r>
              <a:rPr lang="en-US" dirty="0">
                <a:latin typeface="Calibri"/>
                <a:cs typeface="Calibri"/>
              </a:rPr>
              <a:t>	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  <a:tab pos="8397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Now believers in Christ and members  	of His “body,” the church.	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  <a:tab pos="8397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It important for them to “remember” 	(</a:t>
            </a:r>
            <a:r>
              <a:rPr lang="en-US" i="1" dirty="0">
                <a:latin typeface="Calibri"/>
                <a:cs typeface="Calibri"/>
              </a:rPr>
              <a:t>Eph. 2:11</a:t>
            </a:r>
            <a:r>
              <a:rPr lang="en-US" dirty="0">
                <a:latin typeface="Calibri"/>
                <a:cs typeface="Calibri"/>
              </a:rPr>
              <a:t>) their past—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  <a:tab pos="8397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	</a:t>
            </a:r>
            <a:r>
              <a:rPr lang="en-US" spc="-100" dirty="0">
                <a:latin typeface="Calibri"/>
                <a:cs typeface="Calibri"/>
              </a:rPr>
              <a:t>Separated from the salvation God offered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  <a:tab pos="839788" algn="l"/>
              </a:tabLst>
              <a:defRPr/>
            </a:pPr>
            <a:r>
              <a:rPr lang="en-US" spc="-100" dirty="0">
                <a:latin typeface="Calibri"/>
                <a:cs typeface="Calibri"/>
              </a:rPr>
              <a:t>		“Without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100" dirty="0">
                <a:latin typeface="Calibri"/>
                <a:cs typeface="Calibri"/>
              </a:rPr>
              <a:t>Christ”</a:t>
            </a:r>
            <a:r>
              <a:rPr lang="en-US" spc="-500" dirty="0">
                <a:latin typeface="Calibri"/>
                <a:cs typeface="Calibri"/>
              </a:rPr>
              <a:t> </a:t>
            </a:r>
            <a:r>
              <a:rPr lang="en-US" spc="-100" dirty="0">
                <a:latin typeface="Calibri"/>
                <a:cs typeface="Calibri"/>
              </a:rPr>
              <a:t>“without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100" dirty="0">
                <a:latin typeface="Calibri"/>
                <a:cs typeface="Calibri"/>
              </a:rPr>
              <a:t>God”</a:t>
            </a:r>
            <a:r>
              <a:rPr lang="en-US" spc="-500" dirty="0">
                <a:latin typeface="Calibri"/>
                <a:cs typeface="Calibri"/>
              </a:rPr>
              <a:t> </a:t>
            </a:r>
            <a:r>
              <a:rPr lang="en-US" spc="-100" dirty="0">
                <a:latin typeface="Calibri"/>
                <a:cs typeface="Calibri"/>
              </a:rPr>
              <a:t>“no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100" dirty="0">
                <a:latin typeface="Calibri"/>
                <a:cs typeface="Calibri"/>
              </a:rPr>
              <a:t>hope”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  <a:tab pos="8397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	“Aliens from the state of Israel”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0850" algn="l"/>
                <a:tab pos="8397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	</a:t>
            </a:r>
            <a:r>
              <a:rPr lang="en-US" spc="-100" dirty="0">
                <a:latin typeface="Calibri"/>
                <a:cs typeface="Calibri"/>
              </a:rPr>
              <a:t>“Strangers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100" dirty="0">
                <a:latin typeface="Calibri"/>
                <a:cs typeface="Calibri"/>
              </a:rPr>
              <a:t>from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100" dirty="0">
                <a:latin typeface="Calibri"/>
                <a:cs typeface="Calibri"/>
              </a:rPr>
              <a:t>the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100" dirty="0">
                <a:latin typeface="Calibri"/>
                <a:cs typeface="Calibri"/>
              </a:rPr>
              <a:t>covenants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100" dirty="0">
                <a:latin typeface="Calibri"/>
                <a:cs typeface="Calibri"/>
              </a:rPr>
              <a:t>of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100" dirty="0">
                <a:latin typeface="Calibri"/>
                <a:cs typeface="Calibri"/>
              </a:rPr>
              <a:t>promise”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852E178-20CE-D958-0EAE-DA0D12E19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Walls, They Divide</a:t>
            </a:r>
          </a:p>
          <a:p>
            <a:pPr marL="36000">
              <a:lnSpc>
                <a:spcPct val="80000"/>
              </a:lnSpc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a. Brought Near in Christ</a:t>
            </a:r>
          </a:p>
        </p:txBody>
      </p:sp>
    </p:spTree>
    <p:extLst>
      <p:ext uri="{BB962C8B-B14F-4D97-AF65-F5344CB8AC3E}">
        <p14:creationId xmlns:p14="http://schemas.microsoft.com/office/powerpoint/2010/main" val="15708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94257"/>
            <a:ext cx="9144000" cy="47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0850" algn="l"/>
                <a:tab pos="839788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Gentiles were in a feud with the Jews</a:t>
            </a:r>
            <a:endParaRPr lang="en-US" dirty="0">
              <a:latin typeface="Calibri"/>
              <a:cs typeface="Calibri"/>
            </a:endParaRP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0850" algn="l"/>
                <a:tab pos="8397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Paul gives a sense of this entrenched 	hatred by referring to one symptom of it, 	</a:t>
            </a:r>
            <a:r>
              <a:rPr lang="en-US" b="1" spc="100" dirty="0">
                <a:latin typeface="Calibri"/>
                <a:cs typeface="Calibri"/>
              </a:rPr>
              <a:t>name-calling</a:t>
            </a:r>
            <a:r>
              <a:rPr lang="en-US" dirty="0">
                <a:latin typeface="Calibri"/>
                <a:cs typeface="Calibri"/>
              </a:rPr>
              <a:t>.	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0850" algn="l"/>
                <a:tab pos="8397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Jews referred to Gentiles with derision 	as “the uncircumcision.”		</a:t>
            </a:r>
          </a:p>
          <a:p>
            <a:pPr marL="180975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50850" algn="l"/>
                <a:tab pos="839788" algn="l"/>
              </a:tabLst>
              <a:defRPr/>
            </a:pPr>
            <a:r>
              <a:rPr lang="en-US" spc="-100" dirty="0">
                <a:latin typeface="Calibri"/>
                <a:cs typeface="Calibri"/>
              </a:rPr>
              <a:t>	• </a:t>
            </a:r>
            <a:r>
              <a:rPr lang="en-US" dirty="0">
                <a:latin typeface="Calibri"/>
                <a:cs typeface="Calibri"/>
              </a:rPr>
              <a:t>Gentiles referred to Jews with equal 	disdain as “the circumcision” (</a:t>
            </a:r>
            <a:r>
              <a:rPr lang="en-US" i="1" dirty="0">
                <a:latin typeface="Calibri"/>
                <a:cs typeface="Calibri"/>
              </a:rPr>
              <a:t>Eph. 2:11</a:t>
            </a:r>
            <a:r>
              <a:rPr lang="en-US" dirty="0">
                <a:latin typeface="Calibri"/>
                <a:cs typeface="Calibri"/>
              </a:rPr>
              <a:t>).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852E178-20CE-D958-0EAE-DA0D12E19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Walls, They Divide</a:t>
            </a:r>
          </a:p>
          <a:p>
            <a:pPr marL="36000">
              <a:lnSpc>
                <a:spcPct val="80000"/>
              </a:lnSpc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a. Brought Near in Christ</a:t>
            </a:r>
          </a:p>
        </p:txBody>
      </p:sp>
    </p:spTree>
    <p:extLst>
      <p:ext uri="{BB962C8B-B14F-4D97-AF65-F5344CB8AC3E}">
        <p14:creationId xmlns:p14="http://schemas.microsoft.com/office/powerpoint/2010/main" val="4696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•23.1Q MANAGING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•23.1Q MANAGING.potx</Template>
  <TotalTime>86873</TotalTime>
  <Words>3820</Words>
  <Application>Microsoft Macintosh PowerPoint</Application>
  <PresentationFormat>On-screen Show (4:3)</PresentationFormat>
  <Paragraphs>203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Avenir Next Condensed</vt:lpstr>
      <vt:lpstr>Avenir Next Condensed Demi Bold</vt:lpstr>
      <vt:lpstr>Calibri</vt:lpstr>
      <vt:lpstr>Calibri Light</vt:lpstr>
      <vt:lpstr>Cambria</vt:lpstr>
      <vt:lpstr>Helvetica Neue</vt:lpstr>
      <vt:lpstr>•23.1Q MANAGING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1278</cp:revision>
  <cp:lastPrinted>2023-07-22T14:44:00Z</cp:lastPrinted>
  <dcterms:created xsi:type="dcterms:W3CDTF">2021-07-03T11:23:54Z</dcterms:created>
  <dcterms:modified xsi:type="dcterms:W3CDTF">2023-07-26T13:13:03Z</dcterms:modified>
</cp:coreProperties>
</file>