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40" r:id="rId3"/>
    <p:sldId id="341" r:id="rId4"/>
    <p:sldId id="342" r:id="rId5"/>
    <p:sldId id="345" r:id="rId6"/>
    <p:sldId id="268" r:id="rId7"/>
    <p:sldId id="271" r:id="rId8"/>
    <p:sldId id="344" r:id="rId9"/>
    <p:sldId id="272" r:id="rId10"/>
    <p:sldId id="273" r:id="rId11"/>
    <p:sldId id="347" r:id="rId12"/>
    <p:sldId id="346" r:id="rId13"/>
    <p:sldId id="348" r:id="rId14"/>
    <p:sldId id="276" r:id="rId15"/>
    <p:sldId id="325" r:id="rId16"/>
    <p:sldId id="349" r:id="rId17"/>
    <p:sldId id="350" r:id="rId18"/>
    <p:sldId id="326" r:id="rId19"/>
    <p:sldId id="280" r:id="rId20"/>
    <p:sldId id="351" r:id="rId21"/>
    <p:sldId id="352" r:id="rId22"/>
    <p:sldId id="353" r:id="rId23"/>
    <p:sldId id="354" r:id="rId24"/>
    <p:sldId id="285" r:id="rId25"/>
    <p:sldId id="32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00FF"/>
    <a:srgbClr val="FF6FCF"/>
    <a:srgbClr val="00FFFF"/>
    <a:srgbClr val="FF0000"/>
    <a:srgbClr val="E6E6E6"/>
    <a:srgbClr val="5A5A5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6" autoAdjust="0"/>
    <p:restoredTop sz="75203" autoAdjust="0"/>
  </p:normalViewPr>
  <p:slideViewPr>
    <p:cSldViewPr>
      <p:cViewPr varScale="1">
        <p:scale>
          <a:sx n="60" d="100"/>
          <a:sy n="60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978DF37-AD80-994B-B7D0-0D8C73E77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C38CC94-717D-3B4C-8831-87660F68E47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0F43FF3-6132-174D-9764-826ABE85819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Kay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Noe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ipinahayag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Noe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pinakapandaigdig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biblikal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;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ito’y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sangkatauhan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isinama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rin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hayop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kalikasan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(Genesis 9:12).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¶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Saka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ito’y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parehas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kasunduan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: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iginiit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Panginoon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anumang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kahilingan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doon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itinatatag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0F43FF3-6132-174D-9764-826ABE85819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pagkatapos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tinatakan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nakikitang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tanda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bahaghari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kinakatawanan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pangakong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lupa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hinding-hindi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wawasaking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muli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baha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Puwede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tingalain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kumuha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pag-asa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ito’y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mensahe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mula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mensahe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pag-ibig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tungo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kaawa-awang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planeta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0F43FF3-6132-174D-9764-826ABE85819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Kay Abraham</a:t>
            </a:r>
            <a:r>
              <a:rPr lang="en-US" sz="1800" b="1" baseline="0" dirty="0" smtClean="0">
                <a:latin typeface="Calibri" charset="0"/>
                <a:ea typeface="ＭＳ Ｐゴシック" charset="0"/>
                <a:cs typeface="Calibri" charset="0"/>
              </a:rPr>
              <a:t> (Genesis 12:1, 2)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“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Sinabi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Panginoon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Abram, ‘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Umalis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iyong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lupain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iyong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kamag-anak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bahay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iyong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ama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pumunta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lupaing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ituturo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Gagawin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kitang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malaking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bansa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ikaw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aking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pagpapalain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gagawin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dakila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iyong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pangalan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ikaw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magiging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pagpapala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.’ ”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0F43FF3-6132-174D-9764-826ABE85819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Abraham 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pundamental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kasaysayan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kaligtasan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Sa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binhi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Abraham—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tumutukoy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may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katiyakan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Jesus 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tingnan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Galacia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3:16) 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ay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pagpapalain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buong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mundo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Lahat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magiging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bahagi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binhi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Abraham,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nangyayari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pananampalataya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Cristo 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Galacia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3:29), 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ay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masusumpungang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Abraham ay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magiging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kanilang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din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naman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CA88117E-9EDF-4042-85F2-B78701D0B58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2.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Sinai.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“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Dumating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si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Moises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sinabi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bayan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lahat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salita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cap="small" baseline="0" dirty="0" err="1" smtClean="0">
                <a:latin typeface="Calibri" charset="0"/>
                <a:ea typeface="ＭＳ Ｐゴシック" charset="0"/>
                <a:cs typeface="Calibri" charset="0"/>
              </a:rPr>
              <a:t>Panginoon</a:t>
            </a:r>
            <a:r>
              <a:rPr lang="en-US" altLang="ja-JP" sz="1800" cap="small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at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lahat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tuntunin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: ¶ at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buong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bayan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sumagot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may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tinig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, at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nagsabi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, ‘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Lahat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salita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sinabi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cap="small" baseline="0" dirty="0" err="1" smtClean="0">
                <a:latin typeface="Calibri" charset="0"/>
                <a:ea typeface="ＭＳ Ｐゴシック" charset="0"/>
                <a:cs typeface="Calibri" charset="0"/>
              </a:rPr>
              <a:t>Panginoon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aming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gagawin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’ 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” </a:t>
            </a:r>
            <a:r>
              <a:rPr lang="en-US" altLang="ja-JP" sz="1800" i="1" dirty="0" smtClean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altLang="ja-JP" sz="1800" i="1" dirty="0" err="1" smtClean="0">
                <a:latin typeface="Calibri" charset="0"/>
                <a:ea typeface="ＭＳ Ｐゴシック" charset="0"/>
                <a:cs typeface="Calibri" charset="0"/>
              </a:rPr>
              <a:t>Exodo</a:t>
            </a:r>
            <a:r>
              <a:rPr lang="en-US" altLang="ja-JP" sz="1800" i="1" dirty="0" smtClean="0">
                <a:latin typeface="Calibri" charset="0"/>
                <a:ea typeface="ＭＳ Ｐゴシック" charset="0"/>
                <a:cs typeface="Calibri" charset="0"/>
              </a:rPr>
              <a:t> 24:3)</a:t>
            </a:r>
            <a:r>
              <a:rPr lang="en-US" altLang="ja-JP" sz="1800" i="1" dirty="0">
                <a:latin typeface="Calibri" charset="0"/>
                <a:ea typeface="ＭＳ Ｐゴシック" charset="0"/>
                <a:cs typeface="Calibri" charset="0"/>
              </a:rPr>
              <a:t>.</a:t>
            </a:r>
          </a:p>
          <a:p>
            <a:pPr eaLnBrk="1" hangingPunct="1"/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/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2675032-AA51-7244-A14D-3B694FAE3D1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Pagsasabi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Pagsunod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Gaya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ipinakita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banal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kasaysayan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madalas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pinapatunayan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sarili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karanasan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bagay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sabihing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ako’y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masunurin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;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talagang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iba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pa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rin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magsikap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dahil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pananampalataya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sumuko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upang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magamit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maka-Diyos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kapangyarihan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nagbibigay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biyaya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gawin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sinasabi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gagawin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2675032-AA51-7244-A14D-3B694FAE3D1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Sa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lang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pananampalataya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mahigpit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paghawak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pangako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dumarating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pananampalataya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tayo’y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magiging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masunurin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pagsunod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ipinapahayag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katapatan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kautusan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karaniwang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maling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palagay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tungkol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kautusan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kadalasang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bumabangon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mula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pagbasa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Pablo, 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2675032-AA51-7244-A14D-3B694FAE3D1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nagmumula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kabiguang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isaalang-alang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konteksto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kung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sumusulat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Pablo,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yung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pakitunguhan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katunggaling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ipinipilit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pagsunod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Judaismo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Gusto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gawin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kautusan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pagsunod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sentro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pananampalataya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; ¶ 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kataliwas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gusto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Pablo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gawin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katuwiran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sentrong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bahagi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AE0CA37-7C9C-214E-9279-69D7DCB2FBC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3.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“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‘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Narito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,...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sabi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cap="small" dirty="0" err="1" smtClean="0">
                <a:latin typeface="Calibri" charset="0"/>
                <a:ea typeface="ＭＳ Ｐゴシック" charset="0"/>
                <a:cs typeface="Calibri" charset="0"/>
              </a:rPr>
              <a:t>Panginoon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,...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ako’y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gagawa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panibagong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sambahayan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Israel at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sambahayan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Juda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katulad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ginawa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kanilang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ninuno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.... ¶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Ilalagay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aking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kautusan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kanilang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kalooban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,...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isusulat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iyon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kanilang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puso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; at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ako’y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magiging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kanilang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sila’y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magiging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aking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bayan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’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”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i="1" dirty="0" smtClean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altLang="ja-JP" sz="1800" i="1" dirty="0" err="1" smtClean="0">
                <a:latin typeface="Calibri" charset="0"/>
                <a:ea typeface="ＭＳ Ｐゴシック" charset="0"/>
                <a:cs typeface="Calibri" charset="0"/>
              </a:rPr>
              <a:t>Jeremias</a:t>
            </a:r>
            <a:r>
              <a:rPr lang="en-US" altLang="ja-JP" sz="1800" i="1" dirty="0" smtClean="0">
                <a:latin typeface="Calibri" charset="0"/>
                <a:ea typeface="ＭＳ Ｐゴシック" charset="0"/>
                <a:cs typeface="Calibri" charset="0"/>
              </a:rPr>
              <a:t> 31:31-33)</a:t>
            </a:r>
            <a:r>
              <a:rPr lang="en-US" altLang="ja-JP" sz="1800" i="1" dirty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i="1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FF258DA-6355-D64B-8B1B-E4C55017FBF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Unang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Bahagi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Binigkas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Jeremias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salitang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gitna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pinakamalaking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krisis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hinarap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pa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taong-bayan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: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dumarating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pagsalakay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Babilonia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unang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pangako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“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”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nasumpungan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Biblia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konteksto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pagbabalik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dakong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huli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Israel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mula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pagkakatapon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Babilonia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pagpapalang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ipagkakaloob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kanila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pagbabalik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‘yon.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D40C790-C707-D442-A475-7C0C2C110F6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Jeremias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FF258DA-6355-D64B-8B1B-E4C55017FBFF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Gaya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Sinai,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magiging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relasyonal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isasama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nito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katulad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kautusan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Sampung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Utos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¶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subalit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ngayon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nakasulat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tapyas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kundi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kanilang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isipan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puso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kung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dapat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dati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naroron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FF258DA-6355-D64B-8B1B-E4C55017FBFF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Ikalawang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Bahagi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Naglalaman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dobleng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aplikasyon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: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una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tumutukoy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pagbalik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Israel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pag-uuwi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kanila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;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ikalawa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tumutukoy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gawain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Jesus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Mesiyas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kamatayan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Niya’y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pinagtibay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babaguhin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relasyon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pagitan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FF258DA-6355-D64B-8B1B-E4C55017FBFF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Sa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makukuha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natin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pinakaganap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pagpapahayag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panukala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kaligtasan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pinagputul-putol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katawan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nabuhos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dugo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naihayag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Lumang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paghahandog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Kordero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Paskuwa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katas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ubas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kumakatawan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dugo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Jesus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nabuhos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krus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FF258DA-6355-D64B-8B1B-E4C55017FBFF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tinapay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at katas 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nagbibigay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pinakamaiksing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buod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kasaysayan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kaligtasan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Banal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Hapunan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nagtuturo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rin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pagbabalik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kung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wala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ito’y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walang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kabuluhan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kamatayan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unang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pagdating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Cristo ay di-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maihihiwalay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nakatali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ikalawa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una’y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masusumpungan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wakas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nitong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katuparan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ikalawa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lang. 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4E704A4-2966-444A-AD19-24C53C06DDA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Huling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Pananalita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Maaaring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dumating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araw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maipapaliwanag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siyensya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lahat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tungkol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paano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nangyayari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bahaghari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ngunit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hinding-hindi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maipapaliwanag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kung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bakit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ginawa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¶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gayunman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,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alam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kung 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bakit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Ginawa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para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ipaalaala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atin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Kanyang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pangakong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hinding-hindi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muli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Niya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wawasakin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lupa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pamamagitan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0" baseline="0" dirty="0" err="1" smtClean="0">
                <a:latin typeface="Calibri" charset="0"/>
                <a:ea typeface="ＭＳ Ｐゴシック" charset="0"/>
                <a:cs typeface="Calibri" charset="0"/>
              </a:rPr>
              <a:t>tubig</a:t>
            </a:r>
            <a:r>
              <a:rPr lang="en-US" sz="1800" i="0" baseline="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i="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FB1607C-F39D-694B-9148-F70E437721B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Mithiin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pagbasa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aklat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Jeremias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paghayo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paglalakbay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espirituwal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paglalakbay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pabalik-balik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mula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pinakamababang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kasamaan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tungo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tayog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kariktan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kamaharlikaan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Panginoon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—¶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Panginoon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mula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kataasang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‘yon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humihiyaw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ating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lahat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: 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Mi-yittan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ganitong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puso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mapasa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baseline="0" dirty="0" err="1" smtClean="0">
                <a:latin typeface="Calibri" charset="0"/>
                <a:ea typeface="ＭＳ Ｐゴシック" charset="0"/>
                <a:cs typeface="Calibri" charset="0"/>
              </a:rPr>
              <a:t>inyo</a:t>
            </a:r>
            <a:r>
              <a:rPr lang="en-US" sz="1800" i="1" baseline="0" smtClean="0">
                <a:latin typeface="Calibri" charset="0"/>
                <a:ea typeface="ＭＳ Ｐゴシック" charset="0"/>
                <a:cs typeface="Calibri" charset="0"/>
              </a:rPr>
              <a:t>!</a:t>
            </a:r>
            <a:endParaRPr lang="en-US" sz="1800" i="1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BF318786-9DF7-2D4D-BAAB-2E05288E1BD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Ika-11 </a:t>
            </a:r>
            <a:r>
              <a:rPr lang="en-US" sz="1800" dirty="0" err="1">
                <a:latin typeface="Calibri" charset="0"/>
                <a:ea typeface="ＭＳ Ｐゴシック" charset="0"/>
                <a:cs typeface="Calibri" charset="0"/>
              </a:rPr>
              <a:t>liksyon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2A6A2B54-0968-4242-843A-76CD32B8712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/>
            <a:endParaRPr lang="en-US" sz="18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9A846EB-8CAB-8040-AF59-E169D735EDF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Susing</a:t>
            </a:r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>
                <a:latin typeface="Calibri" charset="0"/>
                <a:ea typeface="ＭＳ Ｐゴシック" charset="0"/>
                <a:cs typeface="Calibri" charset="0"/>
              </a:rPr>
              <a:t>Talata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“ ‘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Narito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araw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altLang="ja-JP" sz="1800" dirty="0" err="1" smtClean="0">
                <a:latin typeface="Calibri" charset="0"/>
                <a:ea typeface="ＭＳ Ｐゴシック" charset="0"/>
                <a:cs typeface="Calibri" charset="0"/>
              </a:rPr>
              <a:t>dumarating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,’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sabi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cap="small" baseline="0" dirty="0" err="1" smtClean="0">
                <a:latin typeface="Calibri" charset="0"/>
                <a:ea typeface="ＭＳ Ｐゴシック" charset="0"/>
                <a:cs typeface="Calibri" charset="0"/>
              </a:rPr>
              <a:t>Panginoon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, ‘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ako’y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gagawa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panibagong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sambahayan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Israel at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sambahayan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Juda</a:t>
            </a:r>
            <a:r>
              <a:rPr lang="en-US" altLang="ja-JP" sz="1800" baseline="0" dirty="0" smtClean="0">
                <a:latin typeface="Calibri" charset="0"/>
                <a:ea typeface="ＭＳ Ｐゴシック" charset="0"/>
                <a:cs typeface="Calibri" charset="0"/>
              </a:rPr>
              <a:t>’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”</a:t>
            </a:r>
            <a:r>
              <a:rPr lang="en-US" altLang="ja-JP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altLang="ja-JP" sz="1800" i="1" dirty="0" smtClean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altLang="ja-JP" sz="1800" i="1" dirty="0" err="1" smtClean="0">
                <a:latin typeface="Calibri" charset="0"/>
                <a:ea typeface="ＭＳ Ｐゴシック" charset="0"/>
                <a:cs typeface="Calibri" charset="0"/>
              </a:rPr>
              <a:t>Jeremias</a:t>
            </a:r>
            <a:r>
              <a:rPr lang="en-US" altLang="ja-JP" sz="1800" i="1" dirty="0" smtClean="0">
                <a:latin typeface="Calibri" charset="0"/>
                <a:ea typeface="ＭＳ Ｐゴシック" charset="0"/>
                <a:cs typeface="Calibri" charset="0"/>
              </a:rPr>
              <a:t> 31:31)</a:t>
            </a:r>
            <a:r>
              <a:rPr lang="en-US" altLang="ja-JP" sz="1800" i="1" dirty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lang="en-US" sz="1800" i="1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2177C122-E1BF-2642-9992-DB9448A36CB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1.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Sangkatauhan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dirty="0" smtClean="0">
                <a:latin typeface="Calibri" charset="0"/>
                <a:ea typeface="ＭＳ Ｐゴシック" charset="0"/>
                <a:cs typeface="Calibri" charset="0"/>
              </a:rPr>
              <a:t>(Genesis</a:t>
            </a:r>
            <a:r>
              <a:rPr lang="en-US" sz="1800" i="1" baseline="0" dirty="0" smtClean="0">
                <a:latin typeface="Calibri" charset="0"/>
                <a:ea typeface="ＭＳ Ｐゴシック" charset="0"/>
                <a:cs typeface="Calibri" charset="0"/>
              </a:rPr>
              <a:t> 9:8-13</a:t>
            </a:r>
            <a:r>
              <a:rPr lang="en-US" sz="1800" i="1" dirty="0" smtClean="0">
                <a:latin typeface="Calibri" charset="0"/>
                <a:ea typeface="ＭＳ Ｐゴシック" charset="0"/>
                <a:cs typeface="Calibri" charset="0"/>
              </a:rPr>
              <a:t>)</a:t>
            </a:r>
            <a:endParaRPr lang="en-US" sz="1800" i="1" dirty="0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/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2.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Sinai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dirty="0" smtClean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sz="1800" i="1" dirty="0" err="1" smtClean="0">
                <a:latin typeface="Calibri" charset="0"/>
                <a:ea typeface="ＭＳ Ｐゴシック" charset="0"/>
                <a:cs typeface="Calibri" charset="0"/>
              </a:rPr>
              <a:t>Exodo</a:t>
            </a:r>
            <a:r>
              <a:rPr lang="en-US" sz="1800" i="1" dirty="0" smtClean="0">
                <a:latin typeface="Calibri" charset="0"/>
                <a:ea typeface="ＭＳ Ｐゴシック" charset="0"/>
                <a:cs typeface="Calibri" charset="0"/>
              </a:rPr>
              <a:t> 24:3)</a:t>
            </a:r>
            <a:endParaRPr lang="en-US" sz="1800" i="1" dirty="0"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/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3.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Bagong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i="1" dirty="0" smtClean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sz="1800" i="1" dirty="0" err="1" smtClean="0">
                <a:latin typeface="Calibri" charset="0"/>
                <a:ea typeface="ＭＳ Ｐゴシック" charset="0"/>
                <a:cs typeface="Calibri" charset="0"/>
              </a:rPr>
              <a:t>Jeremias</a:t>
            </a:r>
            <a:r>
              <a:rPr lang="en-US" sz="1800" i="1" dirty="0" smtClean="0">
                <a:latin typeface="Calibri" charset="0"/>
                <a:ea typeface="ＭＳ Ｐゴシック" charset="0"/>
                <a:cs typeface="Calibri" charset="0"/>
              </a:rPr>
              <a:t> 31:31-33)</a:t>
            </a:r>
            <a:endParaRPr lang="en-US" sz="1800" i="1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A2E834D-6862-5044-BD21-E2AEDAC6D95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800" b="1" dirty="0" err="1">
                <a:latin typeface="Calibri"/>
                <a:ea typeface="ＭＳ Ｐゴシック" charset="0"/>
                <a:cs typeface="Calibri"/>
              </a:rPr>
              <a:t>Panimulang</a:t>
            </a:r>
            <a:r>
              <a:rPr lang="en-US" sz="1800" b="1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b="1" dirty="0" err="1">
                <a:latin typeface="Calibri"/>
                <a:ea typeface="ＭＳ Ｐゴシック" charset="0"/>
                <a:cs typeface="Calibri"/>
              </a:rPr>
              <a:t>Salita</a:t>
            </a:r>
            <a:r>
              <a:rPr lang="en-US" sz="1800" b="1" dirty="0">
                <a:latin typeface="Calibri"/>
                <a:ea typeface="ＭＳ Ｐゴシック" charset="0"/>
                <a:cs typeface="Calibri"/>
              </a:rPr>
              <a:t>. </a:t>
            </a:r>
            <a:r>
              <a:rPr lang="en-US" sz="1800" dirty="0" err="1" smtClean="0">
                <a:latin typeface="Calibri"/>
                <a:ea typeface="ＭＳ Ｐゴシック" charset="0"/>
                <a:cs typeface="Calibri"/>
              </a:rPr>
              <a:t>Bagaman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dirty="0" err="1" smtClean="0">
                <a:latin typeface="Calibri"/>
                <a:ea typeface="ＭＳ Ｐゴシック" charset="0"/>
                <a:cs typeface="Calibri"/>
              </a:rPr>
              <a:t>nagsasalita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dirty="0" err="1" smtClean="0">
                <a:latin typeface="Calibri"/>
                <a:ea typeface="ＭＳ Ｐゴシック" charset="0"/>
                <a:cs typeface="Calibri"/>
              </a:rPr>
              <a:t>ang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dirty="0" err="1" smtClean="0">
                <a:latin typeface="Calibri"/>
                <a:ea typeface="ＭＳ Ｐゴシック" charset="0"/>
                <a:cs typeface="Calibri"/>
              </a:rPr>
              <a:t>Biblia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dirty="0" err="1" smtClean="0">
                <a:latin typeface="Calibri"/>
                <a:ea typeface="ＭＳ Ｐゴシック" charset="0"/>
                <a:cs typeface="Calibri"/>
              </a:rPr>
              <a:t>ng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 “</a:t>
            </a:r>
            <a:r>
              <a:rPr lang="en-US" sz="1800" dirty="0" err="1" smtClean="0">
                <a:latin typeface="Calibri"/>
                <a:ea typeface="ＭＳ Ｐゴシック" charset="0"/>
                <a:cs typeface="Calibri"/>
              </a:rPr>
              <a:t>mga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dirty="0" err="1" smtClean="0">
                <a:latin typeface="Calibri"/>
                <a:ea typeface="ＭＳ Ｐゴシック" charset="0"/>
                <a:cs typeface="Calibri"/>
              </a:rPr>
              <a:t>tipan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” </a:t>
            </a:r>
            <a:r>
              <a:rPr lang="en-US" sz="1800" dirty="0" err="1" smtClean="0">
                <a:latin typeface="Calibri"/>
                <a:ea typeface="ＭＳ Ｐゴシック" charset="0"/>
                <a:cs typeface="Calibri"/>
              </a:rPr>
              <a:t>sa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dirty="0" err="1" smtClean="0">
                <a:latin typeface="Calibri"/>
                <a:ea typeface="ＭＳ Ｐゴシック" charset="0"/>
                <a:cs typeface="Calibri"/>
              </a:rPr>
              <a:t>maramihan</a:t>
            </a: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1" dirty="0" smtClean="0">
                <a:latin typeface="Calibri"/>
                <a:ea typeface="ＭＳ Ｐゴシック" charset="0"/>
                <a:cs typeface="Calibri"/>
              </a:rPr>
              <a:t>(Roma 9:4, </a:t>
            </a:r>
            <a:r>
              <a:rPr lang="en-US" sz="1800" i="1" dirty="0" err="1" smtClean="0">
                <a:latin typeface="Calibri"/>
                <a:ea typeface="ＭＳ Ｐゴシック" charset="0"/>
                <a:cs typeface="Calibri"/>
              </a:rPr>
              <a:t>Galacia</a:t>
            </a:r>
            <a:r>
              <a:rPr lang="en-US" sz="1800" i="1" dirty="0" smtClean="0">
                <a:latin typeface="Calibri"/>
                <a:ea typeface="ＭＳ Ｐゴシック" charset="0"/>
                <a:cs typeface="Calibri"/>
              </a:rPr>
              <a:t> 4:24)</a:t>
            </a:r>
            <a:r>
              <a:rPr lang="en-US" sz="1800" i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ay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meron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lang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isang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saligang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tipan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tipan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biyaya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, kung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saan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iginagawad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Diyos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kaligtasan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sa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mga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nagkasalang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nilalang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inaangkin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ito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sa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pamamagitan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pananampalataya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. ¶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“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mga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tipan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” ay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bumabangon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mula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sa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mga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paraang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sinabing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muli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tipan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pangako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upang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masapatan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pangangailangan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Kanyang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800" i="0" baseline="0" dirty="0" err="1" smtClean="0">
                <a:latin typeface="Calibri"/>
                <a:ea typeface="ＭＳ Ｐゴシック" charset="0"/>
                <a:cs typeface="Calibri"/>
              </a:rPr>
              <a:t>bayan</a:t>
            </a:r>
            <a:r>
              <a:rPr lang="en-US" sz="1800" i="0" baseline="0" dirty="0" smtClean="0">
                <a:latin typeface="Calibri"/>
                <a:ea typeface="ＭＳ Ｐゴシック" charset="0"/>
                <a:cs typeface="Calibri"/>
              </a:rPr>
              <a:t>.</a:t>
            </a:r>
            <a:endParaRPr lang="en-US" sz="1800" i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0E429EC-3019-1842-A656-529B722882B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 b="1" dirty="0">
                <a:latin typeface="Calibri" charset="0"/>
                <a:ea typeface="ＭＳ Ｐゴシック" charset="0"/>
                <a:cs typeface="Calibri" charset="0"/>
              </a:rPr>
              <a:t>1.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="1" dirty="0" err="1" smtClean="0">
                <a:latin typeface="Calibri" charset="0"/>
                <a:ea typeface="ＭＳ Ｐゴシック" charset="0"/>
                <a:cs typeface="Calibri" charset="0"/>
              </a:rPr>
              <a:t>Sangkatauhan</a:t>
            </a: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“At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nagsalita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Diyos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kay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Noe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...’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Narito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aking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itinatatag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inyo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, at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inyong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mga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 err="1" smtClean="0">
                <a:latin typeface="Calibri" charset="0"/>
                <a:ea typeface="ＭＳ Ｐゴシック" charset="0"/>
                <a:cs typeface="Calibri" charset="0"/>
              </a:rPr>
              <a:t>anak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susunod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inyo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;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sa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bawat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nilikhang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may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buhay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.... ¶ Hindi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magkakaroon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pa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bahang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magwawasak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lupa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 ...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Inilagay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aking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bahaghari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......,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ito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ay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magiging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tanda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tipan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ko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at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ng</a:t>
            </a:r>
            <a:r>
              <a:rPr lang="en-US" sz="1800" baseline="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baseline="0" dirty="0" err="1" smtClean="0">
                <a:latin typeface="Calibri" charset="0"/>
                <a:ea typeface="ＭＳ Ｐゴシック" charset="0"/>
                <a:cs typeface="Calibri" charset="0"/>
              </a:rPr>
              <a:t>lupa</a:t>
            </a:r>
            <a:r>
              <a:rPr lang="en-US" altLang="ja-JP" sz="1800" i="1" dirty="0" smtClean="0">
                <a:latin typeface="Calibri" charset="0"/>
                <a:ea typeface="ＭＳ Ｐゴシック" charset="0"/>
                <a:cs typeface="Calibri" charset="0"/>
              </a:rPr>
              <a:t>” (Genesis 9:8-13)</a:t>
            </a:r>
            <a:r>
              <a:rPr lang="en-US" altLang="ja-JP" sz="1800" i="1" dirty="0">
                <a:latin typeface="Calibri" charset="0"/>
                <a:ea typeface="ＭＳ Ｐゴシック" charset="0"/>
                <a:cs typeface="Calibri" charset="0"/>
              </a:rPr>
              <a:t>. </a:t>
            </a:r>
            <a:endParaRPr lang="en-US" sz="1800" i="1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0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74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4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6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54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609600" y="49530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6614" y="24077"/>
            <a:ext cx="736600" cy="109220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676400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9050" y="2971800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889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2068" name="Picture 20" descr="Untitled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0400" y="3352800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3076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2739052" y="489446"/>
            <a:ext cx="36690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non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Adult Bible Study Guide</a:t>
            </a:r>
            <a:endParaRPr lang="en-US" sz="2800" dirty="0" smtClean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 algn="ctr">
              <a:defRPr/>
            </a:pPr>
            <a:r>
              <a:rPr lang="en-US" sz="3200" dirty="0" smtClean="0">
                <a:latin typeface="Cambria" charset="0"/>
                <a:cs typeface="Cambria" charset="0"/>
              </a:rPr>
              <a:t>Oct • Nov • Dec 2015</a:t>
            </a:r>
            <a:endParaRPr lang="en-US" sz="2400" dirty="0" smtClean="0">
              <a:latin typeface="Cambria" charset="0"/>
              <a:ea typeface="Geneva" charset="0"/>
            </a:endParaRPr>
          </a:p>
        </p:txBody>
      </p:sp>
      <p:sp>
        <p:nvSpPr>
          <p:cNvPr id="3078" name="Text Box 22"/>
          <p:cNvSpPr txBox="1">
            <a:spLocks noChangeArrowheads="1"/>
          </p:cNvSpPr>
          <p:nvPr/>
        </p:nvSpPr>
        <p:spPr bwMode="auto">
          <a:xfrm>
            <a:off x="685800" y="548640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 err="1">
                <a:latin typeface="Calibri" charset="0"/>
                <a:cs typeface="Calibri" charset="0"/>
              </a:rPr>
              <a:t>powerpoint</a:t>
            </a:r>
            <a:r>
              <a:rPr lang="en-US" sz="2400" dirty="0">
                <a:latin typeface="Calibri" charset="0"/>
                <a:cs typeface="Calibri" charset="0"/>
              </a:rPr>
              <a:t> presentation designed by </a:t>
            </a:r>
            <a:r>
              <a:rPr lang="en-US" sz="2400" dirty="0" err="1">
                <a:latin typeface="Calibri" charset="0"/>
                <a:cs typeface="Calibri" charset="0"/>
              </a:rPr>
              <a:t>claro</a:t>
            </a:r>
            <a:r>
              <a:rPr lang="en-US" sz="2400" dirty="0">
                <a:latin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cs typeface="Calibri" charset="0"/>
              </a:rPr>
              <a:t>ruiz</a:t>
            </a:r>
            <a:r>
              <a:rPr lang="en-US" sz="2400" dirty="0">
                <a:latin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cs typeface="Calibri" charset="0"/>
              </a:rPr>
              <a:t>vicente</a:t>
            </a:r>
            <a:endParaRPr lang="en-US" sz="2000" dirty="0">
              <a:latin typeface="Calibri" charset="0"/>
              <a:cs typeface="Calibri" charset="0"/>
            </a:endParaRPr>
          </a:p>
          <a:p>
            <a:pPr algn="ctr"/>
            <a:r>
              <a:rPr lang="en-US" sz="3600" dirty="0">
                <a:latin typeface="Calibri" charset="0"/>
                <a:cs typeface="Calibri" charset="0"/>
              </a:rPr>
              <a:t>http://</a:t>
            </a:r>
            <a:r>
              <a:rPr lang="en-US" sz="3600" dirty="0" err="1">
                <a:latin typeface="Calibri" charset="0"/>
                <a:cs typeface="Calibri" charset="0"/>
              </a:rPr>
              <a:t>clarovicente.weebly.com</a:t>
            </a:r>
            <a:endParaRPr lang="en-US" sz="2800" dirty="0">
              <a:solidFill>
                <a:srgbClr val="80808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9263" y="42863"/>
            <a:ext cx="5817687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1.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The Covenant With Humanity</a:t>
            </a:r>
            <a:endParaRPr lang="en-US" sz="32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The </a:t>
            </a:r>
            <a:r>
              <a:rPr lang="en-US" sz="3200" dirty="0" err="1" smtClean="0">
                <a:latin typeface="Cambria" charset="0"/>
                <a:cs typeface="Cambria" charset="0"/>
              </a:rPr>
              <a:t>Noahic</a:t>
            </a:r>
            <a:r>
              <a:rPr lang="en-US" sz="3200" dirty="0" smtClean="0">
                <a:latin typeface="Cambria" charset="0"/>
                <a:cs typeface="Cambria" charset="0"/>
              </a:rPr>
              <a:t> Covenant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56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400" b="1" dirty="0" smtClean="0">
                <a:latin typeface="Calibri"/>
                <a:cs typeface="Calibri"/>
              </a:rPr>
              <a:t>T</a:t>
            </a:r>
            <a:r>
              <a:rPr lang="en-US" sz="4400" b="1" dirty="0" smtClean="0">
                <a:latin typeface="Calibri"/>
                <a:cs typeface="Calibri"/>
              </a:rPr>
              <a:t>he</a:t>
            </a:r>
            <a:r>
              <a:rPr lang="en-US" sz="4400" dirty="0" smtClean="0">
                <a:latin typeface="Calibri" charset="0"/>
                <a:cs typeface="Calibri" charset="0"/>
              </a:rPr>
              <a:t> </a:t>
            </a:r>
            <a:r>
              <a:rPr lang="en-US" sz="4400" b="1" dirty="0" smtClean="0">
                <a:latin typeface="Calibri" charset="0"/>
                <a:cs typeface="Calibri" charset="0"/>
              </a:rPr>
              <a:t>covenant God </a:t>
            </a:r>
            <a:r>
              <a:rPr lang="en-US" sz="4400" dirty="0" smtClean="0">
                <a:latin typeface="Calibri"/>
                <a:cs typeface="Calibri"/>
              </a:rPr>
              <a:t>expressed to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Noah </a:t>
            </a:r>
            <a:r>
              <a:rPr lang="en-US" sz="4400" dirty="0">
                <a:latin typeface="Calibri"/>
                <a:cs typeface="Calibri"/>
              </a:rPr>
              <a:t>was the most universal </a:t>
            </a:r>
            <a:r>
              <a:rPr lang="en-US" sz="4400" dirty="0" smtClean="0">
                <a:latin typeface="Calibri"/>
                <a:cs typeface="Calibri"/>
              </a:rPr>
              <a:t>among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biblical covenants; it was </a:t>
            </a:r>
            <a:r>
              <a:rPr lang="en-US" sz="4400" dirty="0" smtClean="0">
                <a:latin typeface="Calibri"/>
                <a:cs typeface="Calibri"/>
              </a:rPr>
              <a:t>with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all </a:t>
            </a:r>
            <a:r>
              <a:rPr lang="en-US" sz="4400" dirty="0">
                <a:latin typeface="Calibri"/>
                <a:cs typeface="Calibri"/>
              </a:rPr>
              <a:t>humanity, and it included </a:t>
            </a:r>
            <a:r>
              <a:rPr lang="en-US" sz="4400" dirty="0" smtClean="0">
                <a:latin typeface="Calibri"/>
                <a:cs typeface="Calibri"/>
              </a:rPr>
              <a:t>the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animals </a:t>
            </a:r>
            <a:r>
              <a:rPr lang="en-US" sz="4400" dirty="0">
                <a:latin typeface="Calibri"/>
                <a:cs typeface="Calibri"/>
              </a:rPr>
              <a:t>and nature too </a:t>
            </a:r>
            <a:r>
              <a:rPr lang="en-US" sz="4400" i="1" dirty="0">
                <a:latin typeface="Calibri"/>
                <a:cs typeface="Calibri"/>
              </a:rPr>
              <a:t>(Gen. 9:12)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Also</a:t>
            </a:r>
            <a:r>
              <a:rPr lang="en-US" sz="4400" dirty="0">
                <a:latin typeface="Calibri"/>
                <a:cs typeface="Calibri"/>
              </a:rPr>
              <a:t>, this was a one-sided arrange- </a:t>
            </a:r>
            <a:r>
              <a:rPr lang="en-US" sz="4400" dirty="0" err="1">
                <a:latin typeface="Calibri"/>
                <a:cs typeface="Calibri"/>
              </a:rPr>
              <a:t>ment</a:t>
            </a:r>
            <a:r>
              <a:rPr lang="en-US" sz="4400" dirty="0">
                <a:latin typeface="Calibri"/>
                <a:cs typeface="Calibri"/>
              </a:rPr>
              <a:t>: the Lord didn’t impose any requirements </a:t>
            </a:r>
            <a:r>
              <a:rPr lang="en-US" sz="4400" dirty="0" smtClean="0">
                <a:latin typeface="Calibri"/>
                <a:cs typeface="Calibri"/>
              </a:rPr>
              <a:t>upon </a:t>
            </a:r>
            <a:r>
              <a:rPr lang="en-US" sz="4400" dirty="0">
                <a:latin typeface="Calibri"/>
                <a:cs typeface="Calibri"/>
              </a:rPr>
              <a:t>those with whom He was establishing the covenant.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9263" y="42863"/>
            <a:ext cx="5817687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1.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The Covenant With Humanity</a:t>
            </a:r>
            <a:endParaRPr lang="en-US" sz="32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The </a:t>
            </a:r>
            <a:r>
              <a:rPr lang="en-US" sz="3200" dirty="0" err="1" smtClean="0">
                <a:latin typeface="Cambria" charset="0"/>
                <a:cs typeface="Cambria" charset="0"/>
              </a:rPr>
              <a:t>Noahic</a:t>
            </a:r>
            <a:r>
              <a:rPr lang="en-US" sz="3200" dirty="0" smtClean="0">
                <a:latin typeface="Cambria" charset="0"/>
                <a:cs typeface="Cambria" charset="0"/>
              </a:rPr>
              <a:t> Covenant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445" y="1245505"/>
            <a:ext cx="9144000" cy="54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God then sealed His covenant </a:t>
            </a:r>
            <a:r>
              <a:rPr lang="en-US" sz="4400" dirty="0" smtClean="0">
                <a:latin typeface="Calibri"/>
                <a:cs typeface="Calibri"/>
              </a:rPr>
              <a:t>with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a </a:t>
            </a:r>
            <a:r>
              <a:rPr lang="en-US" sz="4400" dirty="0">
                <a:latin typeface="Calibri"/>
                <a:cs typeface="Calibri"/>
              </a:rPr>
              <a:t>visible sign, that of a rainbow</a:t>
            </a:r>
            <a:r>
              <a:rPr lang="en-US" sz="4400" dirty="0" smtClean="0">
                <a:latin typeface="Calibri"/>
                <a:cs typeface="Calibri"/>
              </a:rPr>
              <a:t>,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which </a:t>
            </a:r>
            <a:r>
              <a:rPr lang="en-US" sz="4400" dirty="0">
                <a:latin typeface="Calibri"/>
                <a:cs typeface="Calibri"/>
              </a:rPr>
              <a:t>symbolizes the </a:t>
            </a:r>
            <a:r>
              <a:rPr lang="en-US" sz="4400" dirty="0" smtClean="0">
                <a:latin typeface="Calibri"/>
                <a:cs typeface="Calibri"/>
              </a:rPr>
              <a:t>covenant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promise </a:t>
            </a:r>
            <a:r>
              <a:rPr lang="en-US" sz="4400" dirty="0">
                <a:latin typeface="Calibri"/>
                <a:cs typeface="Calibri"/>
              </a:rPr>
              <a:t>that the earth will </a:t>
            </a:r>
            <a:r>
              <a:rPr lang="en-US" sz="4400" dirty="0" smtClean="0">
                <a:latin typeface="Calibri"/>
                <a:cs typeface="Calibri"/>
              </a:rPr>
              <a:t>never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be </a:t>
            </a:r>
            <a:r>
              <a:rPr lang="en-US" sz="4400" dirty="0">
                <a:latin typeface="Calibri"/>
                <a:cs typeface="Calibri"/>
              </a:rPr>
              <a:t>destroyed by a flood </a:t>
            </a:r>
            <a:r>
              <a:rPr lang="en-US" sz="4400" dirty="0" smtClean="0">
                <a:latin typeface="Calibri"/>
                <a:cs typeface="Calibri"/>
              </a:rPr>
              <a:t>again.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can look up at it and </a:t>
            </a:r>
            <a:r>
              <a:rPr lang="en-US" sz="4400" dirty="0" smtClean="0">
                <a:latin typeface="Calibri"/>
                <a:cs typeface="Calibri"/>
              </a:rPr>
              <a:t>draw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hope that </a:t>
            </a:r>
            <a:r>
              <a:rPr lang="en-US" sz="4400" dirty="0">
                <a:latin typeface="Calibri"/>
                <a:cs typeface="Calibri"/>
              </a:rPr>
              <a:t>it’s a message from God</a:t>
            </a:r>
            <a:r>
              <a:rPr lang="en-US" sz="4400" dirty="0" smtClean="0">
                <a:latin typeface="Calibri"/>
                <a:cs typeface="Calibri"/>
              </a:rPr>
              <a:t>,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a message </a:t>
            </a:r>
            <a:r>
              <a:rPr lang="en-US" sz="4400" dirty="0">
                <a:latin typeface="Calibri"/>
                <a:cs typeface="Calibri"/>
              </a:rPr>
              <a:t>of His love toward our wretched planet. </a:t>
            </a:r>
          </a:p>
        </p:txBody>
      </p:sp>
    </p:spTree>
    <p:extLst>
      <p:ext uri="{BB962C8B-B14F-4D97-AF65-F5344CB8AC3E}">
        <p14:creationId xmlns:p14="http://schemas.microsoft.com/office/powerpoint/2010/main" val="286487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9263" y="42863"/>
            <a:ext cx="6945717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1.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The Covenant With All Humanity</a:t>
            </a:r>
            <a:endParaRPr lang="en-US" sz="32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The Abrahamic Covenant </a:t>
            </a:r>
            <a:r>
              <a:rPr lang="en-US" sz="3200" dirty="0">
                <a:latin typeface="Calibri" charset="0"/>
                <a:cs typeface="Calibri" charset="0"/>
              </a:rPr>
              <a:t>(Gen 12:1, 2</a:t>
            </a:r>
            <a:r>
              <a:rPr lang="en-US" sz="3200" dirty="0" smtClean="0">
                <a:latin typeface="Calibri" charset="0"/>
                <a:cs typeface="Calibri" charset="0"/>
              </a:rPr>
              <a:t>)</a:t>
            </a:r>
            <a:endParaRPr lang="en-US" sz="3200" i="1" dirty="0">
              <a:latin typeface="Calibri" charset="0"/>
              <a:cs typeface="Calibri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8072" y="1245505"/>
            <a:ext cx="8028384" cy="54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i="1" dirty="0" smtClean="0">
                <a:latin typeface="Calibri" charset="0"/>
                <a:cs typeface="Calibri" charset="0"/>
              </a:rPr>
              <a:t>“Now the Lord had said to Abram:</a:t>
            </a:r>
          </a:p>
          <a:p>
            <a:pPr>
              <a:lnSpc>
                <a:spcPct val="90000"/>
              </a:lnSpc>
            </a:pPr>
            <a:r>
              <a:rPr lang="en-US" sz="4400" i="1" dirty="0" smtClean="0">
                <a:latin typeface="Calibri" charset="0"/>
                <a:cs typeface="Calibri" charset="0"/>
              </a:rPr>
              <a:t>‘Get out of your country.</a:t>
            </a:r>
          </a:p>
          <a:p>
            <a:pPr>
              <a:lnSpc>
                <a:spcPct val="90000"/>
              </a:lnSpc>
            </a:pPr>
            <a:r>
              <a:rPr lang="en-US" sz="4400" i="1" dirty="0" smtClean="0">
                <a:latin typeface="Calibri" charset="0"/>
                <a:cs typeface="Calibri" charset="0"/>
              </a:rPr>
              <a:t>From your family</a:t>
            </a:r>
          </a:p>
          <a:p>
            <a:pPr>
              <a:lnSpc>
                <a:spcPct val="90000"/>
              </a:lnSpc>
            </a:pPr>
            <a:r>
              <a:rPr lang="en-US" sz="4400" i="1" dirty="0" smtClean="0">
                <a:latin typeface="Calibri" charset="0"/>
                <a:cs typeface="Calibri" charset="0"/>
              </a:rPr>
              <a:t>And from your father’s house.</a:t>
            </a:r>
          </a:p>
          <a:p>
            <a:pPr>
              <a:lnSpc>
                <a:spcPct val="90000"/>
              </a:lnSpc>
            </a:pPr>
            <a:r>
              <a:rPr lang="en-US" sz="4400" i="1" dirty="0" smtClean="0">
                <a:latin typeface="Calibri" charset="0"/>
                <a:cs typeface="Calibri" charset="0"/>
              </a:rPr>
              <a:t>To a land that I will show you.</a:t>
            </a:r>
          </a:p>
          <a:p>
            <a:pPr>
              <a:lnSpc>
                <a:spcPct val="90000"/>
              </a:lnSpc>
            </a:pPr>
            <a:r>
              <a:rPr lang="en-US" sz="4400" i="1" dirty="0" smtClean="0">
                <a:latin typeface="Calibri" charset="0"/>
                <a:cs typeface="Calibri" charset="0"/>
              </a:rPr>
              <a:t>I will make you a great nation;</a:t>
            </a:r>
          </a:p>
          <a:p>
            <a:pPr>
              <a:lnSpc>
                <a:spcPct val="90000"/>
              </a:lnSpc>
            </a:pPr>
            <a:r>
              <a:rPr lang="en-US" sz="4400" i="1" dirty="0" smtClean="0">
                <a:latin typeface="Calibri" charset="0"/>
                <a:cs typeface="Calibri" charset="0"/>
              </a:rPr>
              <a:t>I will bless you</a:t>
            </a:r>
          </a:p>
          <a:p>
            <a:pPr>
              <a:lnSpc>
                <a:spcPct val="90000"/>
              </a:lnSpc>
            </a:pPr>
            <a:r>
              <a:rPr lang="en-US" sz="4400" i="1" dirty="0" smtClean="0">
                <a:latin typeface="Calibri" charset="0"/>
                <a:cs typeface="Calibri" charset="0"/>
              </a:rPr>
              <a:t>And make your name great;</a:t>
            </a:r>
          </a:p>
          <a:p>
            <a:pPr>
              <a:lnSpc>
                <a:spcPct val="90000"/>
              </a:lnSpc>
            </a:pPr>
            <a:r>
              <a:rPr lang="en-US" sz="4400" i="1" dirty="0" smtClean="0">
                <a:latin typeface="Calibri" charset="0"/>
                <a:cs typeface="Calibri" charset="0"/>
              </a:rPr>
              <a:t>And you shall be a blessing.’ ”</a:t>
            </a:r>
            <a:endParaRPr lang="en-US" sz="3200" i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1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9263" y="42863"/>
            <a:ext cx="6914183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1.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The Covenant With Humanity</a:t>
            </a:r>
            <a:endParaRPr lang="en-US" sz="32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The Abrahamic Covenant (Gen. 12:1, 2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445" y="1245505"/>
            <a:ext cx="9144000" cy="54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The Abrahamic covenant </a:t>
            </a:r>
            <a:r>
              <a:rPr lang="en-US" sz="4400" dirty="0" smtClean="0">
                <a:latin typeface="Calibri"/>
                <a:cs typeface="Calibri"/>
              </a:rPr>
              <a:t>is </a:t>
            </a:r>
            <a:r>
              <a:rPr lang="en-US" sz="4400" dirty="0">
                <a:latin typeface="Calibri"/>
                <a:cs typeface="Calibri"/>
              </a:rPr>
              <a:t>fundamental to </a:t>
            </a:r>
            <a:r>
              <a:rPr lang="en-US" sz="4400" dirty="0" smtClean="0">
                <a:latin typeface="Calibri"/>
                <a:cs typeface="Calibri"/>
              </a:rPr>
              <a:t>salvation </a:t>
            </a:r>
            <a:r>
              <a:rPr lang="en-US" sz="4400" dirty="0">
                <a:latin typeface="Calibri"/>
                <a:cs typeface="Calibri"/>
              </a:rPr>
              <a:t>history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Through Abraham’s seed—</a:t>
            </a:r>
            <a:r>
              <a:rPr lang="en-US" sz="4400" dirty="0" smtClean="0">
                <a:latin typeface="Calibri"/>
                <a:cs typeface="Calibri"/>
              </a:rPr>
              <a:t>referring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particular to </a:t>
            </a:r>
            <a:r>
              <a:rPr lang="en-US" sz="4400" dirty="0" smtClean="0">
                <a:latin typeface="Calibri"/>
                <a:cs typeface="Calibri"/>
              </a:rPr>
              <a:t>Jesus </a:t>
            </a:r>
            <a:r>
              <a:rPr lang="en-US" sz="4400" i="1" dirty="0">
                <a:latin typeface="Calibri"/>
                <a:cs typeface="Calibri"/>
              </a:rPr>
              <a:t>(see Gal. 3:16), </a:t>
            </a:r>
            <a:r>
              <a:rPr lang="en-US" sz="4400" dirty="0">
                <a:latin typeface="Calibri"/>
                <a:cs typeface="Calibri"/>
              </a:rPr>
              <a:t>God would bless the entire </a:t>
            </a:r>
            <a:r>
              <a:rPr lang="en-US" sz="4400" dirty="0" smtClean="0">
                <a:latin typeface="Calibri"/>
                <a:cs typeface="Calibri"/>
              </a:rPr>
              <a:t>world.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All </a:t>
            </a:r>
            <a:r>
              <a:rPr lang="en-US" sz="4400" dirty="0">
                <a:latin typeface="Calibri"/>
                <a:cs typeface="Calibri"/>
              </a:rPr>
              <a:t>who would be a part of Abraham’s seed, which happens by faith in Christ </a:t>
            </a:r>
            <a:r>
              <a:rPr lang="en-US" sz="4400" i="1" dirty="0">
                <a:latin typeface="Calibri"/>
                <a:cs typeface="Calibri"/>
              </a:rPr>
              <a:t>(Gal. 3:29), </a:t>
            </a:r>
            <a:r>
              <a:rPr lang="en-US" sz="4400" dirty="0">
                <a:latin typeface="Calibri"/>
                <a:cs typeface="Calibri"/>
              </a:rPr>
              <a:t>would find that Abraham’s God would be their God as well. </a:t>
            </a:r>
          </a:p>
        </p:txBody>
      </p:sp>
    </p:spTree>
    <p:extLst>
      <p:ext uri="{BB962C8B-B14F-4D97-AF65-F5344CB8AC3E}">
        <p14:creationId xmlns:p14="http://schemas.microsoft.com/office/powerpoint/2010/main" val="336474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1768475" y="42863"/>
            <a:ext cx="4399873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The Covenant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2</a:t>
            </a:r>
            <a:r>
              <a:rPr lang="en-US" sz="3200" dirty="0">
                <a:latin typeface="Cambria" charset="0"/>
                <a:cs typeface="Cambria" charset="0"/>
              </a:rPr>
              <a:t>. </a:t>
            </a:r>
            <a:r>
              <a:rPr lang="en-US" sz="3200" dirty="0" smtClean="0">
                <a:latin typeface="Cambria" charset="0"/>
                <a:cs typeface="Cambria" charset="0"/>
              </a:rPr>
              <a:t>The Covenant at Sinai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740" y="1238096"/>
            <a:ext cx="4632516" cy="3474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123728" y="1196752"/>
            <a:ext cx="4824536" cy="36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24744"/>
            <a:ext cx="9144000" cy="55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600" dirty="0" smtClean="0">
                <a:latin typeface="Cambria" charset="0"/>
                <a:cs typeface="Cambria" charset="0"/>
              </a:rPr>
              <a:t>Exodus 24:3 NKJV</a:t>
            </a:r>
            <a:endParaRPr lang="en-US" dirty="0">
              <a:latin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4400" cap="small" dirty="0" smtClean="0">
                <a:latin typeface="Calibri"/>
                <a:cs typeface="Calibri"/>
              </a:rPr>
              <a:t>“</a:t>
            </a:r>
            <a:r>
              <a:rPr lang="en-US" altLang="ja-JP" sz="5400" b="1" dirty="0" smtClean="0">
                <a:latin typeface="Calibri"/>
                <a:cs typeface="Calibri"/>
              </a:rPr>
              <a:t>S</a:t>
            </a:r>
            <a:r>
              <a:rPr lang="en-US" altLang="ja-JP" sz="4400" b="1" dirty="0" smtClean="0">
                <a:latin typeface="Calibri"/>
                <a:cs typeface="Calibri"/>
              </a:rPr>
              <a:t>o</a:t>
            </a:r>
            <a:r>
              <a:rPr lang="en-US" altLang="ja-JP" sz="4400" cap="small" dirty="0" smtClean="0">
                <a:latin typeface="Calibri"/>
                <a:cs typeface="Calibri"/>
              </a:rPr>
              <a:t> </a:t>
            </a:r>
            <a:r>
              <a:rPr lang="en-US" altLang="ja-JP" sz="4400" b="1" dirty="0" smtClean="0">
                <a:latin typeface="Calibri" charset="0"/>
                <a:cs typeface="Calibri" charset="0"/>
              </a:rPr>
              <a:t>Moses came </a:t>
            </a:r>
            <a:r>
              <a:rPr lang="en-US" altLang="ja-JP" sz="4400" dirty="0" smtClean="0">
                <a:latin typeface="Calibri" charset="0"/>
                <a:cs typeface="Calibri" charset="0"/>
              </a:rPr>
              <a:t>and told the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4400" dirty="0" smtClean="0">
                <a:latin typeface="Calibri" charset="0"/>
                <a:cs typeface="Calibri" charset="0"/>
              </a:rPr>
              <a:t>people all the words of the </a:t>
            </a:r>
            <a:r>
              <a:rPr lang="en-US" altLang="ja-JP" sz="4400" cap="small" dirty="0" smtClean="0">
                <a:latin typeface="Calibri" charset="0"/>
                <a:cs typeface="Calibri" charset="0"/>
              </a:rPr>
              <a:t>Lord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4400" dirty="0" smtClean="0">
                <a:latin typeface="Calibri" charset="0"/>
                <a:cs typeface="Calibri" charset="0"/>
              </a:rPr>
              <a:t>and all the judgments.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altLang="ja-JP" sz="4400" dirty="0" smtClean="0">
              <a:latin typeface="Calibri" charset="0"/>
              <a:cs typeface="Calibri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altLang="ja-JP" sz="4400" dirty="0">
              <a:latin typeface="Calibri" charset="0"/>
              <a:cs typeface="Calibri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4400" dirty="0" smtClean="0">
                <a:latin typeface="Calibri" charset="0"/>
                <a:cs typeface="Calibri" charset="0"/>
              </a:rPr>
              <a:t>And all the people answered with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4400" dirty="0" smtClean="0">
                <a:latin typeface="Calibri" charset="0"/>
                <a:cs typeface="Calibri" charset="0"/>
              </a:rPr>
              <a:t>one voice and said, ‘All the words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4400" dirty="0" smtClean="0">
                <a:latin typeface="Calibri" charset="0"/>
                <a:cs typeface="Calibri" charset="0"/>
              </a:rPr>
              <a:t>which the </a:t>
            </a:r>
            <a:r>
              <a:rPr lang="en-US" altLang="ja-JP" sz="4400" cap="small" dirty="0" smtClean="0">
                <a:latin typeface="Calibri" charset="0"/>
                <a:cs typeface="Calibri" charset="0"/>
              </a:rPr>
              <a:t>Lord</a:t>
            </a:r>
            <a:r>
              <a:rPr lang="en-US" altLang="ja-JP" sz="4400" dirty="0" smtClean="0">
                <a:latin typeface="Calibri" charset="0"/>
                <a:cs typeface="Calibri" charset="0"/>
              </a:rPr>
              <a:t> has said we will do.’ </a:t>
            </a:r>
            <a:r>
              <a:rPr lang="en-US" sz="4400" spc="-50" dirty="0" smtClean="0">
                <a:latin typeface="Calibri" charset="0"/>
                <a:cs typeface="Calibri" charset="0"/>
              </a:rPr>
              <a:t>”</a:t>
            </a:r>
            <a:endParaRPr lang="en-US" sz="4400" spc="-50" dirty="0">
              <a:solidFill>
                <a:srgbClr val="C0C0C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uiExpand="1" build="p"/>
      <p:bldP spid="3" grpId="0" animBg="1"/>
      <p:bldP spid="7" grpId="0" build="p" autoUpdateAnimBg="0" advAuto="1000"/>
      <p:bldP spid="7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313" y="42863"/>
            <a:ext cx="4402837" cy="9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2. The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Covenant at Sinai</a:t>
            </a:r>
            <a:endParaRPr lang="en-US" sz="32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9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The Claim of Obedience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1362" y="1170836"/>
            <a:ext cx="8748464" cy="502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ja-JP" sz="5400" b="1" dirty="0" smtClean="0">
                <a:latin typeface="Calibri"/>
                <a:cs typeface="Calibri"/>
              </a:rPr>
              <a:t>A</a:t>
            </a:r>
            <a:r>
              <a:rPr lang="en-US" altLang="ja-JP" sz="4400" b="1" dirty="0" smtClean="0">
                <a:latin typeface="Calibri"/>
                <a:cs typeface="Calibri"/>
              </a:rPr>
              <a:t>s</a:t>
            </a:r>
            <a:r>
              <a:rPr lang="en-US" sz="4400" i="1" dirty="0" smtClean="0">
                <a:latin typeface="Calibri"/>
                <a:cs typeface="Calibri"/>
              </a:rPr>
              <a:t> </a:t>
            </a:r>
            <a:r>
              <a:rPr lang="en-US" sz="4400" b="1" dirty="0" smtClean="0">
                <a:latin typeface="Calibri"/>
                <a:cs typeface="Calibri"/>
              </a:rPr>
              <a:t>sacred history </a:t>
            </a:r>
            <a:r>
              <a:rPr lang="en-US" sz="4400" dirty="0" smtClean="0">
                <a:latin typeface="Calibri"/>
                <a:cs typeface="Calibri"/>
              </a:rPr>
              <a:t>has </a:t>
            </a:r>
            <a:r>
              <a:rPr lang="en-US" sz="4400" dirty="0">
                <a:latin typeface="Calibri"/>
                <a:cs typeface="Calibri"/>
              </a:rPr>
              <a:t>shown </a:t>
            </a:r>
            <a:r>
              <a:rPr lang="en-US" sz="4400" dirty="0" smtClean="0">
                <a:latin typeface="Calibri"/>
                <a:cs typeface="Calibri"/>
              </a:rPr>
              <a:t>and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our own experience often proves, it’s one thing to make the claim </a:t>
            </a:r>
            <a:r>
              <a:rPr lang="en-US" sz="4400" dirty="0" smtClean="0">
                <a:latin typeface="Calibri"/>
                <a:cs typeface="Calibri"/>
              </a:rPr>
              <a:t>to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be </a:t>
            </a:r>
            <a:r>
              <a:rPr lang="en-US" sz="4400" dirty="0">
                <a:latin typeface="Calibri"/>
                <a:cs typeface="Calibri"/>
              </a:rPr>
              <a:t>obedient</a:t>
            </a:r>
            <a:r>
              <a:rPr lang="en-US" sz="4400" dirty="0" smtClean="0">
                <a:latin typeface="Calibri"/>
                <a:cs typeface="Calibri"/>
              </a:rPr>
              <a:t>;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it’s </a:t>
            </a:r>
            <a:r>
              <a:rPr lang="en-US" sz="4400" dirty="0">
                <a:latin typeface="Calibri"/>
                <a:cs typeface="Calibri"/>
              </a:rPr>
              <a:t>quite another to reach out in faith and surrender in order to harness the divine power that gives us the grace to do what we say we will.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313" y="42863"/>
            <a:ext cx="4402837" cy="9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2. The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Covenant at Sinai</a:t>
            </a:r>
            <a:endParaRPr lang="en-US" sz="32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9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The Claim of Obedience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1362" y="1412172"/>
            <a:ext cx="8748464" cy="443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Only by faith and by grasping the promises that come by faith can we be obedient, an obedience that is expressed by loyalty to God’s law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The common misperception </a:t>
            </a:r>
            <a:r>
              <a:rPr lang="en-US" sz="4400" dirty="0" smtClean="0">
                <a:latin typeface="Calibri"/>
                <a:cs typeface="Calibri"/>
              </a:rPr>
              <a:t>about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law and the covenants, which usually arises from reading Paul,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86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8313" y="42863"/>
            <a:ext cx="4402837" cy="9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2. The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Covenant at Sinai</a:t>
            </a:r>
            <a:endParaRPr lang="en-US" sz="32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9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The Claim of Obedience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1362" y="1268760"/>
            <a:ext cx="8748464" cy="54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stems </a:t>
            </a:r>
            <a:r>
              <a:rPr lang="en-US" sz="4400" dirty="0">
                <a:latin typeface="Calibri"/>
                <a:cs typeface="Calibri"/>
              </a:rPr>
              <a:t>from a failure to take into account the context in which </a:t>
            </a:r>
            <a:r>
              <a:rPr lang="en-US" sz="4400" dirty="0" smtClean="0">
                <a:latin typeface="Calibri"/>
                <a:cs typeface="Calibri"/>
              </a:rPr>
              <a:t>Paul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was writing</a:t>
            </a:r>
            <a:r>
              <a:rPr lang="en-US" sz="4400" dirty="0">
                <a:latin typeface="Calibri"/>
                <a:cs typeface="Calibri"/>
              </a:rPr>
              <a:t>, that of dealing </a:t>
            </a:r>
            <a:r>
              <a:rPr lang="en-US" sz="4400" dirty="0" smtClean="0">
                <a:latin typeface="Calibri"/>
                <a:cs typeface="Calibri"/>
              </a:rPr>
              <a:t>with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his </a:t>
            </a:r>
            <a:r>
              <a:rPr lang="en-US" sz="4400" dirty="0">
                <a:latin typeface="Calibri"/>
                <a:cs typeface="Calibri"/>
              </a:rPr>
              <a:t>Judaizing </a:t>
            </a:r>
            <a:r>
              <a:rPr lang="en-US" sz="4400" dirty="0" smtClean="0">
                <a:latin typeface="Calibri"/>
                <a:cs typeface="Calibri"/>
              </a:rPr>
              <a:t>opponents.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They </a:t>
            </a:r>
            <a:r>
              <a:rPr lang="en-US" sz="4400" dirty="0">
                <a:latin typeface="Calibri"/>
                <a:cs typeface="Calibri"/>
              </a:rPr>
              <a:t>wanted to make the law and obedience to it central to the faith</a:t>
            </a:r>
            <a:r>
              <a:rPr lang="en-US" sz="4400" dirty="0" smtClean="0">
                <a:latin typeface="Calibri"/>
                <a:cs typeface="Calibri"/>
              </a:rPr>
              <a:t>;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Paul</a:t>
            </a:r>
            <a:r>
              <a:rPr lang="en-US" sz="4400" dirty="0">
                <a:latin typeface="Calibri"/>
                <a:cs typeface="Calibri"/>
              </a:rPr>
              <a:t>, in contrast, wanted to make Christ and His righteousness the central component. </a:t>
            </a:r>
          </a:p>
        </p:txBody>
      </p:sp>
    </p:spTree>
    <p:extLst>
      <p:ext uri="{BB962C8B-B14F-4D97-AF65-F5344CB8AC3E}">
        <p14:creationId xmlns:p14="http://schemas.microsoft.com/office/powerpoint/2010/main" val="224450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 advAuto="1000"/>
      <p:bldP spid="6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31963" y="42863"/>
            <a:ext cx="391015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The Covenant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3</a:t>
            </a:r>
            <a:r>
              <a:rPr lang="en-US" sz="3200" dirty="0">
                <a:latin typeface="Cambria" charset="0"/>
                <a:cs typeface="Cambria" charset="0"/>
              </a:rPr>
              <a:t>. </a:t>
            </a:r>
            <a:r>
              <a:rPr lang="en-US" sz="3200" dirty="0" smtClean="0">
                <a:latin typeface="Cambria" charset="0"/>
                <a:cs typeface="Cambria" charset="0"/>
              </a:rPr>
              <a:t>The New Covenant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268760"/>
            <a:ext cx="6002920" cy="3430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691680" y="1196752"/>
            <a:ext cx="5904656" cy="3528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144920"/>
            <a:ext cx="9144000" cy="55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dirty="0" smtClean="0">
                <a:latin typeface="Cambria" charset="0"/>
                <a:cs typeface="Cambria" charset="0"/>
              </a:rPr>
              <a:t>Jeremiah 31:31-33 NKJV</a:t>
            </a:r>
            <a:endParaRPr lang="en-US" dirty="0">
              <a:latin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ja-JP" sz="4400" cap="small" dirty="0" smtClean="0">
                <a:latin typeface="Calibri"/>
                <a:cs typeface="Calibri"/>
              </a:rPr>
              <a:t>“ ‘</a:t>
            </a:r>
            <a:r>
              <a:rPr lang="en-US" altLang="ja-JP" sz="5400" b="1" dirty="0" smtClean="0">
                <a:latin typeface="Calibri"/>
                <a:cs typeface="Calibri"/>
              </a:rPr>
              <a:t>B</a:t>
            </a:r>
            <a:r>
              <a:rPr lang="en-US" altLang="ja-JP" sz="4400" b="1" dirty="0" smtClean="0">
                <a:latin typeface="Calibri"/>
                <a:cs typeface="Calibri"/>
              </a:rPr>
              <a:t>ehold,</a:t>
            </a:r>
            <a:r>
              <a:rPr lang="en-US" sz="4400" b="1" dirty="0" smtClean="0">
                <a:latin typeface="Calibri" charset="0"/>
                <a:cs typeface="Calibri" charset="0"/>
              </a:rPr>
              <a:t>...says the </a:t>
            </a:r>
            <a:r>
              <a:rPr lang="en-US" sz="4400" cap="small" dirty="0" smtClean="0">
                <a:latin typeface="Calibri" charset="0"/>
                <a:cs typeface="Calibri" charset="0"/>
              </a:rPr>
              <a:t>Lord</a:t>
            </a:r>
            <a:r>
              <a:rPr lang="en-US" sz="4400" dirty="0" smtClean="0">
                <a:latin typeface="Calibri" charset="0"/>
                <a:cs typeface="Calibri" charset="0"/>
              </a:rPr>
              <a:t>,...I will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 charset="0"/>
                <a:cs typeface="Calibri" charset="0"/>
              </a:rPr>
              <a:t>make a new covenant with the house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 charset="0"/>
                <a:cs typeface="Calibri" charset="0"/>
              </a:rPr>
              <a:t>of Israel and with the house of Judah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 charset="0"/>
                <a:cs typeface="Calibri" charset="0"/>
              </a:rPr>
              <a:t>—not according to the covenant that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 charset="0"/>
                <a:cs typeface="Calibri" charset="0"/>
              </a:rPr>
              <a:t>I made with their fathers....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spc="-100" dirty="0" smtClean="0">
                <a:latin typeface="Calibri" charset="0"/>
                <a:cs typeface="Calibri" charset="0"/>
              </a:rPr>
              <a:t>I will put my law in their minds,...write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 charset="0"/>
                <a:cs typeface="Calibri" charset="0"/>
              </a:rPr>
              <a:t>it on their hearts; and I will be their God, and they shall be My people.’ ”</a:t>
            </a:r>
            <a:endParaRPr lang="en-US" sz="44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6" grpId="0" build="p"/>
      <p:bldP spid="6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0063" y="42863"/>
            <a:ext cx="3861022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The New Covenant</a:t>
            </a:r>
            <a:endParaRPr lang="en-US" sz="28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Part One</a:t>
            </a:r>
            <a:endParaRPr lang="en-US" sz="3600" dirty="0">
              <a:latin typeface="Cambria" charset="0"/>
              <a:cs typeface="Cambr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24744"/>
            <a:ext cx="8784976" cy="578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ja-JP" sz="5400" b="1" spc="100" dirty="0" smtClean="0">
                <a:latin typeface="Calibri"/>
                <a:cs typeface="Calibri"/>
              </a:rPr>
              <a:t>J</a:t>
            </a:r>
            <a:r>
              <a:rPr lang="en-US" altLang="ja-JP" sz="4400" b="1" spc="100" dirty="0" smtClean="0">
                <a:latin typeface="Calibri"/>
                <a:cs typeface="Calibri"/>
              </a:rPr>
              <a:t>eremiah</a:t>
            </a:r>
            <a:r>
              <a:rPr lang="en-US" sz="4400" spc="100" dirty="0" smtClean="0">
                <a:latin typeface="Calibri" charset="0"/>
                <a:cs typeface="Calibri" charset="0"/>
              </a:rPr>
              <a:t> </a:t>
            </a:r>
            <a:r>
              <a:rPr lang="en-US" sz="4400" b="1" spc="100" dirty="0" smtClean="0">
                <a:latin typeface="Calibri" charset="0"/>
                <a:cs typeface="Calibri" charset="0"/>
              </a:rPr>
              <a:t>uttered these </a:t>
            </a:r>
            <a:r>
              <a:rPr lang="en-US" sz="4400" dirty="0" smtClean="0">
                <a:latin typeface="Calibri"/>
                <a:cs typeface="Calibri"/>
              </a:rPr>
              <a:t>words </a:t>
            </a:r>
            <a:r>
              <a:rPr lang="en-US" sz="4400" dirty="0">
                <a:latin typeface="Calibri"/>
                <a:cs typeface="Calibri"/>
              </a:rPr>
              <a:t>amid the greatest crisis the people had yet </a:t>
            </a:r>
            <a:r>
              <a:rPr lang="en-US" sz="4400" spc="-50" dirty="0">
                <a:latin typeface="Calibri"/>
                <a:cs typeface="Calibri"/>
              </a:rPr>
              <a:t>faced: the coming Babylonian </a:t>
            </a:r>
            <a:r>
              <a:rPr lang="en-US" sz="4400" spc="-50" dirty="0" smtClean="0">
                <a:latin typeface="Calibri"/>
                <a:cs typeface="Calibri"/>
              </a:rPr>
              <a:t>invasion.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first promise of the “new covenant” found in the Bible is </a:t>
            </a:r>
            <a:r>
              <a:rPr lang="en-US" sz="4400" dirty="0" smtClean="0">
                <a:latin typeface="Calibri"/>
                <a:cs typeface="Calibri"/>
              </a:rPr>
              <a:t>in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context of Israel’s eventual return from Babylonian exile and the blessing that God would grant to them upon that return.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0"/>
            <a:ext cx="8567091" cy="6858000"/>
          </a:xfrm>
          <a:prstGeom prst="rect">
            <a:avLst/>
          </a:prstGeom>
        </p:spPr>
      </p:pic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830311" y="6396335"/>
            <a:ext cx="46057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1">
                <a:alpha val="85001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b="1" dirty="0" err="1" smtClean="0">
                <a:effectLst>
                  <a:glow rad="50800">
                    <a:schemeClr val="bg1"/>
                  </a:glow>
                </a:effectLst>
                <a:latin typeface="Calibri" charset="0"/>
                <a:cs typeface="Arial" charset="0"/>
              </a:rPr>
              <a:t>Bimre</a:t>
            </a:r>
            <a:r>
              <a:rPr lang="en-US" sz="2400" b="1" dirty="0" smtClean="0">
                <a:effectLst>
                  <a:glow rad="50800">
                    <a:schemeClr val="bg1"/>
                  </a:glow>
                </a:effectLst>
                <a:latin typeface="Calibri" charset="0"/>
                <a:cs typeface="Arial" charset="0"/>
              </a:rPr>
              <a:t> </a:t>
            </a:r>
            <a:r>
              <a:rPr lang="en-US" sz="2400" b="1" dirty="0" err="1" smtClean="0">
                <a:effectLst>
                  <a:glow rad="50800">
                    <a:schemeClr val="bg1"/>
                  </a:glow>
                </a:effectLst>
                <a:latin typeface="Calibri" charset="0"/>
                <a:cs typeface="Arial" charset="0"/>
              </a:rPr>
              <a:t>Tokics</a:t>
            </a:r>
            <a:r>
              <a:rPr lang="en-US" sz="2400" b="1" dirty="0" smtClean="0">
                <a:effectLst>
                  <a:glow rad="50800">
                    <a:schemeClr val="bg1"/>
                  </a:glow>
                </a:effectLst>
                <a:latin typeface="Calibri" charset="0"/>
                <a:cs typeface="Arial" charset="0"/>
              </a:rPr>
              <a:t>, </a:t>
            </a:r>
            <a:r>
              <a:rPr lang="en-US" sz="2400" i="1" dirty="0" smtClean="0">
                <a:effectLst>
                  <a:glow rad="50800">
                    <a:schemeClr val="bg1"/>
                  </a:glow>
                </a:effectLst>
                <a:latin typeface="Calibri" charset="0"/>
                <a:cs typeface="Arial" charset="0"/>
              </a:rPr>
              <a:t>Principal Contributor</a:t>
            </a:r>
            <a:endParaRPr lang="en-US" sz="3600" i="1" dirty="0" smtClean="0">
              <a:effectLst>
                <a:glow rad="50800">
                  <a:schemeClr val="bg1"/>
                </a:glow>
              </a:effectLst>
              <a:latin typeface="Calibri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836712"/>
            <a:ext cx="4613862" cy="1015663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70000"/>
              </a:lnSpc>
              <a:defRPr/>
            </a:pPr>
            <a:r>
              <a:rPr lang="en-US" sz="8800" b="1" kern="1300" cap="small" spc="300" dirty="0" smtClean="0">
                <a:ln w="50800"/>
                <a:effectLst>
                  <a:glow rad="50800">
                    <a:schemeClr val="bg1"/>
                  </a:glow>
                  <a:outerShdw blurRad="88900" dist="63500" dir="2700000" algn="tl" rotWithShape="0">
                    <a:srgbClr val="000000"/>
                  </a:outerShdw>
                </a:effectLst>
                <a:latin typeface="Cambria"/>
                <a:cs typeface="Cambria"/>
              </a:rPr>
              <a:t>Jeremiah</a:t>
            </a:r>
            <a:endParaRPr lang="en-US" sz="8800" b="1" kern="1300" cap="small" spc="300" dirty="0">
              <a:ln w="50800"/>
              <a:effectLst>
                <a:glow rad="50800">
                  <a:schemeClr val="bg1"/>
                </a:glow>
                <a:outerShdw blurRad="88900" dist="63500" dir="2700000" algn="tl" rotWithShape="0">
                  <a:srgbClr val="000000"/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0063" y="42863"/>
            <a:ext cx="3861022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The New Covenant</a:t>
            </a:r>
            <a:endParaRPr lang="en-US" sz="28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Part One</a:t>
            </a:r>
            <a:endParaRPr lang="en-US" sz="3600" dirty="0">
              <a:latin typeface="Cambria" charset="0"/>
              <a:cs typeface="Cambr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240164"/>
            <a:ext cx="8784976" cy="488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Like the Sinai covenant, the new covenant would be relational, </a:t>
            </a:r>
            <a:r>
              <a:rPr lang="en-US" sz="4400" dirty="0" smtClean="0">
                <a:latin typeface="Calibri"/>
                <a:cs typeface="Calibri"/>
              </a:rPr>
              <a:t>and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would include the same law, </a:t>
            </a:r>
            <a:r>
              <a:rPr lang="en-US" sz="4400" dirty="0" smtClean="0">
                <a:latin typeface="Calibri"/>
                <a:cs typeface="Calibri"/>
              </a:rPr>
              <a:t>the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Ten </a:t>
            </a:r>
            <a:r>
              <a:rPr lang="en-US" sz="4400" dirty="0">
                <a:latin typeface="Calibri"/>
                <a:cs typeface="Calibri"/>
              </a:rPr>
              <a:t>Commandments</a:t>
            </a:r>
            <a:r>
              <a:rPr lang="en-US" sz="4400" dirty="0" smtClean="0">
                <a:latin typeface="Calibri"/>
                <a:cs typeface="Calibri"/>
              </a:rPr>
              <a:t>,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now written not just on </a:t>
            </a:r>
            <a:r>
              <a:rPr lang="en-US" sz="4400" dirty="0" smtClean="0">
                <a:latin typeface="Calibri"/>
                <a:cs typeface="Calibri"/>
              </a:rPr>
              <a:t>tablets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stone but in their minds and on their hearts, where it should have been all along. </a:t>
            </a:r>
          </a:p>
        </p:txBody>
      </p:sp>
    </p:spTree>
    <p:extLst>
      <p:ext uri="{BB962C8B-B14F-4D97-AF65-F5344CB8AC3E}">
        <p14:creationId xmlns:p14="http://schemas.microsoft.com/office/powerpoint/2010/main" val="305220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0063" y="42863"/>
            <a:ext cx="3861022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The New Covenant</a:t>
            </a:r>
            <a:endParaRPr lang="en-US" sz="28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Part Two</a:t>
            </a:r>
            <a:endParaRPr lang="en-US" sz="3600" dirty="0">
              <a:latin typeface="Cambria" charset="0"/>
              <a:cs typeface="Cambr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240164"/>
            <a:ext cx="8784976" cy="54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new </a:t>
            </a:r>
            <a:r>
              <a:rPr lang="en-US" sz="4400" dirty="0">
                <a:latin typeface="Calibri"/>
                <a:cs typeface="Calibri"/>
              </a:rPr>
              <a:t>covenant </a:t>
            </a:r>
            <a:r>
              <a:rPr lang="en-US" sz="4400" dirty="0" smtClean="0">
                <a:latin typeface="Calibri"/>
                <a:cs typeface="Calibri"/>
              </a:rPr>
              <a:t>contains a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double </a:t>
            </a:r>
            <a:r>
              <a:rPr lang="en-US" sz="4400" dirty="0">
                <a:latin typeface="Calibri"/>
                <a:cs typeface="Calibri"/>
              </a:rPr>
              <a:t>application: first, it </a:t>
            </a:r>
            <a:r>
              <a:rPr lang="en-US" sz="4400" dirty="0" smtClean="0">
                <a:latin typeface="Calibri"/>
                <a:cs typeface="Calibri"/>
              </a:rPr>
              <a:t>refers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Israel’s return to God and </a:t>
            </a:r>
            <a:r>
              <a:rPr lang="en-US" sz="4400" dirty="0" smtClean="0">
                <a:latin typeface="Calibri"/>
                <a:cs typeface="Calibri"/>
              </a:rPr>
              <a:t>His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bringing </a:t>
            </a:r>
            <a:r>
              <a:rPr lang="en-US" sz="4400" dirty="0">
                <a:latin typeface="Calibri"/>
                <a:cs typeface="Calibri"/>
              </a:rPr>
              <a:t>them home</a:t>
            </a:r>
            <a:r>
              <a:rPr lang="en-US" sz="4400" dirty="0" smtClean="0">
                <a:latin typeface="Calibri"/>
                <a:cs typeface="Calibri"/>
              </a:rPr>
              <a:t>;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second</a:t>
            </a:r>
            <a:r>
              <a:rPr lang="en-US" sz="4400" dirty="0">
                <a:latin typeface="Calibri"/>
                <a:cs typeface="Calibri"/>
              </a:rPr>
              <a:t>, it refers to the </a:t>
            </a:r>
            <a:r>
              <a:rPr lang="en-US" sz="4400" dirty="0" smtClean="0">
                <a:latin typeface="Calibri"/>
                <a:cs typeface="Calibri"/>
              </a:rPr>
              <a:t>work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Jesus the Messiah, whose death ratified the covenant and would change the relationship between humans and </a:t>
            </a:r>
            <a:r>
              <a:rPr lang="en-US" sz="4400" dirty="0" smtClean="0">
                <a:latin typeface="Calibri"/>
                <a:cs typeface="Calibri"/>
              </a:rPr>
              <a:t>God.</a:t>
            </a:r>
          </a:p>
        </p:txBody>
      </p:sp>
    </p:spTree>
    <p:extLst>
      <p:ext uri="{BB962C8B-B14F-4D97-AF65-F5344CB8AC3E}">
        <p14:creationId xmlns:p14="http://schemas.microsoft.com/office/powerpoint/2010/main" val="371494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0063" y="42863"/>
            <a:ext cx="3861022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The New Covenant</a:t>
            </a:r>
            <a:endParaRPr lang="en-US" sz="28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Part Two</a:t>
            </a:r>
            <a:endParaRPr lang="en-US" sz="3600" dirty="0">
              <a:latin typeface="Cambria" charset="0"/>
              <a:cs typeface="Cambr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240164"/>
            <a:ext cx="8784976" cy="54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It’s </a:t>
            </a:r>
            <a:r>
              <a:rPr lang="en-US" sz="4400" dirty="0">
                <a:latin typeface="Calibri"/>
                <a:cs typeface="Calibri"/>
              </a:rPr>
              <a:t>in the New Covenant that </a:t>
            </a:r>
            <a:r>
              <a:rPr lang="en-US" sz="4400" dirty="0" smtClean="0">
                <a:latin typeface="Calibri"/>
                <a:cs typeface="Calibri"/>
              </a:rPr>
              <a:t>we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get </a:t>
            </a:r>
            <a:r>
              <a:rPr lang="en-US" sz="4400" dirty="0">
                <a:latin typeface="Calibri"/>
                <a:cs typeface="Calibri"/>
              </a:rPr>
              <a:t>the fullest expression of </a:t>
            </a:r>
            <a:r>
              <a:rPr lang="en-US" sz="4400" dirty="0" smtClean="0">
                <a:latin typeface="Calibri"/>
                <a:cs typeface="Calibri"/>
              </a:rPr>
              <a:t>the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plan </a:t>
            </a:r>
            <a:r>
              <a:rPr lang="en-US" sz="4400" dirty="0">
                <a:latin typeface="Calibri"/>
                <a:cs typeface="Calibri"/>
              </a:rPr>
              <a:t>of </a:t>
            </a:r>
            <a:r>
              <a:rPr lang="en-US" sz="4400" dirty="0" smtClean="0">
                <a:latin typeface="Calibri"/>
                <a:cs typeface="Calibri"/>
              </a:rPr>
              <a:t>salvation.</a:t>
            </a:r>
          </a:p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The broken body of Christ and His shed blood were revealed in </a:t>
            </a:r>
            <a:r>
              <a:rPr lang="en-US" sz="4400" dirty="0" smtClean="0">
                <a:latin typeface="Calibri"/>
                <a:cs typeface="Calibri"/>
              </a:rPr>
              <a:t>the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Old </a:t>
            </a:r>
            <a:r>
              <a:rPr lang="en-US" sz="4400" dirty="0">
                <a:latin typeface="Calibri"/>
                <a:cs typeface="Calibri"/>
              </a:rPr>
              <a:t>Testament in the sacrifice of the Passover Lamb. The juice of the vine represents the blood of Jesus </a:t>
            </a:r>
            <a:r>
              <a:rPr lang="en-US" sz="4400" dirty="0" smtClean="0">
                <a:latin typeface="Calibri"/>
                <a:cs typeface="Calibri"/>
              </a:rPr>
              <a:t>shed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on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cross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82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0063" y="42863"/>
            <a:ext cx="3861022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 charset="0"/>
                <a:cs typeface="Cambria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The New Covenant</a:t>
            </a:r>
            <a:endParaRPr lang="en-US" sz="2800" i="1" dirty="0">
              <a:solidFill>
                <a:srgbClr val="FFFF00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Part Two</a:t>
            </a:r>
            <a:endParaRPr lang="en-US" sz="3600" dirty="0">
              <a:latin typeface="Cambria" charset="0"/>
              <a:cs typeface="Cambria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240164"/>
            <a:ext cx="8784976" cy="54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"/>
                <a:cs typeface="Calibri"/>
              </a:rPr>
              <a:t>The bread and the </a:t>
            </a:r>
            <a:r>
              <a:rPr lang="en-US" sz="4400" dirty="0" smtClean="0">
                <a:latin typeface="Calibri"/>
                <a:cs typeface="Calibri"/>
              </a:rPr>
              <a:t>juice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provide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shortest summary of </a:t>
            </a:r>
            <a:r>
              <a:rPr lang="en-US" sz="4400" dirty="0" smtClean="0">
                <a:latin typeface="Calibri"/>
                <a:cs typeface="Calibri"/>
              </a:rPr>
              <a:t>that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salvation history.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Communion service points </a:t>
            </a:r>
            <a:r>
              <a:rPr lang="en-US" sz="4400" dirty="0" smtClean="0">
                <a:latin typeface="Calibri"/>
                <a:cs typeface="Calibri"/>
              </a:rPr>
              <a:t>also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His return, without which </a:t>
            </a:r>
            <a:r>
              <a:rPr lang="en-US" sz="4400" dirty="0" smtClean="0">
                <a:latin typeface="Calibri"/>
                <a:cs typeface="Calibri"/>
              </a:rPr>
              <a:t>His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death </a:t>
            </a:r>
            <a:r>
              <a:rPr lang="en-US" sz="4400" dirty="0">
                <a:latin typeface="Calibri"/>
                <a:cs typeface="Calibri"/>
              </a:rPr>
              <a:t>would be all but </a:t>
            </a:r>
            <a:r>
              <a:rPr lang="en-US" sz="4400" dirty="0" smtClean="0">
                <a:latin typeface="Calibri"/>
                <a:cs typeface="Calibri"/>
              </a:rPr>
              <a:t>meaningless. Christ’s </a:t>
            </a:r>
            <a:r>
              <a:rPr lang="en-US" sz="4400" dirty="0">
                <a:latin typeface="Calibri"/>
                <a:cs typeface="Calibri"/>
              </a:rPr>
              <a:t>first coming is </a:t>
            </a:r>
            <a:r>
              <a:rPr lang="en-US" sz="4400" dirty="0" smtClean="0">
                <a:latin typeface="Calibri"/>
                <a:cs typeface="Calibri"/>
              </a:rPr>
              <a:t>inseparably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tied </a:t>
            </a:r>
            <a:r>
              <a:rPr lang="en-US" sz="4400" dirty="0">
                <a:latin typeface="Calibri"/>
                <a:cs typeface="Calibri"/>
              </a:rPr>
              <a:t>to His second. The first finds its </a:t>
            </a:r>
            <a:r>
              <a:rPr lang="en-US" sz="4400" spc="-50" dirty="0">
                <a:latin typeface="Calibri"/>
                <a:cs typeface="Calibri"/>
              </a:rPr>
              <a:t>ultimate fulfillment only in the second. </a:t>
            </a:r>
          </a:p>
        </p:txBody>
      </p:sp>
    </p:spTree>
    <p:extLst>
      <p:ext uri="{BB962C8B-B14F-4D97-AF65-F5344CB8AC3E}">
        <p14:creationId xmlns:p14="http://schemas.microsoft.com/office/powerpoint/2010/main" val="181656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15875"/>
            <a:ext cx="2550809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The Covenant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Final </a:t>
            </a:r>
            <a:r>
              <a:rPr lang="en-US" sz="3200" dirty="0">
                <a:latin typeface="Cambria" charset="0"/>
                <a:cs typeface="Cambria" charset="0"/>
              </a:rPr>
              <a:t>Words</a:t>
            </a:r>
            <a:endParaRPr lang="en-US" sz="2800" dirty="0">
              <a:solidFill>
                <a:srgbClr val="C0C0C0"/>
              </a:solidFill>
              <a:latin typeface="Cambria" charset="0"/>
              <a:cs typeface="Cambria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6700" y="1356363"/>
            <a:ext cx="8610600" cy="517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ja-JP" sz="5400" b="1" dirty="0" smtClean="0">
                <a:latin typeface="Calibri"/>
                <a:cs typeface="Calibri"/>
              </a:rPr>
              <a:t>S</a:t>
            </a:r>
            <a:r>
              <a:rPr lang="en-US" altLang="ja-JP" sz="4400" b="1" dirty="0" smtClean="0">
                <a:latin typeface="Calibri"/>
                <a:cs typeface="Calibri"/>
              </a:rPr>
              <a:t>cience</a:t>
            </a:r>
            <a:r>
              <a:rPr lang="en-US" sz="4400" dirty="0" smtClean="0">
                <a:latin typeface="Calibri" charset="0"/>
                <a:cs typeface="Calibri" charset="0"/>
              </a:rPr>
              <a:t> </a:t>
            </a:r>
            <a:r>
              <a:rPr lang="en-US" sz="4400" b="1" dirty="0" smtClean="0">
                <a:latin typeface="Calibri" charset="0"/>
                <a:cs typeface="Calibri" charset="0"/>
              </a:rPr>
              <a:t>might one </a:t>
            </a:r>
            <a:r>
              <a:rPr lang="en-US" sz="4400" dirty="0" smtClean="0">
                <a:latin typeface="Calibri"/>
                <a:cs typeface="Calibri"/>
              </a:rPr>
              <a:t>day </a:t>
            </a:r>
            <a:r>
              <a:rPr lang="en-US" sz="4400" dirty="0">
                <a:latin typeface="Calibri"/>
                <a:cs typeface="Calibri"/>
              </a:rPr>
              <a:t>be </a:t>
            </a:r>
            <a:r>
              <a:rPr lang="en-US" sz="4400" dirty="0" smtClean="0">
                <a:latin typeface="Calibri"/>
                <a:cs typeface="Calibri"/>
              </a:rPr>
              <a:t>able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explain everything about how rainbows are </a:t>
            </a:r>
            <a:r>
              <a:rPr lang="en-US" sz="4400" dirty="0" smtClean="0">
                <a:latin typeface="Calibri"/>
                <a:cs typeface="Calibri"/>
              </a:rPr>
              <a:t>made but </a:t>
            </a:r>
            <a:r>
              <a:rPr lang="en-US" sz="4400" dirty="0">
                <a:latin typeface="Calibri"/>
                <a:cs typeface="Calibri"/>
              </a:rPr>
              <a:t>it </a:t>
            </a:r>
            <a:r>
              <a:rPr lang="en-US" sz="4400" dirty="0" smtClean="0">
                <a:latin typeface="Calibri"/>
                <a:cs typeface="Calibri"/>
              </a:rPr>
              <a:t>can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never </a:t>
            </a:r>
            <a:r>
              <a:rPr lang="en-US" sz="4400" dirty="0">
                <a:latin typeface="Calibri"/>
                <a:cs typeface="Calibri"/>
              </a:rPr>
              <a:t>explain why they are made.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We, though, know </a:t>
            </a:r>
            <a:r>
              <a:rPr lang="en-US" sz="4400" i="1" dirty="0">
                <a:latin typeface="Calibri"/>
                <a:cs typeface="Calibri"/>
              </a:rPr>
              <a:t>why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dirty="0">
                <a:latin typeface="Calibri"/>
                <a:cs typeface="Calibri"/>
              </a:rPr>
              <a:t>did it </a:t>
            </a: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remind us of His covenant promise that never again would He destroy the earth by water.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1768475" y="31750"/>
            <a:ext cx="379293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The Covenant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Presentation </a:t>
            </a:r>
            <a:r>
              <a:rPr lang="en-US" sz="3200" dirty="0">
                <a:latin typeface="Cambria" charset="0"/>
                <a:cs typeface="Cambria" charset="0"/>
              </a:rPr>
              <a:t>Record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66700" y="1323975"/>
            <a:ext cx="430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 charset="0"/>
                <a:cs typeface="Calibri" charset="0"/>
              </a:rPr>
              <a:t>1</a:t>
            </a:r>
            <a:r>
              <a:rPr lang="en-US" sz="1800" b="1" dirty="0">
                <a:latin typeface="Calibri" charset="0"/>
                <a:cs typeface="Calibri" charset="0"/>
              </a:rPr>
              <a:t>.</a:t>
            </a:r>
            <a:r>
              <a:rPr lang="en-US" sz="1800" dirty="0">
                <a:latin typeface="Calibri" charset="0"/>
                <a:cs typeface="Calibri" charset="0"/>
              </a:rPr>
              <a:t> </a:t>
            </a:r>
            <a:r>
              <a:rPr lang="en-US" sz="1800" b="1" dirty="0" smtClean="0">
                <a:latin typeface="Calibri" charset="0"/>
                <a:cs typeface="Calibri" charset="0"/>
              </a:rPr>
              <a:t>City </a:t>
            </a:r>
            <a:r>
              <a:rPr lang="en-US" sz="1800" b="1" dirty="0">
                <a:latin typeface="Calibri" charset="0"/>
                <a:cs typeface="Calibri" charset="0"/>
              </a:rPr>
              <a:t>SSL </a:t>
            </a:r>
            <a:r>
              <a:rPr lang="en-US" sz="1800" dirty="0" smtClean="0">
                <a:latin typeface="Calibri" charset="0"/>
                <a:cs typeface="Calibri" charset="0"/>
              </a:rPr>
              <a:t>12 Dec 15</a:t>
            </a:r>
            <a:endParaRPr lang="en-US" sz="1800" dirty="0">
              <a:solidFill>
                <a:srgbClr val="00FF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43075" y="36513"/>
            <a:ext cx="175821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 smtClean="0">
                <a:solidFill>
                  <a:schemeClr val="tx2"/>
                </a:solidFill>
                <a:latin typeface="Cambria" charset="0"/>
                <a:cs typeface="Cambria" charset="0"/>
              </a:rPr>
              <a:t>Jeremiah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>
                <a:latin typeface="Cambria" charset="0"/>
                <a:cs typeface="Cambria" charset="0"/>
              </a:rPr>
              <a:t>Our Goal</a:t>
            </a:r>
            <a:endParaRPr lang="en-US" sz="3200" dirty="0">
              <a:solidFill>
                <a:srgbClr val="C0C0C0"/>
              </a:solidFill>
              <a:latin typeface="Cambria" charset="0"/>
              <a:cs typeface="Cambria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338" y="1176338"/>
            <a:ext cx="8784976" cy="568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400" b="1" dirty="0" smtClean="0">
                <a:latin typeface="Calibri"/>
                <a:cs typeface="Calibri"/>
              </a:rPr>
              <a:t>T</a:t>
            </a:r>
            <a:r>
              <a:rPr lang="en-US" sz="4400" b="1" dirty="0" smtClean="0">
                <a:latin typeface="Calibri"/>
                <a:cs typeface="Calibri"/>
              </a:rPr>
              <a:t>o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b="1" dirty="0" smtClean="0">
                <a:latin typeface="Calibri"/>
                <a:cs typeface="Calibri"/>
              </a:rPr>
              <a:t>read the </a:t>
            </a:r>
            <a:r>
              <a:rPr lang="en-US" sz="4400" dirty="0" smtClean="0">
                <a:latin typeface="Calibri"/>
                <a:cs typeface="Calibri"/>
              </a:rPr>
              <a:t>book of Jeremiah, is to take a journey, a spiritual journey that goes back and forth from the lowest depths of human depravity to the heights and grandeur and majesty of the Lord—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the Lord who, from those heights, cries out to all of us: </a:t>
            </a:r>
            <a:r>
              <a:rPr lang="en-US" sz="4400" i="1" dirty="0" err="1" smtClean="0">
                <a:latin typeface="Calibri"/>
                <a:cs typeface="Calibri"/>
              </a:rPr>
              <a:t>Mi-yittan</a:t>
            </a:r>
            <a:r>
              <a:rPr lang="en-US" sz="4400" i="1" dirty="0" smtClean="0">
                <a:latin typeface="Calibri"/>
                <a:cs typeface="Calibri"/>
              </a:rPr>
              <a:t> that such a heart would be in you!</a:t>
            </a:r>
            <a:endParaRPr lang="en-US" sz="4400" spc="-5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4"/>
          <p:cNvSpPr txBox="1">
            <a:spLocks noChangeArrowheads="1"/>
          </p:cNvSpPr>
          <p:nvPr/>
        </p:nvSpPr>
        <p:spPr bwMode="auto">
          <a:xfrm>
            <a:off x="1743075" y="30163"/>
            <a:ext cx="1784062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 smtClean="0">
                <a:solidFill>
                  <a:schemeClr val="tx2"/>
                </a:solidFill>
                <a:latin typeface="Cambria" charset="0"/>
                <a:cs typeface="Cambria" charset="0"/>
              </a:rPr>
              <a:t>Jeremiah</a:t>
            </a:r>
            <a:endParaRPr lang="en-US" sz="2800" dirty="0" smtClean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Contents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852488" y="1268760"/>
            <a:ext cx="7986712" cy="55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spc="100" dirty="0" smtClean="0">
                <a:latin typeface="Calibri"/>
                <a:cs typeface="Calibri"/>
              </a:rPr>
              <a:t>  1 </a:t>
            </a:r>
            <a:r>
              <a:rPr lang="en-US" sz="3000" b="1" spc="100" dirty="0">
                <a:latin typeface="Calibri"/>
                <a:cs typeface="Calibri"/>
              </a:rPr>
              <a:t>The </a:t>
            </a:r>
            <a:r>
              <a:rPr lang="en-US" sz="3000" b="1" spc="100" dirty="0" smtClean="0">
                <a:latin typeface="Calibri"/>
                <a:cs typeface="Calibri"/>
              </a:rPr>
              <a:t>Prophetic Calling of Jeremiah</a:t>
            </a:r>
          </a:p>
          <a:p>
            <a:pPr>
              <a:lnSpc>
                <a:spcPct val="90000"/>
              </a:lnSpc>
            </a:pPr>
            <a:r>
              <a:rPr lang="en-US" sz="3000" spc="100" dirty="0" smtClean="0">
                <a:latin typeface="Calibri"/>
                <a:cs typeface="Calibri"/>
              </a:rPr>
              <a:t>  2 </a:t>
            </a:r>
            <a:r>
              <a:rPr lang="en-US" sz="3000" b="1" spc="100" dirty="0" smtClean="0">
                <a:latin typeface="Calibri"/>
                <a:cs typeface="Calibri"/>
              </a:rPr>
              <a:t>The Crisis Within and Without</a:t>
            </a:r>
          </a:p>
          <a:p>
            <a:pPr>
              <a:lnSpc>
                <a:spcPct val="90000"/>
              </a:lnSpc>
            </a:pPr>
            <a:r>
              <a:rPr lang="en-US" sz="3000" spc="100" dirty="0" smtClean="0">
                <a:latin typeface="Calibri"/>
                <a:cs typeface="Calibri"/>
              </a:rPr>
              <a:t>  3 </a:t>
            </a:r>
            <a:r>
              <a:rPr lang="en-US" sz="3000" b="1" spc="100" dirty="0" smtClean="0">
                <a:latin typeface="Calibri"/>
                <a:cs typeface="Calibri"/>
              </a:rPr>
              <a:t>The Last Five Kings of Judah</a:t>
            </a:r>
            <a:r>
              <a:rPr lang="en-US" sz="3000" i="1" spc="100" dirty="0">
                <a:latin typeface="Calibri"/>
                <a:cs typeface="Calibri"/>
              </a:rPr>
              <a:t/>
            </a:r>
            <a:br>
              <a:rPr lang="en-US" sz="3000" i="1" spc="100" dirty="0">
                <a:latin typeface="Calibri"/>
                <a:cs typeface="Calibri"/>
              </a:rPr>
            </a:br>
            <a:r>
              <a:rPr lang="en-US" sz="3000" i="1" spc="100" dirty="0" smtClean="0">
                <a:latin typeface="Calibri"/>
                <a:cs typeface="Calibri"/>
              </a:rPr>
              <a:t>  </a:t>
            </a:r>
            <a:r>
              <a:rPr lang="en-US" sz="3000" spc="100" dirty="0" smtClean="0">
                <a:latin typeface="Calibri"/>
                <a:cs typeface="Calibri"/>
              </a:rPr>
              <a:t>4 </a:t>
            </a:r>
            <a:r>
              <a:rPr lang="en-US" sz="3000" b="1" spc="100" dirty="0" smtClean="0">
                <a:latin typeface="Calibri"/>
                <a:cs typeface="Calibri"/>
              </a:rPr>
              <a:t>Rebuke and Retribution</a:t>
            </a:r>
            <a:endParaRPr lang="en-US" sz="3000" spc="100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3000" spc="100" dirty="0" smtClean="0">
                <a:latin typeface="Calibri"/>
                <a:cs typeface="Calibri"/>
              </a:rPr>
              <a:t>  5 </a:t>
            </a:r>
            <a:r>
              <a:rPr lang="en-US" sz="3000" b="1" spc="100" dirty="0" smtClean="0">
                <a:latin typeface="Calibri"/>
                <a:cs typeface="Calibri"/>
              </a:rPr>
              <a:t>More Woes for the Prophet</a:t>
            </a:r>
            <a:r>
              <a:rPr lang="en-US" sz="3000" i="1" spc="100" dirty="0">
                <a:latin typeface="Calibri"/>
                <a:cs typeface="Calibri"/>
              </a:rPr>
              <a:t/>
            </a:r>
            <a:br>
              <a:rPr lang="en-US" sz="3000" i="1" spc="100" dirty="0">
                <a:latin typeface="Calibri"/>
                <a:cs typeface="Calibri"/>
              </a:rPr>
            </a:br>
            <a:r>
              <a:rPr lang="en-US" sz="3000" i="1" spc="100" dirty="0" smtClean="0">
                <a:latin typeface="Calibri"/>
                <a:cs typeface="Calibri"/>
              </a:rPr>
              <a:t>  </a:t>
            </a:r>
            <a:r>
              <a:rPr lang="en-US" sz="3000" spc="100" dirty="0" smtClean="0">
                <a:latin typeface="Calibri"/>
                <a:cs typeface="Calibri"/>
              </a:rPr>
              <a:t>6 </a:t>
            </a:r>
            <a:r>
              <a:rPr lang="en-US" sz="3000" b="1" spc="100" dirty="0" smtClean="0">
                <a:latin typeface="Calibri"/>
                <a:cs typeface="Calibri"/>
              </a:rPr>
              <a:t>Symbolic Acts</a:t>
            </a:r>
          </a:p>
          <a:p>
            <a:pPr>
              <a:lnSpc>
                <a:spcPct val="90000"/>
              </a:lnSpc>
            </a:pPr>
            <a:r>
              <a:rPr lang="en-US" sz="3000" spc="100" dirty="0" smtClean="0">
                <a:latin typeface="Calibri"/>
                <a:cs typeface="Calibri"/>
              </a:rPr>
              <a:t>  7 </a:t>
            </a:r>
            <a:r>
              <a:rPr lang="en-US" sz="3000" b="1" spc="100" dirty="0" smtClean="0">
                <a:latin typeface="Calibri"/>
                <a:cs typeface="Calibri"/>
              </a:rPr>
              <a:t>The Crisis Continues</a:t>
            </a:r>
          </a:p>
          <a:p>
            <a:pPr>
              <a:lnSpc>
                <a:spcPct val="90000"/>
              </a:lnSpc>
            </a:pPr>
            <a:r>
              <a:rPr lang="en-US" sz="3000" spc="100" dirty="0" smtClean="0">
                <a:latin typeface="Calibri"/>
                <a:cs typeface="Calibri"/>
              </a:rPr>
              <a:t>  8 </a:t>
            </a:r>
            <a:r>
              <a:rPr lang="en-US" sz="3000" b="1" spc="100" dirty="0" smtClean="0">
                <a:latin typeface="Calibri"/>
                <a:cs typeface="Calibri"/>
              </a:rPr>
              <a:t>Josiah’s Reform</a:t>
            </a:r>
            <a:r>
              <a:rPr lang="en-US" sz="3000" i="1" spc="100" dirty="0">
                <a:latin typeface="Calibri"/>
                <a:cs typeface="Calibri"/>
              </a:rPr>
              <a:t/>
            </a:r>
            <a:br>
              <a:rPr lang="en-US" sz="3000" i="1" spc="100" dirty="0">
                <a:latin typeface="Calibri"/>
                <a:cs typeface="Calibri"/>
              </a:rPr>
            </a:br>
            <a:r>
              <a:rPr lang="en-US" sz="3000" i="1" spc="100" dirty="0" smtClean="0">
                <a:latin typeface="Calibri"/>
                <a:cs typeface="Calibri"/>
              </a:rPr>
              <a:t>  </a:t>
            </a:r>
            <a:r>
              <a:rPr lang="en-US" sz="3000" spc="100" dirty="0" smtClean="0">
                <a:latin typeface="Calibri"/>
                <a:cs typeface="Calibri"/>
              </a:rPr>
              <a:t>9 </a:t>
            </a:r>
            <a:r>
              <a:rPr lang="en-US" sz="3000" b="1" spc="100" dirty="0" smtClean="0">
                <a:latin typeface="Calibri"/>
                <a:cs typeface="Calibri"/>
              </a:rPr>
              <a:t>Jeremiah’s Yoke</a:t>
            </a:r>
          </a:p>
          <a:p>
            <a:pPr>
              <a:lnSpc>
                <a:spcPct val="90000"/>
              </a:lnSpc>
            </a:pPr>
            <a:r>
              <a:rPr lang="en-US" sz="3000" spc="100" dirty="0" smtClean="0">
                <a:latin typeface="Calibri"/>
                <a:cs typeface="Calibri"/>
              </a:rPr>
              <a:t>10 </a:t>
            </a:r>
            <a:r>
              <a:rPr lang="en-US" sz="3000" b="1" spc="100" dirty="0" smtClean="0">
                <a:latin typeface="Calibri"/>
                <a:cs typeface="Calibri"/>
              </a:rPr>
              <a:t>The Destruction of Jerusalem</a:t>
            </a:r>
            <a:endParaRPr lang="en-US" sz="3000" i="1" spc="1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3000" spc="100" dirty="0" smtClean="0">
                <a:solidFill>
                  <a:schemeClr val="tx2"/>
                </a:solidFill>
                <a:latin typeface="Calibri"/>
                <a:cs typeface="Calibri"/>
              </a:rPr>
              <a:t>11 </a:t>
            </a:r>
            <a:r>
              <a:rPr lang="en-US" sz="3000" b="1" spc="100" dirty="0" smtClean="0">
                <a:solidFill>
                  <a:schemeClr val="tx2"/>
                </a:solidFill>
                <a:latin typeface="Calibri"/>
                <a:cs typeface="Calibri"/>
              </a:rPr>
              <a:t>The Covenant</a:t>
            </a:r>
          </a:p>
          <a:p>
            <a:pPr>
              <a:lnSpc>
                <a:spcPct val="90000"/>
              </a:lnSpc>
            </a:pPr>
            <a:r>
              <a:rPr lang="en-US" sz="3000" spc="100" dirty="0" smtClean="0">
                <a:latin typeface="Calibri"/>
                <a:cs typeface="Calibri"/>
              </a:rPr>
              <a:t>12 </a:t>
            </a:r>
            <a:r>
              <a:rPr lang="en-US" sz="3000" b="1" spc="100" dirty="0" smtClean="0">
                <a:latin typeface="Calibri"/>
                <a:cs typeface="Calibri"/>
              </a:rPr>
              <a:t>Back to Egypt</a:t>
            </a:r>
          </a:p>
          <a:p>
            <a:pPr>
              <a:lnSpc>
                <a:spcPct val="90000"/>
              </a:lnSpc>
            </a:pPr>
            <a:r>
              <a:rPr lang="en-US" sz="3000" spc="100" dirty="0" smtClean="0">
                <a:latin typeface="Calibri"/>
                <a:cs typeface="Calibri"/>
              </a:rPr>
              <a:t>13 </a:t>
            </a:r>
            <a:r>
              <a:rPr lang="en-US" sz="3000" b="1" spc="100" dirty="0" smtClean="0">
                <a:latin typeface="Calibri"/>
                <a:cs typeface="Calibri"/>
              </a:rPr>
              <a:t>Lessons From Jeremiah</a:t>
            </a:r>
            <a:endParaRPr lang="en-US" sz="3000" spc="1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01800" y="26988"/>
            <a:ext cx="4495942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 smtClean="0">
                <a:solidFill>
                  <a:schemeClr val="tx2"/>
                </a:solidFill>
                <a:latin typeface="Cambria" charset="0"/>
                <a:cs typeface="Cambria" charset="0"/>
              </a:rPr>
              <a:t>Jeremiah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sz="3200" dirty="0" smtClean="0">
                <a:latin typeface="Cambria" charset="0"/>
                <a:cs typeface="Cambria" charset="0"/>
              </a:rPr>
              <a:t>Lesson 11, December 12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1484460"/>
            <a:ext cx="7950200" cy="115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8000"/>
              </a:lnSpc>
            </a:pPr>
            <a:r>
              <a:rPr lang="en-US" sz="5400" dirty="0" smtClean="0">
                <a:latin typeface="Cambria" charset="0"/>
                <a:cs typeface="Cambria" charset="0"/>
              </a:rPr>
              <a:t>The </a:t>
            </a:r>
            <a:r>
              <a:rPr lang="en-US" sz="8000" dirty="0" smtClean="0">
                <a:latin typeface="Cambria" charset="0"/>
                <a:cs typeface="Cambria" charset="0"/>
              </a:rPr>
              <a:t>Covenant</a:t>
            </a:r>
            <a:endParaRPr lang="en-US" sz="5400" dirty="0">
              <a:latin typeface="Cambria" charset="0"/>
              <a:cs typeface="Cambria" charset="0"/>
            </a:endParaRPr>
          </a:p>
        </p:txBody>
      </p:sp>
      <p:pic>
        <p:nvPicPr>
          <p:cNvPr id="3" name="Picture 2" descr="15.4Q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844"/>
            <a:ext cx="9144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uild="p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8475" y="26988"/>
            <a:ext cx="2550809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 smtClean="0">
                <a:solidFill>
                  <a:schemeClr val="tx2"/>
                </a:solidFill>
                <a:latin typeface="Cambria" charset="0"/>
                <a:cs typeface="Cambria" charset="0"/>
              </a:rPr>
              <a:t>The Covenant</a:t>
            </a:r>
            <a:endParaRPr lang="en-US" sz="2800" dirty="0" smtClean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Key </a:t>
            </a:r>
            <a:r>
              <a:rPr lang="en-US" sz="3200" dirty="0">
                <a:latin typeface="Cambria" charset="0"/>
                <a:cs typeface="Cambria" charset="0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3370" y="1399861"/>
            <a:ext cx="8568952" cy="32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dirty="0" smtClean="0">
                <a:latin typeface="Cambria" charset="0"/>
                <a:cs typeface="Cambria" charset="0"/>
              </a:rPr>
              <a:t>Jeremiah 31:31 NIV</a:t>
            </a:r>
            <a:endParaRPr lang="en-US" dirty="0">
              <a:latin typeface="Cambria" charset="0"/>
              <a:cs typeface="Cambria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altLang="ja-JP" sz="4400" spc="-60" dirty="0" smtClean="0">
                <a:latin typeface="Cambria" charset="0"/>
                <a:cs typeface="Cambria" charset="0"/>
              </a:rPr>
              <a:t>“ ‘</a:t>
            </a:r>
            <a:r>
              <a:rPr lang="en-US" altLang="ja-JP" sz="5400" b="1" spc="-60" dirty="0" smtClean="0">
                <a:latin typeface="Calibri"/>
                <a:cs typeface="Calibri"/>
              </a:rPr>
              <a:t>T</a:t>
            </a:r>
            <a:r>
              <a:rPr lang="en-US" altLang="ja-JP" sz="4400" b="1" spc="-60" dirty="0" smtClean="0">
                <a:latin typeface="Calibri"/>
                <a:cs typeface="Calibri"/>
              </a:rPr>
              <a:t>he</a:t>
            </a:r>
            <a:r>
              <a:rPr lang="en-US" altLang="ja-JP" sz="4400" b="1" cap="small" spc="-60" dirty="0" smtClean="0">
                <a:latin typeface="Calibri"/>
                <a:cs typeface="Calibri"/>
              </a:rPr>
              <a:t> </a:t>
            </a:r>
            <a:r>
              <a:rPr lang="en-US" sz="4400" b="1" spc="-60" dirty="0" smtClean="0">
                <a:latin typeface="Calibri"/>
                <a:cs typeface="Calibri"/>
              </a:rPr>
              <a:t>days are </a:t>
            </a:r>
            <a:r>
              <a:rPr lang="en-US" sz="4400" dirty="0" smtClean="0">
                <a:latin typeface="Calibri"/>
                <a:cs typeface="Calibri"/>
              </a:rPr>
              <a:t>coming </a:t>
            </a:r>
            <a:r>
              <a:rPr lang="en-US" sz="4400" dirty="0">
                <a:latin typeface="Calibri"/>
                <a:cs typeface="Calibri"/>
              </a:rPr>
              <a:t>,’ </a:t>
            </a:r>
            <a:r>
              <a:rPr lang="en-US" sz="4400" dirty="0" smtClean="0">
                <a:latin typeface="Calibri"/>
                <a:cs typeface="Calibri"/>
              </a:rPr>
              <a:t>declares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cap="small" dirty="0" smtClean="0">
                <a:latin typeface="Calibri"/>
                <a:cs typeface="Calibri"/>
              </a:rPr>
              <a:t>Lord</a:t>
            </a:r>
            <a:r>
              <a:rPr lang="en-US" sz="4400" dirty="0" smtClean="0">
                <a:latin typeface="Calibri"/>
                <a:cs typeface="Calibri"/>
              </a:rPr>
              <a:t>, ‘when </a:t>
            </a:r>
            <a:r>
              <a:rPr lang="en-US" sz="4400" dirty="0">
                <a:latin typeface="Calibri"/>
                <a:cs typeface="Calibri"/>
              </a:rPr>
              <a:t>I </a:t>
            </a:r>
            <a:r>
              <a:rPr lang="en-US" sz="4400" dirty="0" smtClean="0">
                <a:latin typeface="Calibri"/>
                <a:cs typeface="Calibri"/>
              </a:rPr>
              <a:t>will </a:t>
            </a:r>
            <a:r>
              <a:rPr lang="en-US" sz="4400" dirty="0">
                <a:latin typeface="Calibri"/>
                <a:cs typeface="Calibri"/>
              </a:rPr>
              <a:t>make a new covenant with the people of Israel and with the people of </a:t>
            </a:r>
            <a:r>
              <a:rPr lang="en-US" sz="4400" dirty="0" smtClean="0">
                <a:latin typeface="Calibri"/>
                <a:cs typeface="Calibri"/>
              </a:rPr>
              <a:t>Judah.’ ”</a:t>
            </a:r>
            <a:endParaRPr lang="en-US" sz="4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39688"/>
            <a:ext cx="2550809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The Covenant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Quick </a:t>
            </a:r>
            <a:r>
              <a:rPr lang="en-US" sz="3200" dirty="0">
                <a:latin typeface="Cambria" charset="0"/>
                <a:cs typeface="Cambria" charset="0"/>
              </a:rPr>
              <a:t>Look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592" y="1616075"/>
            <a:ext cx="8244408" cy="40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 charset="0"/>
                <a:cs typeface="Calibri" charset="0"/>
              </a:rPr>
              <a:t>1. </a:t>
            </a:r>
            <a:r>
              <a:rPr lang="en-US" sz="4400" dirty="0" smtClean="0">
                <a:latin typeface="Calibri" charset="0"/>
                <a:cs typeface="Calibri" charset="0"/>
              </a:rPr>
              <a:t>The Covenant with </a:t>
            </a:r>
            <a:r>
              <a:rPr lang="en-US" sz="4400" b="1" dirty="0" smtClean="0">
                <a:latin typeface="Calibri" charset="0"/>
                <a:cs typeface="Calibri" charset="0"/>
              </a:rPr>
              <a:t>Humanity</a:t>
            </a:r>
            <a:r>
              <a:rPr lang="en-US" sz="4400" b="1" dirty="0">
                <a:latin typeface="Calibri" charset="0"/>
                <a:cs typeface="Calibri" charset="0"/>
              </a:rPr>
              <a:t>	</a:t>
            </a:r>
            <a:r>
              <a:rPr lang="en-US" sz="4400" i="1" dirty="0" smtClean="0">
                <a:latin typeface="Calibri" charset="0"/>
                <a:cs typeface="Calibri" charset="0"/>
              </a:rPr>
              <a:t>(Genesis 9:8-13)</a:t>
            </a:r>
            <a:endParaRPr lang="en-US" sz="4400" i="1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 charset="0"/>
                <a:cs typeface="Calibri" charset="0"/>
              </a:rPr>
              <a:t>2. The Covenant </a:t>
            </a:r>
            <a:r>
              <a:rPr lang="en-US" sz="4400" dirty="0" smtClean="0">
                <a:latin typeface="Calibri" charset="0"/>
                <a:cs typeface="Calibri" charset="0"/>
              </a:rPr>
              <a:t>at </a:t>
            </a:r>
            <a:r>
              <a:rPr lang="en-US" sz="4400" b="1" dirty="0" smtClean="0">
                <a:latin typeface="Calibri" charset="0"/>
                <a:cs typeface="Calibri" charset="0"/>
              </a:rPr>
              <a:t>Sinai </a:t>
            </a:r>
            <a:r>
              <a:rPr lang="en-US" sz="4400" dirty="0" smtClean="0">
                <a:latin typeface="Calibri" charset="0"/>
                <a:cs typeface="Calibri" charset="0"/>
              </a:rPr>
              <a:t>        </a:t>
            </a:r>
            <a:r>
              <a:rPr lang="en-US" sz="4400" dirty="0">
                <a:latin typeface="Calibri" charset="0"/>
                <a:cs typeface="Calibri" charset="0"/>
              </a:rPr>
              <a:t>	</a:t>
            </a:r>
            <a:r>
              <a:rPr lang="en-US" sz="4400" i="1" dirty="0" smtClean="0">
                <a:latin typeface="Calibri" charset="0"/>
                <a:cs typeface="Calibri" charset="0"/>
              </a:rPr>
              <a:t>(Exodus 24:3)</a:t>
            </a:r>
            <a:endParaRPr lang="en-US" sz="4400" i="1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 charset="0"/>
                <a:cs typeface="Calibri" charset="0"/>
              </a:rPr>
              <a:t>3. The </a:t>
            </a:r>
            <a:r>
              <a:rPr lang="en-US" sz="4400" b="1" dirty="0" smtClean="0">
                <a:latin typeface="Calibri" charset="0"/>
                <a:cs typeface="Calibri" charset="0"/>
              </a:rPr>
              <a:t>New</a:t>
            </a:r>
            <a:r>
              <a:rPr lang="en-US" sz="4400" dirty="0" smtClean="0">
                <a:latin typeface="Calibri" charset="0"/>
                <a:cs typeface="Calibri" charset="0"/>
              </a:rPr>
              <a:t> Covenant             </a:t>
            </a:r>
            <a:r>
              <a:rPr lang="en-US" sz="4400" dirty="0">
                <a:latin typeface="Calibri" charset="0"/>
                <a:cs typeface="Calibri" charset="0"/>
              </a:rPr>
              <a:t>	</a:t>
            </a:r>
            <a:r>
              <a:rPr lang="en-US" sz="4400" i="1" dirty="0" smtClean="0">
                <a:latin typeface="Calibri" charset="0"/>
                <a:cs typeface="Calibri" charset="0"/>
              </a:rPr>
              <a:t>(Jeremiah 31:31-33)</a:t>
            </a:r>
            <a:endParaRPr lang="en-US" sz="4400" i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42863"/>
            <a:ext cx="2550809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The Covenant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Initial </a:t>
            </a:r>
            <a:r>
              <a:rPr lang="en-US" sz="3200" dirty="0">
                <a:latin typeface="Cambria" charset="0"/>
                <a:cs typeface="Cambria" charset="0"/>
              </a:rPr>
              <a:t>Words</a:t>
            </a:r>
            <a:endParaRPr lang="en-US" sz="2800" dirty="0">
              <a:solidFill>
                <a:srgbClr val="C0C0C0"/>
              </a:solidFill>
              <a:latin typeface="Cambria" charset="0"/>
              <a:cs typeface="Cambria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1124744"/>
            <a:ext cx="8964613" cy="56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400" b="1" dirty="0" smtClean="0">
                <a:latin typeface="Calibri"/>
                <a:cs typeface="Calibri"/>
              </a:rPr>
              <a:t>A</a:t>
            </a:r>
            <a:r>
              <a:rPr lang="en-US" sz="4400" b="1" dirty="0" smtClean="0">
                <a:latin typeface="Calibri"/>
                <a:cs typeface="Calibri"/>
              </a:rPr>
              <a:t>lthough the Bible </a:t>
            </a:r>
            <a:r>
              <a:rPr lang="en-US" sz="4400" dirty="0" smtClean="0">
                <a:latin typeface="Calibri"/>
                <a:cs typeface="Calibri"/>
              </a:rPr>
              <a:t>speaks </a:t>
            </a:r>
            <a:r>
              <a:rPr lang="en-US" sz="4400" dirty="0">
                <a:latin typeface="Calibri"/>
                <a:cs typeface="Calibri"/>
              </a:rPr>
              <a:t>of “covenants” in the </a:t>
            </a:r>
            <a:r>
              <a:rPr lang="en-US" sz="4400" dirty="0" smtClean="0">
                <a:latin typeface="Calibri"/>
                <a:cs typeface="Calibri"/>
              </a:rPr>
              <a:t>plural </a:t>
            </a:r>
            <a:r>
              <a:rPr lang="en-US" sz="4400" i="1" dirty="0" smtClean="0">
                <a:latin typeface="Calibri"/>
                <a:cs typeface="Calibri"/>
              </a:rPr>
              <a:t>(Rom. 9:4, Gal. 4:24), </a:t>
            </a:r>
            <a:r>
              <a:rPr lang="en-US" sz="4400" dirty="0">
                <a:latin typeface="Calibri"/>
                <a:cs typeface="Calibri"/>
              </a:rPr>
              <a:t>there is only one basic covenant, the covenant of grace, in which God bestows salvation upon fallen beings who claim it by faith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 “Covenants</a:t>
            </a:r>
            <a:r>
              <a:rPr lang="en-US" sz="4400" dirty="0">
                <a:latin typeface="Calibri"/>
                <a:cs typeface="Calibri"/>
              </a:rPr>
              <a:t>” arises from the </a:t>
            </a:r>
            <a:r>
              <a:rPr lang="en-US" sz="4400" dirty="0" smtClean="0">
                <a:latin typeface="Calibri"/>
                <a:cs typeface="Calibri"/>
              </a:rPr>
              <a:t>ways </a:t>
            </a:r>
            <a:r>
              <a:rPr lang="en-US" sz="4400" dirty="0">
                <a:latin typeface="Calibri"/>
                <a:cs typeface="Calibri"/>
              </a:rPr>
              <a:t>God has restated the </a:t>
            </a:r>
            <a:r>
              <a:rPr lang="en-US" sz="4400" dirty="0" smtClean="0">
                <a:latin typeface="Calibri"/>
                <a:cs typeface="Calibri"/>
              </a:rPr>
              <a:t>covenant </a:t>
            </a:r>
            <a:r>
              <a:rPr lang="en-US" sz="4400" dirty="0">
                <a:latin typeface="Calibri"/>
                <a:cs typeface="Calibri"/>
              </a:rPr>
              <a:t>promise in order to meet the needs of His </a:t>
            </a:r>
            <a:r>
              <a:rPr lang="en-US" sz="4400" dirty="0" smtClean="0">
                <a:latin typeface="Calibri"/>
                <a:cs typeface="Calibri"/>
              </a:rPr>
              <a:t>people. </a:t>
            </a:r>
            <a:endParaRPr lang="en-US" sz="4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8475" y="42863"/>
            <a:ext cx="5886257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200" i="1" dirty="0">
                <a:solidFill>
                  <a:schemeClr val="tx2"/>
                </a:solidFill>
                <a:latin typeface="Cambria" charset="0"/>
                <a:cs typeface="Cambria" charset="0"/>
              </a:rPr>
              <a:t>The Covenant</a:t>
            </a:r>
            <a:endParaRPr lang="en-US" sz="2800" dirty="0">
              <a:solidFill>
                <a:schemeClr val="tx2"/>
              </a:solidFill>
              <a:latin typeface="Cambria" charset="0"/>
              <a:cs typeface="Cambria" charset="0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 charset="0"/>
                <a:cs typeface="Cambria" charset="0"/>
              </a:rPr>
              <a:t>1</a:t>
            </a:r>
            <a:r>
              <a:rPr lang="en-US" sz="3200" dirty="0">
                <a:latin typeface="Cambria" charset="0"/>
                <a:cs typeface="Cambria" charset="0"/>
              </a:rPr>
              <a:t>. </a:t>
            </a:r>
            <a:r>
              <a:rPr lang="en-US" sz="3200" dirty="0" smtClean="0">
                <a:latin typeface="Cambria" charset="0"/>
                <a:cs typeface="Cambria" charset="0"/>
              </a:rPr>
              <a:t>The Covenant With Humanity</a:t>
            </a:r>
            <a:endParaRPr lang="en-US" sz="3200" dirty="0">
              <a:latin typeface="Cambria" charset="0"/>
              <a:cs typeface="Cambria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09513"/>
            <a:ext cx="3456384" cy="3092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843808" y="1124744"/>
            <a:ext cx="3600400" cy="33123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9863" y="1144920"/>
            <a:ext cx="8839200" cy="572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dirty="0" smtClean="0">
                <a:latin typeface="Cambria" charset="0"/>
                <a:cs typeface="Cambria" charset="0"/>
              </a:rPr>
              <a:t>Genesis 9:8-13 NKJV</a:t>
            </a:r>
            <a:endParaRPr lang="en-US" sz="3600" dirty="0">
              <a:latin typeface="Cambria" charset="0"/>
              <a:cs typeface="Cambria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4400" cap="small" dirty="0" smtClean="0">
                <a:latin typeface="Calibri"/>
                <a:cs typeface="Calibri"/>
              </a:rPr>
              <a:t>“</a:t>
            </a:r>
            <a:r>
              <a:rPr lang="en-US" altLang="ja-JP" sz="5400" b="1" dirty="0" smtClean="0">
                <a:latin typeface="Calibri"/>
                <a:cs typeface="Calibri"/>
              </a:rPr>
              <a:t>T</a:t>
            </a:r>
            <a:r>
              <a:rPr lang="en-US" altLang="ja-JP" sz="4400" b="1" dirty="0" smtClean="0">
                <a:latin typeface="Calibri"/>
                <a:cs typeface="Calibri"/>
              </a:rPr>
              <a:t>hen</a:t>
            </a:r>
            <a:r>
              <a:rPr lang="en-US" altLang="ja-JP" sz="4400" b="1" cap="small" dirty="0" smtClean="0">
                <a:latin typeface="Calibri"/>
                <a:cs typeface="Calibri"/>
              </a:rPr>
              <a:t> </a:t>
            </a:r>
            <a:r>
              <a:rPr lang="en-US" altLang="ja-JP" sz="4400" b="1" dirty="0" smtClean="0">
                <a:latin typeface="Calibri" charset="0"/>
                <a:cs typeface="Calibri" charset="0"/>
              </a:rPr>
              <a:t>God spoke </a:t>
            </a:r>
            <a:r>
              <a:rPr lang="en-US" altLang="ja-JP" sz="4400" dirty="0" smtClean="0">
                <a:latin typeface="Calibri" charset="0"/>
                <a:cs typeface="Calibri" charset="0"/>
              </a:rPr>
              <a:t>to Noah...‘I will establish My covenant with you and with your descendants after you, and with every living creature....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ja-JP" sz="4400" dirty="0" smtClean="0">
                <a:latin typeface="Calibri" charset="0"/>
                <a:cs typeface="Calibri" charset="0"/>
              </a:rPr>
              <a:t>Never again shall there be a flood to </a:t>
            </a:r>
            <a:r>
              <a:rPr lang="en-US" altLang="ja-JP" sz="4400" spc="-100" dirty="0" smtClean="0">
                <a:latin typeface="Calibri" charset="0"/>
                <a:cs typeface="Calibri" charset="0"/>
              </a:rPr>
              <a:t>destroy the earth. ... I set My rainbow..., and it shall be...the sign of the covenant </a:t>
            </a:r>
            <a:r>
              <a:rPr lang="en-US" altLang="ja-JP" sz="4400" dirty="0" smtClean="0">
                <a:latin typeface="Calibri" charset="0"/>
                <a:cs typeface="Calibri" charset="0"/>
              </a:rPr>
              <a:t>between Me and the earth....’ </a:t>
            </a:r>
            <a:r>
              <a:rPr lang="en-US" sz="4400" dirty="0" smtClean="0">
                <a:latin typeface="Calibri" charset="0"/>
                <a:cs typeface="Calibri" charset="0"/>
              </a:rPr>
              <a:t>”</a:t>
            </a:r>
            <a:endParaRPr lang="en-US" sz="44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5" grpId="0" build="p"/>
      <p:bldP spid="5" grpId="1" build="p"/>
    </p:bldLst>
  </p:timing>
</p:sld>
</file>

<file path=ppt/theme/theme1.xml><?xml version="1.0" encoding="utf-8"?>
<a:theme xmlns:a="http://schemas.openxmlformats.org/drawingml/2006/main" name="•15.4Q JEREMIAH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•15.4Q JEREMIAH.potx</Template>
  <TotalTime>10087</TotalTime>
  <Words>2717</Words>
  <Application>Microsoft Macintosh PowerPoint</Application>
  <PresentationFormat>On-screen Show (4:3)</PresentationFormat>
  <Paragraphs>213</Paragraphs>
  <Slides>25</Slides>
  <Notes>24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•15.4Q JEREMIAH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Dublin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Clariza Vicente</dc:creator>
  <cp:lastModifiedBy>Claro Vicente</cp:lastModifiedBy>
  <cp:revision>230</cp:revision>
  <dcterms:created xsi:type="dcterms:W3CDTF">2013-12-24T07:17:14Z</dcterms:created>
  <dcterms:modified xsi:type="dcterms:W3CDTF">2015-12-09T12:23:03Z</dcterms:modified>
</cp:coreProperties>
</file>