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355" r:id="rId3"/>
    <p:sldId id="357" r:id="rId4"/>
    <p:sldId id="330" r:id="rId5"/>
    <p:sldId id="356" r:id="rId6"/>
    <p:sldId id="265" r:id="rId7"/>
    <p:sldId id="268" r:id="rId8"/>
    <p:sldId id="269" r:id="rId9"/>
    <p:sldId id="271" r:id="rId10"/>
    <p:sldId id="272" r:id="rId11"/>
    <p:sldId id="358" r:id="rId12"/>
    <p:sldId id="361" r:id="rId13"/>
    <p:sldId id="359" r:id="rId14"/>
    <p:sldId id="362" r:id="rId15"/>
    <p:sldId id="276" r:id="rId16"/>
    <p:sldId id="325" r:id="rId17"/>
    <p:sldId id="363" r:id="rId18"/>
    <p:sldId id="364" r:id="rId19"/>
    <p:sldId id="360" r:id="rId20"/>
    <p:sldId id="365" r:id="rId21"/>
    <p:sldId id="326" r:id="rId22"/>
    <p:sldId id="280" r:id="rId23"/>
    <p:sldId id="366" r:id="rId24"/>
    <p:sldId id="367" r:id="rId25"/>
    <p:sldId id="285" r:id="rId26"/>
    <p:sldId id="354" r:id="rId27"/>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2" autoAdjust="0"/>
    <p:restoredTop sz="59596" autoAdjust="0"/>
  </p:normalViewPr>
  <p:slideViewPr>
    <p:cSldViewPr>
      <p:cViewPr varScale="1">
        <p:scale>
          <a:sx n="48" d="100"/>
          <a:sy n="48" d="100"/>
        </p:scale>
        <p:origin x="-1880" y="-11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None/>
            </a:pPr>
            <a:r>
              <a:rPr lang="en-US" b="1" dirty="0" smtClean="0">
                <a:latin typeface="Arial" charset="0"/>
                <a:ea typeface="ＭＳ Ｐゴシック" charset="0"/>
                <a:cs typeface="ＭＳ Ｐゴシック" charset="0"/>
              </a:rPr>
              <a:t>1.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Sermon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Bundok</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Kayo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asin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ngunit</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asin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tumabang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maibabalik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alat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a:t>
            </a:r>
            <a:r>
              <a:rPr lang="en-US" dirty="0" smtClean="0">
                <a:latin typeface="Arial" charset="0"/>
                <a:ea typeface="ＭＳ Ｐゴシック" charset="0"/>
                <a:cs typeface="ＭＳ Ｐゴシック" charset="0"/>
              </a:rPr>
              <a:t>? ... Kayo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Paliwanagin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mabubuting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gawa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luwalhatiin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langit</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(Mateo 5:13-16).</a:t>
            </a:r>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11</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Pagpapakilala</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Nagsalita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pagkilala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pagdaralita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daigdig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Nagsalita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katuwiran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isinalin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katarungan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bersiyon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Biblia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kababaang-loob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pakikipayapa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kadalisayan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Hinimok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alagad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asin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ilaw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Mateo 5:13–16)</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12</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Itong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simbolong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asin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ilaw</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ayitinuturo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responsibilidad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impluwensyahan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pabutihin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nung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nakapalibot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asin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ilaw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namuhay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nahahapis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tama, may </a:t>
            </a:r>
            <a:r>
              <a:rPr lang="en-US" dirty="0" err="1" smtClean="0">
                <a:latin typeface="Arial" charset="0"/>
                <a:ea typeface="ＭＳ Ｐゴシック" charset="0"/>
                <a:cs typeface="ＭＳ Ｐゴシック" charset="0"/>
              </a:rPr>
              <a:t>dalisay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pinapraktis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kababang-loob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nagpapakita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nakikipayapa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pinagtitiisan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paniniil</a:t>
            </a:r>
            <a:r>
              <a:rPr lang="en-US" dirty="0" smtClean="0">
                <a:latin typeface="Arial" charset="0"/>
                <a:ea typeface="ＭＳ Ｐゴシック" charset="0"/>
                <a:cs typeface="ＭＳ Ｐゴシック" charset="0"/>
              </a:rPr>
              <a:t>. ¶ Kaya, </a:t>
            </a:r>
            <a:r>
              <a:rPr lang="en-US" dirty="0" err="1" smtClean="0">
                <a:latin typeface="Arial" charset="0"/>
                <a:ea typeface="ＭＳ Ｐゴシック" charset="0"/>
                <a:cs typeface="ＭＳ Ｐゴシック" charset="0"/>
              </a:rPr>
              <a:t>nagpapasimula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panawagang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katawanin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minaliit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pamantayan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kaharian</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13</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Dinadaig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Masama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Mabuti</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malasakit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ay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mamuhay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mamuhay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dignidad</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lakas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anuman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sitwasyon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halimbawa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Mateo </a:t>
            </a:r>
            <a:r>
              <a:rPr lang="en-US" dirty="0" smtClean="0">
                <a:latin typeface="Arial" charset="0"/>
                <a:ea typeface="ＭＳ Ｐゴシック" charset="0"/>
                <a:cs typeface="ＭＳ Ｐゴシック" charset="0"/>
              </a:rPr>
              <a:t>5:38–48.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tagubiling</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iharap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pisngi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balabal</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lumakad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milya</a:t>
            </a:r>
            <a:r>
              <a:rPr lang="en-US" dirty="0" smtClean="0">
                <a:latin typeface="Arial" charset="0"/>
                <a:ea typeface="ＭＳ Ｐゴシック" charset="0"/>
                <a:cs typeface="ＭＳ Ｐゴシック" charset="0"/>
              </a:rPr>
              <a:t>”—ay </a:t>
            </a:r>
            <a:r>
              <a:rPr lang="en-US" dirty="0" err="1" smtClean="0">
                <a:latin typeface="Arial" charset="0"/>
                <a:ea typeface="ＭＳ Ｐゴシック" charset="0"/>
                <a:cs typeface="ＭＳ Ｐゴシック" charset="0"/>
              </a:rPr>
              <a:t>kilalang-kilalang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kasabihan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Pero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pinasisinungalingan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radikal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kilos at </a:t>
            </a:r>
            <a:r>
              <a:rPr lang="en-US" dirty="0" err="1" smtClean="0">
                <a:latin typeface="Arial" charset="0"/>
                <a:ea typeface="ＭＳ Ｐゴシック" charset="0"/>
                <a:cs typeface="ＭＳ Ｐゴシック" charset="0"/>
              </a:rPr>
              <a:t>saloobin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itinuturo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dito</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14</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Tinuruan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tumugon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integridad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tratuhin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maniniil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mas </a:t>
            </a:r>
            <a:r>
              <a:rPr lang="en-US" dirty="0" err="1" smtClean="0">
                <a:latin typeface="Arial" charset="0"/>
                <a:ea typeface="ＭＳ Ｐゴシック" charset="0"/>
                <a:cs typeface="ＭＳ Ｐゴシック" charset="0"/>
              </a:rPr>
              <a:t>mabuti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karapatdapat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pigilan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pagkatao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laging</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kalayaang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piliin</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paano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tutugon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dahas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pagtutol</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mapagkaloob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pagtugon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pinalilitaw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kawalang-katarungan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ginagawa</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8BAD06F-B0AD-FD42-ACAC-D872CA5AE634}" type="slidenum">
              <a:rPr lang="en-US" sz="1200"/>
              <a:pPr/>
              <a:t>15</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2. </a:t>
            </a: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Kuwento</a:t>
            </a:r>
            <a:r>
              <a:rPr lang="en-US" b="1" dirty="0" smtClean="0">
                <a:latin typeface="Arial" charset="0"/>
                <a:ea typeface="ＭＳ Ｐゴシック" charset="0"/>
                <a:cs typeface="ＭＳ Ｐゴシック" charset="0"/>
              </a:rPr>
              <a:t> at </a:t>
            </a: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Talinhaga</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palagay</a:t>
            </a:r>
            <a:r>
              <a:rPr lang="en-US" b="0" dirty="0" smtClean="0">
                <a:latin typeface="Arial" charset="0"/>
                <a:ea typeface="ＭＳ Ｐゴシック" charset="0"/>
                <a:cs typeface="ＭＳ Ｐゴシック" charset="0"/>
              </a:rPr>
              <a:t> mo...</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kapwa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nahulog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tulisan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sinabi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habag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Sinabi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a:t>
            </a:r>
            <a:r>
              <a:rPr lang="en-US" b="0" dirty="0" smtClean="0">
                <a:latin typeface="Arial" charset="0"/>
                <a:ea typeface="ＭＳ Ｐゴシック" charset="0"/>
                <a:cs typeface="ＭＳ Ｐゴシック" charset="0"/>
              </a:rPr>
              <a:t> Jesus, ‘</a:t>
            </a:r>
            <a:r>
              <a:rPr lang="en-US" b="0" dirty="0" err="1" smtClean="0">
                <a:latin typeface="Arial" charset="0"/>
                <a:ea typeface="ＭＳ Ｐゴシック" charset="0"/>
                <a:cs typeface="ＭＳ Ｐゴシック" charset="0"/>
              </a:rPr>
              <a:t>Humayo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gayundin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gawin</a:t>
            </a:r>
            <a:r>
              <a:rPr lang="en-US" b="0" dirty="0" smtClean="0">
                <a:latin typeface="Arial" charset="0"/>
                <a:ea typeface="ＭＳ Ｐゴシック" charset="0"/>
                <a:cs typeface="ＭＳ Ｐゴシック" charset="0"/>
              </a:rPr>
              <a:t> mo.’ ¶ “ ‘Kung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pinapakinggan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Moises</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propeta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rin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mahihikayat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kahit</a:t>
            </a:r>
            <a:r>
              <a:rPr lang="en-US" b="0" dirty="0" smtClean="0">
                <a:latin typeface="Arial" charset="0"/>
                <a:ea typeface="ＭＳ Ｐゴシック" charset="0"/>
                <a:cs typeface="ＭＳ Ｐゴシック" charset="0"/>
              </a:rPr>
              <a:t> may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bumangon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mula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patay</a:t>
            </a:r>
            <a:r>
              <a:rPr lang="en-US" b="0" dirty="0" smtClean="0">
                <a:latin typeface="Arial" charset="0"/>
                <a:ea typeface="ＭＳ Ｐゴシック" charset="0"/>
                <a:cs typeface="ＭＳ Ｐゴシック" charset="0"/>
              </a:rPr>
              <a:t>’ </a:t>
            </a:r>
            <a:r>
              <a:rPr lang="en-US" b="0" i="1" dirty="0" smtClean="0">
                <a:latin typeface="Arial" charset="0"/>
                <a:ea typeface="ＭＳ Ｐゴシック" charset="0"/>
                <a:cs typeface="ＭＳ Ｐゴシック" charset="0"/>
              </a:rPr>
              <a:t>” </a:t>
            </a:r>
            <a:r>
              <a:rPr lang="cs-CZ" b="0" i="1" dirty="0" smtClean="0">
                <a:latin typeface="Arial" charset="0"/>
                <a:ea typeface="ＭＳ Ｐゴシック" charset="0"/>
                <a:cs typeface="ＭＳ Ｐゴシック" charset="0"/>
              </a:rPr>
              <a:t>(</a:t>
            </a:r>
            <a:r>
              <a:rPr lang="cs-CZ" b="0" i="1" dirty="0" err="1" smtClean="0">
                <a:latin typeface="Arial" charset="0"/>
                <a:ea typeface="ＭＳ Ｐゴシック" charset="0"/>
                <a:cs typeface="ＭＳ Ｐゴシック" charset="0"/>
              </a:rPr>
              <a:t>Luke</a:t>
            </a:r>
            <a:r>
              <a:rPr lang="cs-CZ" b="0" i="1" dirty="0" smtClean="0">
                <a:latin typeface="Arial" charset="0"/>
                <a:ea typeface="ＭＳ Ｐゴシック" charset="0"/>
                <a:cs typeface="ＭＳ Ｐゴシック" charset="0"/>
              </a:rPr>
              <a:t> 10:36, 37; 16:31).</a:t>
            </a:r>
          </a:p>
          <a:p>
            <a:pPr eaLnBrk="1" hangingPunct="1"/>
            <a:endParaRPr lang="en-US" i="1"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16</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Mabuting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Samaritano</a:t>
            </a:r>
            <a:r>
              <a:rPr lang="en-US" altLang="ja-JP" b="1"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Sinikap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palawakin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pagkaunawa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kapwa</a:t>
            </a:r>
            <a:r>
              <a:rPr lang="en-US" baseline="0"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gumawa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Ngunit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Ibigin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kaaway</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idalangin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umuusig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sapagkat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pinasisikat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masasama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mabubuti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nagpapaulan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matuwid</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di-</a:t>
            </a:r>
            <a:r>
              <a:rPr lang="en-US" dirty="0" err="1" smtClean="0">
                <a:latin typeface="Arial" charset="0"/>
                <a:ea typeface="ＭＳ Ｐゴシック" charset="0"/>
                <a:cs typeface="ＭＳ Ｐゴシック" charset="0"/>
              </a:rPr>
              <a:t>matuwid</a:t>
            </a:r>
            <a:r>
              <a:rPr lang="en-US" dirty="0" smtClean="0">
                <a:latin typeface="Arial" charset="0"/>
                <a:ea typeface="ＭＳ Ｐゴシック" charset="0"/>
                <a:cs typeface="ＭＳ Ｐゴシック" charset="0"/>
              </a:rPr>
              <a:t>’ ” </a:t>
            </a:r>
            <a:r>
              <a:rPr lang="en-US" i="1" dirty="0" smtClean="0">
                <a:latin typeface="Arial" charset="0"/>
                <a:ea typeface="ＭＳ Ｐゴシック" charset="0"/>
                <a:cs typeface="ＭＳ Ｐゴシック" charset="0"/>
              </a:rPr>
              <a:t>(Mateo 5:44, 45).  </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17</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Samaritano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inilalarawan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likas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relihiyon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Ipinapakita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binubuo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sistema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kredo</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rituwal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pagganap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maiibiging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pagdadala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pinakamabuti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kabutihan</a:t>
            </a:r>
            <a:r>
              <a:rPr lang="en-US" dirty="0" smtClean="0">
                <a:latin typeface="Arial" charset="0"/>
                <a:ea typeface="ＭＳ Ｐゴシック" charset="0"/>
                <a:cs typeface="ＭＳ Ｐゴシック" charset="0"/>
              </a:rPr>
              <a:t>.”—</a:t>
            </a:r>
            <a:r>
              <a:rPr lang="en-US" i="1" cap="small" dirty="0" smtClean="0">
                <a:latin typeface="Arial" charset="0"/>
                <a:ea typeface="ＭＳ Ｐゴシック" charset="0"/>
                <a:cs typeface="ＭＳ Ｐゴシック" charset="0"/>
              </a:rPr>
              <a:t>The Desire Of Ages</a:t>
            </a:r>
            <a:r>
              <a:rPr lang="en-US" i="0" cap="none"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497.</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18</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Nakaturo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kasapi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itinuturing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ipakita</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panawagan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nagsasabi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tagasunod</a:t>
            </a:r>
            <a:r>
              <a:rPr lang="en-US" dirty="0" smtClean="0">
                <a:latin typeface="Arial" charset="0"/>
                <a:ea typeface="ＭＳ Ｐゴシック" charset="0"/>
                <a:cs typeface="ＭＳ Ｐゴシック" charset="0"/>
              </a:rPr>
              <a:t>. ¶ Gaya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tagapakinig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lumapit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nagtatanong</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kailangan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gawin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manahin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wakas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uutusan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humayo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sinumang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nangangailangan</a:t>
            </a:r>
            <a:r>
              <a:rPr lang="en-US" dirty="0" smtClean="0">
                <a:latin typeface="Arial" charset="0"/>
                <a:ea typeface="ＭＳ Ｐゴシック" charset="0"/>
                <a:cs typeface="ＭＳ Ｐゴシック" charset="0"/>
              </a:rPr>
              <a:t>.  </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19</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Mayamang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Lalaki</a:t>
            </a:r>
            <a:r>
              <a:rPr lang="en-US" b="1" dirty="0" smtClean="0">
                <a:latin typeface="Arial" charset="0"/>
                <a:ea typeface="ＭＳ Ｐゴシック" charset="0"/>
                <a:cs typeface="ＭＳ Ｐゴシック" charset="0"/>
              </a:rPr>
              <a:t> at </a:t>
            </a:r>
            <a:r>
              <a:rPr lang="en-US" b="1" dirty="0" err="1" smtClean="0">
                <a:latin typeface="Arial" charset="0"/>
                <a:ea typeface="ＭＳ Ｐゴシック" charset="0"/>
                <a:cs typeface="ＭＳ Ｐゴシック" charset="0"/>
              </a:rPr>
              <a:t>si</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Lazaro</a:t>
            </a:r>
            <a:r>
              <a:rPr lang="en-US" altLang="ja-JP" b="1"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kakulangan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ahensiya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pagkakawang-gawa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karaniwan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nangangailangan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magpalimos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labas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Inaasahan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mayaman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mapagbigay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pagbabahagi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kaunti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yaman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pagdurusa</a:t>
            </a:r>
            <a:r>
              <a:rPr lang="en-US" dirty="0" smtClean="0">
                <a:latin typeface="Arial" charset="0"/>
                <a:ea typeface="ＭＳ Ｐゴシック" charset="0"/>
                <a:cs typeface="ＭＳ Ｐゴシック" charset="0"/>
              </a:rPr>
              <a:t>. Sa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sitwasyon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nanatiling</a:t>
            </a:r>
            <a:r>
              <a:rPr lang="en-US" dirty="0" smtClean="0">
                <a:latin typeface="Arial" charset="0"/>
                <a:ea typeface="ＭＳ Ｐゴシック" charset="0"/>
                <a:cs typeface="ＭＳ Ｐゴシック" charset="0"/>
              </a:rPr>
              <a:t> di-</a:t>
            </a:r>
            <a:r>
              <a:rPr lang="en-US" dirty="0" err="1" smtClean="0">
                <a:latin typeface="Arial" charset="0"/>
                <a:ea typeface="ＭＳ Ｐゴシック" charset="0"/>
                <a:cs typeface="ＭＳ Ｐゴシック" charset="0"/>
              </a:rPr>
              <a:t>nagbago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pero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kamatayan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pagkakahukom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katayuan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buong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daramatikong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nabaligtad</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8B22CC2-A4EA-FA4C-A96B-209A1F3774C5}" type="slidenum">
              <a:rPr lang="en-US" sz="1200"/>
              <a:pPr/>
              <a:t>2</a:t>
            </a:fld>
            <a:endParaRPr lang="en-US" sz="1200"/>
          </a:p>
        </p:txBody>
      </p:sp>
      <p:sp>
        <p:nvSpPr>
          <p:cNvPr id="6146" name="Rectangle 2"/>
          <p:cNvSpPr>
            <a:spLocks noGrp="1" noRot="1" noChangeAspect="1" noChangeArrowheads="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20</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lalaki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Lazaro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nagtuturo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may </a:t>
            </a:r>
            <a:r>
              <a:rPr lang="en-US" dirty="0" err="1" smtClean="0">
                <a:latin typeface="Arial" charset="0"/>
                <a:ea typeface="ＭＳ Ｐゴシック" charset="0"/>
                <a:cs typeface="ＭＳ Ｐゴシック" charset="0"/>
              </a:rPr>
              <a:t>halaga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susunod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paano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tumutugon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humihingi</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nangangailangan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tulong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prayoridad</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tukso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yaman</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ay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kaharian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tungo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makaakó</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pagtitiwala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E1F5E1C-72CF-0542-B23A-D6375333DFA4}" type="slidenum">
              <a:rPr lang="en-US" sz="1200"/>
              <a:pPr/>
              <a:t>21</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3. </a:t>
            </a: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Sagot</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Tanong</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sasagot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sasabihin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yamang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kapatid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sila'y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sasagutin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nagsasabi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yamang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pinakamaliliit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 </a:t>
            </a:r>
          </a:p>
          <a:p>
            <a:pPr eaLnBrk="1" hangingPunct="1"/>
            <a:r>
              <a:rPr lang="en-US" i="1" dirty="0" smtClean="0">
                <a:latin typeface="Arial" charset="0"/>
                <a:ea typeface="ＭＳ Ｐゴシック" charset="0"/>
                <a:cs typeface="ＭＳ Ｐゴシック" charset="0"/>
              </a:rPr>
              <a:t>(</a:t>
            </a:r>
            <a:r>
              <a:rPr lang="mr-IN" i="1" dirty="0" smtClean="0">
                <a:latin typeface="Arial" charset="0"/>
                <a:ea typeface="ＭＳ Ｐゴシック" charset="0"/>
                <a:cs typeface="ＭＳ Ｐゴシック" charset="0"/>
              </a:rPr>
              <a:t>Mateo 25:40, 45</a:t>
            </a:r>
            <a:r>
              <a:rPr lang="en-US" i="1"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22</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Pinakamaliit</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Ito.”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kongklusyon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sagot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tanong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tingnan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Mateo 24:1-3) ay </a:t>
            </a:r>
            <a:r>
              <a:rPr lang="en-US" dirty="0" err="1" smtClean="0">
                <a:latin typeface="Arial" charset="0"/>
                <a:ea typeface="ＭＳ Ｐゴシック" charset="0"/>
                <a:cs typeface="ＭＳ Ｐゴシック" charset="0"/>
              </a:rPr>
              <a:t>tumukoy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pagpapakain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nagugutom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pagpapainom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nauuhaw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pagpapatuloy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taga-ibang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pandadamit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hubad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pangangalaga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karamdaman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pagdadalaw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bilangguan</a:t>
            </a:r>
            <a:r>
              <a:rPr lang="en-US" dirty="0" smtClean="0">
                <a:latin typeface="Arial" charset="0"/>
                <a:ea typeface="ＭＳ Ｐゴシック" charset="0"/>
                <a:cs typeface="ＭＳ Ｐゴシック" charset="0"/>
              </a:rPr>
              <a:t>. “Nang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tumangging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tulungan</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kapatid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tingnan</a:t>
            </a:r>
            <a:r>
              <a:rPr lang="en-US" i="1"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ang</a:t>
            </a:r>
            <a:r>
              <a:rPr lang="en-US" i="1" dirty="0" smtClean="0">
                <a:latin typeface="Arial" charset="0"/>
                <a:ea typeface="ＭＳ Ｐゴシック" charset="0"/>
                <a:cs typeface="ＭＳ Ｐゴシック" charset="0"/>
              </a:rPr>
              <a:t> Mateo 25:40, 45).  </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23</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unang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bahagi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Mateo 25,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matatalino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mangmang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birhen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humimok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pangangailangan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paghahanda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di</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inaasahan</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naantalang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pagbabalik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tatlong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lingkod</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inihaharap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pangangailangan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maayos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mabungang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pamumuhay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samantalang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naghihintay</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pagkatapos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talinghaga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tupa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kambing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higit</a:t>
            </a:r>
            <a:r>
              <a:rPr lang="en-US" dirty="0" smtClean="0">
                <a:latin typeface="Arial" charset="0"/>
                <a:ea typeface="ＭＳ Ｐゴシック" charset="0"/>
                <a:cs typeface="ＭＳ Ｐゴシック" charset="0"/>
              </a:rPr>
              <a:t> pang </a:t>
            </a:r>
            <a:r>
              <a:rPr lang="en-US" dirty="0" err="1" smtClean="0">
                <a:latin typeface="Arial" charset="0"/>
                <a:ea typeface="ＭＳ Ｐゴシック" charset="0"/>
                <a:cs typeface="ＭＳ Ｐゴシック" charset="0"/>
              </a:rPr>
              <a:t>detalyado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tungkuling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pagkaabalahan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24</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Na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pinaglingkuran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ginagawa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—ay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babago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relasyon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saloobin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Isipin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makapagaanyaya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kainan</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dalawin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ospital</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bilangguan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ibinigay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ganitong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paglilingkod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komunidad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kamangha-manghang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oportunidad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iniaalok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ganitong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paraan</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40F2854A-3D9B-BE40-B9F6-C97B8995E8FC}" type="slidenum">
              <a:rPr lang="en-US" sz="1200"/>
              <a:pPr/>
              <a:t>25</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Huling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Pananalita</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relihiyon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umaakay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maglagay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mababang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pagpapalagay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relihiyon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aakay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pabaya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pangangailangan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pagdurusa</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karapatan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huwad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relihiyon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kinukuha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samantalang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tinatanggihan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karakter</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Kristiyanismo</a:t>
            </a:r>
            <a:r>
              <a:rPr lang="en-US" dirty="0" smtClean="0">
                <a:latin typeface="Arial" charset="0"/>
                <a:ea typeface="ＭＳ Ｐゴシック" charset="0"/>
                <a:cs typeface="ＭＳ Ｐゴシック" charset="0"/>
              </a:rPr>
              <a:t> ay may </a:t>
            </a:r>
            <a:r>
              <a:rPr lang="en-US" dirty="0" err="1" smtClean="0">
                <a:latin typeface="Arial" charset="0"/>
                <a:ea typeface="ＭＳ Ｐゴシック" charset="0"/>
                <a:cs typeface="ＭＳ Ｐゴシック" charset="0"/>
              </a:rPr>
              <a:t>talagang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a:t>
            </a:r>
            <a:r>
              <a:rPr lang="en-US" dirty="0" smtClean="0">
                <a:latin typeface="Arial" charset="0"/>
                <a:ea typeface="ＭＳ Ｐゴシック" charset="0"/>
                <a:cs typeface="ＭＳ Ｐゴシック" charset="0"/>
              </a:rPr>
              <a:t>.”—</a:t>
            </a:r>
            <a:r>
              <a:rPr lang="en-US" i="1" cap="small" dirty="0" smtClean="0">
                <a:latin typeface="Arial" charset="0"/>
                <a:ea typeface="ＭＳ Ｐゴシック" charset="0"/>
                <a:cs typeface="ＭＳ Ｐゴシック" charset="0"/>
              </a:rPr>
              <a:t>Thoughts From the Mount Of Blessing</a:t>
            </a:r>
            <a:r>
              <a:rPr lang="en-US" i="1" cap="small"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136, 137.</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26</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Pinakamaliliit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Ito</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Pangwalong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liksyon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5</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Mithiin</a:t>
            </a:r>
            <a:r>
              <a:rPr lang="en-US" dirty="0" smtClean="0">
                <a:latin typeface="Arial" charset="0"/>
                <a:ea typeface="ＭＳ Ｐゴシック" charset="0"/>
                <a:cs typeface="ＭＳ Ｐゴシック" charset="0"/>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titingnan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sinasabi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marami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sinasabi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tungkol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tungkulin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paglingkuran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pangangailangan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paligid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Tinanggap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ninyong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ibigay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ninyong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(Mateo 10:8).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Sinasabi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6</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Pinakamaliliit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Ito”</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7</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Talata</a:t>
            </a:r>
            <a:r>
              <a:rPr lang="en-US" b="1" dirty="0" smtClean="0">
                <a:latin typeface="Arial" charset="0"/>
                <a:ea typeface="ＭＳ Ｐゴシック" charset="0"/>
                <a:cs typeface="ＭＳ Ｐゴシック" charset="0"/>
              </a:rPr>
              <a:t>.</a:t>
            </a:r>
            <a:r>
              <a:rPr lang="en-US" b="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sasagot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sasabihin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yamang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kapatid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 </a:t>
            </a:r>
            <a:endParaRPr lang="en-US" dirty="0" smtClean="0">
              <a:latin typeface="Arial" charset="0"/>
              <a:ea typeface="ＭＳ Ｐゴシック" charset="0"/>
              <a:cs typeface="ＭＳ Ｐゴシック" charset="0"/>
            </a:endParaRPr>
          </a:p>
          <a:p>
            <a:pPr eaLnBrk="1" hangingPunct="1"/>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Mgteo</a:t>
            </a:r>
            <a:r>
              <a:rPr lang="en-US" i="1" dirty="0" smtClean="0">
                <a:latin typeface="Arial" charset="0"/>
                <a:ea typeface="ＭＳ Ｐゴシック" charset="0"/>
                <a:cs typeface="ＭＳ Ｐゴシック" charset="0"/>
              </a:rPr>
              <a:t> 25:40).</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264F3CEB-DF60-C54B-A8B4-37627484C02D}" type="slidenum">
              <a:rPr lang="en-US" sz="1200"/>
              <a:pPr/>
              <a:t>8</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Panimulang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Salita</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Nagsalita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Jesus </a:t>
            </a:r>
            <a:r>
              <a:rPr lang="en-US" b="0" dirty="0" err="1" smtClean="0">
                <a:latin typeface="Arial" charset="0"/>
                <a:ea typeface="ＭＳ Ｐゴシック" charset="0"/>
                <a:cs typeface="ＭＳ Ｐゴシック" charset="0"/>
              </a:rPr>
              <a:t>tungkol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kaharian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langit</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realidad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maaari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makabahagi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kahit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ngayon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katuruan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a:t>
            </a:r>
            <a:r>
              <a:rPr lang="en-US" b="0" dirty="0" smtClean="0">
                <a:latin typeface="Arial" charset="0"/>
                <a:ea typeface="ＭＳ Ｐゴシック" charset="0"/>
                <a:cs typeface="ＭＳ Ｐゴシック" charset="0"/>
              </a:rPr>
              <a:t> Jesus ay </a:t>
            </a:r>
            <a:r>
              <a:rPr lang="en-US" b="0" dirty="0" err="1" smtClean="0">
                <a:latin typeface="Arial" charset="0"/>
                <a:ea typeface="ＭＳ Ｐゴシック" charset="0"/>
                <a:cs typeface="ＭＳ Ｐゴシック" charset="0"/>
              </a:rPr>
              <a:t>lubos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inihaharap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plano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kahariang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isinasama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malakas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pokus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paano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natin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paglilingkuran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paglilingkod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iba</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nagmamalasakit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pangangailangan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iniaangat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sila</a:t>
            </a:r>
            <a:r>
              <a:rPr lang="en-US" b="0" dirty="0" smtClean="0">
                <a:latin typeface="Arial" charset="0"/>
                <a:ea typeface="ＭＳ Ｐゴシック" charset="0"/>
                <a:cs typeface="ＭＳ Ｐゴシック" charset="0"/>
              </a:rPr>
              <a:t>—ay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paraang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maaari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tuwirang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maghandong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paglilingkod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9</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r>
              <a:rPr lang="en-US" dirty="0" smtClean="0">
                <a:latin typeface="Arial" charset="0"/>
                <a:ea typeface="ＭＳ Ｐゴシック" charset="0"/>
                <a:cs typeface="ＭＳ Ｐゴシック" charset="0"/>
              </a:rPr>
              <a:t>1.</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Sermon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Bundok</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(Mateo 5:13-16</a:t>
            </a:r>
            <a:r>
              <a:rPr lang="de-DE" i="1" baseline="0" dirty="0" smtClean="0">
                <a:latin typeface="Arial" charset="0"/>
                <a:ea typeface="ＭＳ Ｐゴシック" charset="0"/>
                <a:cs typeface="ＭＳ Ｐゴシック" charset="0"/>
              </a:rPr>
              <a:t>)</a:t>
            </a:r>
          </a:p>
          <a:p>
            <a:pPr marL="0" indent="0" eaLnBrk="1" hangingPunct="1">
              <a:buFontTx/>
              <a:buNone/>
            </a:pPr>
            <a:r>
              <a:rPr lang="en-US" dirty="0" smtClean="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Talinghaga</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cs-CZ" i="1" dirty="0" smtClean="0">
                <a:latin typeface="Arial" charset="0"/>
                <a:ea typeface="ＭＳ Ｐゴシック" charset="0"/>
                <a:cs typeface="ＭＳ Ｐゴシック" charset="0"/>
              </a:rPr>
              <a:t>Lucas 10:36, 37; 16:31</a:t>
            </a:r>
            <a:r>
              <a:rPr lang="en-US" i="1" dirty="0" smtClean="0">
                <a:latin typeface="Arial" charset="0"/>
                <a:ea typeface="ＭＳ Ｐゴシック" charset="0"/>
                <a:cs typeface="ＭＳ Ｐゴシック" charset="0"/>
              </a:rPr>
              <a:t>)</a:t>
            </a:r>
          </a:p>
          <a:p>
            <a:pPr marL="0" indent="0" eaLnBrk="1" hangingPunct="1">
              <a:buFontTx/>
              <a:buNone/>
            </a:pPr>
            <a:r>
              <a:rPr lang="en-US" dirty="0" smtClean="0">
                <a:latin typeface="Arial" charset="0"/>
                <a:ea typeface="ＭＳ Ｐゴシック" charset="0"/>
                <a:cs typeface="ＭＳ Ｐゴシック" charset="0"/>
              </a:rPr>
              <a:t>3</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Sagot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Tanong</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(Mateo 25:40, 45</a:t>
            </a:r>
            <a:r>
              <a:rPr lang="en-US" i="1" baseline="0" dirty="0" smtClean="0">
                <a:latin typeface="Arial" charset="0"/>
                <a:ea typeface="ＭＳ Ｐゴシック" charset="0"/>
                <a:cs typeface="ＭＳ Ｐゴシック" charset="0"/>
              </a:rPr>
              <a:t>) </a:t>
            </a: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9.3Q_cover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592" y="0"/>
            <a:ext cx="886483" cy="1196752"/>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2971800"/>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a:latin typeface="Calibri"/>
                <a:cs typeface="Calibri"/>
              </a:rPr>
              <a:t>vicente</a:t>
            </a:r>
            <a:endParaRPr lang="en-US" sz="2800" dirty="0">
              <a:latin typeface="Calibri"/>
              <a:cs typeface="Calibri"/>
            </a:endParaRPr>
          </a:p>
          <a:p>
            <a:pPr algn="ctr"/>
            <a:r>
              <a:rPr lang="en-US" sz="3200" dirty="0">
                <a:latin typeface="Calibri"/>
                <a:cs typeface="Calibri"/>
              </a:rPr>
              <a:t>http://</a:t>
            </a:r>
            <a:r>
              <a:rPr lang="en-US" sz="3200" dirty="0" err="1">
                <a:latin typeface="Calibri"/>
                <a:cs typeface="Calibri"/>
              </a:rPr>
              <a:t>clarovicente.weebly.com</a:t>
            </a:r>
            <a:endParaRPr lang="en-US" sz="3200" dirty="0">
              <a:solidFill>
                <a:srgbClr val="808080"/>
              </a:solidFill>
              <a:latin typeface="Calibri"/>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Jul • Aug </a:t>
            </a:r>
            <a:r>
              <a:rPr lang="en-US" sz="3600" dirty="0">
                <a:latin typeface="Cambria"/>
                <a:cs typeface="Cambria"/>
              </a:rPr>
              <a:t>• </a:t>
            </a:r>
            <a:r>
              <a:rPr lang="en-US" sz="3600" dirty="0" smtClean="0">
                <a:latin typeface="Cambria"/>
                <a:cs typeface="Cambria"/>
              </a:rPr>
              <a:t>Sep 2019</a:t>
            </a:r>
            <a:endParaRPr lang="en-US" sz="3600" dirty="0">
              <a:latin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98474" y="24448"/>
            <a:ext cx="51580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1</a:t>
            </a:r>
            <a:r>
              <a:rPr lang="en-US" sz="3200" dirty="0">
                <a:latin typeface="Cambria"/>
                <a:cs typeface="Cambria"/>
              </a:rPr>
              <a:t>. </a:t>
            </a:r>
            <a:r>
              <a:rPr lang="en-US" sz="3200" dirty="0" smtClean="0">
                <a:latin typeface="Cambria"/>
                <a:cs typeface="Cambria"/>
              </a:rPr>
              <a:t>The Sermon on the Mount</a:t>
            </a:r>
            <a:endParaRPr lang="en-US" sz="3200" dirty="0">
              <a:latin typeface="Cambria"/>
              <a:cs typeface="Cambria"/>
            </a:endParaRPr>
          </a:p>
        </p:txBody>
      </p:sp>
      <p:pic>
        <p:nvPicPr>
          <p:cNvPr id="7" name="Picture 6" descr="19.3Q 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268760"/>
            <a:ext cx="3954796" cy="4320480"/>
          </a:xfrm>
          <a:prstGeom prst="rect">
            <a:avLst/>
          </a:prstGeom>
        </p:spPr>
      </p:pic>
      <p:sp>
        <p:nvSpPr>
          <p:cNvPr id="3" name="Rectangle 2"/>
          <p:cNvSpPr/>
          <p:nvPr/>
        </p:nvSpPr>
        <p:spPr bwMode="auto">
          <a:xfrm>
            <a:off x="2411760" y="1340768"/>
            <a:ext cx="4104456" cy="41764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196752"/>
            <a:ext cx="9144000" cy="5763629"/>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de-DE" dirty="0" smtClean="0">
                <a:latin typeface="Cambria"/>
                <a:cs typeface="Cambria"/>
              </a:rPr>
              <a:t>Matthew 5:13-16 </a:t>
            </a:r>
            <a:r>
              <a:rPr lang="en-US" cap="small" dirty="0" err="1" smtClean="0">
                <a:latin typeface="Cambria"/>
                <a:cs typeface="Cambria"/>
              </a:rPr>
              <a:t>nkjv</a:t>
            </a:r>
            <a:endParaRPr lang="en-US" cap="small" dirty="0">
              <a:latin typeface="Cambria"/>
              <a:cs typeface="Cambria"/>
            </a:endParaRPr>
          </a:p>
          <a:p>
            <a:pPr algn="ctr" eaLnBrk="1" hangingPunct="1">
              <a:lnSpc>
                <a:spcPct val="90000"/>
              </a:lnSpc>
              <a:spcBef>
                <a:spcPts val="600"/>
              </a:spcBef>
            </a:pPr>
            <a:r>
              <a:rPr lang="en-US" sz="4400" dirty="0" smtClean="0">
                <a:latin typeface="Calibri"/>
                <a:cs typeface="Calibri"/>
              </a:rPr>
              <a:t>“ ‘</a:t>
            </a:r>
            <a:r>
              <a:rPr lang="en-US" dirty="0" smtClean="0">
                <a:latin typeface="Calibri"/>
                <a:cs typeface="Calibri"/>
              </a:rPr>
              <a:t>YOU ARE THE </a:t>
            </a:r>
            <a:r>
              <a:rPr lang="en-US" sz="4400" dirty="0" smtClean="0">
                <a:latin typeface="Calibri"/>
                <a:cs typeface="Calibri"/>
              </a:rPr>
              <a:t>salt </a:t>
            </a:r>
            <a:r>
              <a:rPr lang="en-US" sz="4400" dirty="0">
                <a:latin typeface="Calibri"/>
                <a:cs typeface="Calibri"/>
              </a:rPr>
              <a:t>of the earth; but </a:t>
            </a:r>
            <a:r>
              <a:rPr lang="en-US" sz="4400" dirty="0" smtClean="0">
                <a:latin typeface="Calibri"/>
                <a:cs typeface="Calibri"/>
              </a:rPr>
              <a:t>    if </a:t>
            </a:r>
            <a:r>
              <a:rPr lang="en-US" sz="4400" dirty="0">
                <a:latin typeface="Calibri"/>
                <a:cs typeface="Calibri"/>
              </a:rPr>
              <a:t>the salt loses its flavor, how shall it be seasoned? </a:t>
            </a:r>
            <a:r>
              <a:rPr lang="en-US" sz="4400" dirty="0" smtClean="0">
                <a:latin typeface="Calibri"/>
                <a:cs typeface="Calibri"/>
              </a:rPr>
              <a:t>... You </a:t>
            </a:r>
            <a:r>
              <a:rPr lang="en-US" sz="4400" dirty="0">
                <a:latin typeface="Calibri"/>
                <a:cs typeface="Calibri"/>
              </a:rPr>
              <a:t>are the light of the world. </a:t>
            </a:r>
            <a:r>
              <a:rPr lang="en-US" sz="4400" dirty="0" smtClean="0">
                <a:latin typeface="Calibri"/>
                <a:cs typeface="Calibri"/>
              </a:rPr>
              <a:t>... Let </a:t>
            </a:r>
            <a:r>
              <a:rPr lang="en-US" sz="4400" dirty="0">
                <a:latin typeface="Calibri"/>
                <a:cs typeface="Calibri"/>
              </a:rPr>
              <a:t>your light so shine before men</a:t>
            </a:r>
            <a:r>
              <a:rPr lang="en-US" sz="4400" dirty="0" smtClean="0">
                <a:latin typeface="Calibri"/>
                <a:cs typeface="Calibri"/>
              </a:rPr>
              <a:t>,</a:t>
            </a:r>
          </a:p>
          <a:p>
            <a:pPr algn="ctr" eaLnBrk="1" hangingPunct="1">
              <a:lnSpc>
                <a:spcPct val="90000"/>
              </a:lnSpc>
              <a:spcBef>
                <a:spcPts val="600"/>
              </a:spcBef>
            </a:pPr>
            <a:endParaRPr lang="en-US" sz="4400" dirty="0">
              <a:latin typeface="Calibri"/>
              <a:cs typeface="Calibri"/>
            </a:endParaRPr>
          </a:p>
          <a:p>
            <a:pPr algn="ctr" eaLnBrk="1" hangingPunct="1">
              <a:lnSpc>
                <a:spcPct val="90000"/>
              </a:lnSpc>
              <a:spcBef>
                <a:spcPts val="0"/>
              </a:spcBef>
            </a:pPr>
            <a:r>
              <a:rPr lang="en-US" sz="4400" dirty="0" smtClean="0">
                <a:latin typeface="Calibri"/>
                <a:cs typeface="Calibri"/>
              </a:rPr>
              <a:t>that </a:t>
            </a:r>
            <a:r>
              <a:rPr lang="en-US" sz="4400" dirty="0">
                <a:latin typeface="Calibri"/>
                <a:cs typeface="Calibri"/>
              </a:rPr>
              <a:t>they may see your good works and glorify your Father in </a:t>
            </a:r>
            <a:r>
              <a:rPr lang="en-US" sz="4400" dirty="0" smtClean="0">
                <a:latin typeface="Calibri"/>
                <a:cs typeface="Calibri"/>
              </a:rPr>
              <a:t>heaven.’ ”</a:t>
            </a:r>
            <a:endParaRPr lang="en-US" sz="4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2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2000" fill="hold"/>
                                        <p:tgtEl>
                                          <p:spTgt spid="7"/>
                                        </p:tgtEl>
                                        <p:attrNameLst>
                                          <p:attrName>ppt_w</p:attrName>
                                        </p:attrNameLst>
                                      </p:cBhvr>
                                      <p:tavLst>
                                        <p:tav tm="0">
                                          <p:val>
                                            <p:fltVal val="0"/>
                                          </p:val>
                                        </p:tav>
                                        <p:tav tm="100000">
                                          <p:val>
                                            <p:strVal val="#ppt_w"/>
                                          </p:val>
                                        </p:tav>
                                      </p:tavLst>
                                    </p:anim>
                                    <p:anim calcmode="lin" valueType="num">
                                      <p:cBhvr>
                                        <p:cTn id="30"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5" grpId="0" build="p" autoUpdateAnimBg="0" advAuto="1000"/>
      <p:bldP spid="5"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9553" y="-27384"/>
            <a:ext cx="50258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buAutoNum type="arabicPeriod"/>
            </a:pPr>
            <a:r>
              <a:rPr lang="en-US" sz="3200" i="1" dirty="0">
                <a:solidFill>
                  <a:srgbClr val="FFFF00"/>
                </a:solidFill>
                <a:latin typeface="Cambria"/>
                <a:cs typeface="Cambria"/>
              </a:rPr>
              <a:t>The Sermon on the Mount </a:t>
            </a:r>
            <a:endParaRPr lang="en-US" sz="3200" i="1" dirty="0" smtClean="0">
              <a:solidFill>
                <a:srgbClr val="FFFF00"/>
              </a:solidFill>
              <a:latin typeface="Cambria"/>
              <a:cs typeface="Cambria"/>
            </a:endParaRPr>
          </a:p>
          <a:p>
            <a:pPr marL="0" indent="0"/>
            <a:r>
              <a:rPr lang="en-US" sz="3200" dirty="0" smtClean="0">
                <a:latin typeface="Cambria"/>
                <a:cs typeface="Cambria"/>
              </a:rPr>
              <a:t>The Introduction</a:t>
            </a:r>
            <a:endParaRPr lang="en-US" sz="3200" dirty="0">
              <a:latin typeface="Cambria"/>
              <a:cs typeface="Cambria"/>
            </a:endParaRPr>
          </a:p>
        </p:txBody>
      </p:sp>
      <p:sp>
        <p:nvSpPr>
          <p:cNvPr id="6" name="Text Box 3"/>
          <p:cNvSpPr txBox="1">
            <a:spLocks noChangeArrowheads="1"/>
          </p:cNvSpPr>
          <p:nvPr/>
        </p:nvSpPr>
        <p:spPr bwMode="auto">
          <a:xfrm>
            <a:off x="0" y="1464665"/>
            <a:ext cx="9144000" cy="5132687"/>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dirty="0" smtClean="0">
                <a:latin typeface="Calibri"/>
                <a:ea typeface="Helvetica CY" charset="0"/>
                <a:cs typeface="Calibri"/>
              </a:rPr>
              <a:t>JESUS TALKED ABOUT </a:t>
            </a:r>
            <a:r>
              <a:rPr lang="en-US" sz="4400" dirty="0" smtClean="0">
                <a:latin typeface="Calibri"/>
                <a:ea typeface="Helvetica CY" charset="0"/>
                <a:cs typeface="Calibri"/>
              </a:rPr>
              <a:t>recognizing </a:t>
            </a:r>
            <a:r>
              <a:rPr lang="en-US" sz="4400" dirty="0">
                <a:latin typeface="Calibri"/>
                <a:ea typeface="Helvetica CY" charset="0"/>
                <a:cs typeface="Calibri"/>
              </a:rPr>
              <a:t>the poverty in ourselves and in our world. He also talked about righteousness </a:t>
            </a:r>
            <a:r>
              <a:rPr lang="en-US" sz="4400" dirty="0" smtClean="0">
                <a:latin typeface="Calibri"/>
                <a:ea typeface="Helvetica CY" charset="0"/>
                <a:cs typeface="Calibri"/>
              </a:rPr>
              <a:t>(translated </a:t>
            </a:r>
            <a:r>
              <a:rPr lang="en-US" sz="4400" dirty="0">
                <a:latin typeface="Calibri"/>
                <a:ea typeface="Helvetica CY" charset="0"/>
                <a:cs typeface="Calibri"/>
              </a:rPr>
              <a:t>as “justice” in some Bible versions), humility, </a:t>
            </a:r>
            <a:r>
              <a:rPr lang="en-US" sz="4400" spc="-70" dirty="0">
                <a:latin typeface="Calibri"/>
                <a:ea typeface="Helvetica CY" charset="0"/>
                <a:cs typeface="Calibri"/>
              </a:rPr>
              <a:t>mercy</a:t>
            </a:r>
            <a:r>
              <a:rPr lang="en-US" sz="4400" spc="-300" dirty="0">
                <a:latin typeface="Calibri"/>
                <a:ea typeface="Helvetica CY" charset="0"/>
                <a:cs typeface="Calibri"/>
              </a:rPr>
              <a:t>, </a:t>
            </a:r>
            <a:r>
              <a:rPr lang="en-US" sz="4400" spc="-70" dirty="0">
                <a:latin typeface="Calibri"/>
                <a:ea typeface="Helvetica CY" charset="0"/>
                <a:cs typeface="Calibri"/>
              </a:rPr>
              <a:t>peacemaking</a:t>
            </a:r>
            <a:r>
              <a:rPr lang="en-US" sz="4400" spc="-300" dirty="0">
                <a:latin typeface="Calibri"/>
                <a:ea typeface="Helvetica CY" charset="0"/>
                <a:cs typeface="Calibri"/>
              </a:rPr>
              <a:t>, </a:t>
            </a:r>
            <a:r>
              <a:rPr lang="en-US" sz="4400" spc="-70" dirty="0">
                <a:latin typeface="Calibri"/>
                <a:ea typeface="Helvetica CY" charset="0"/>
                <a:cs typeface="Calibri"/>
              </a:rPr>
              <a:t>and</a:t>
            </a:r>
            <a:r>
              <a:rPr lang="en-US" sz="4400" spc="-150" dirty="0">
                <a:latin typeface="Calibri"/>
                <a:ea typeface="Helvetica CY" charset="0"/>
                <a:cs typeface="Calibri"/>
              </a:rPr>
              <a:t> </a:t>
            </a:r>
            <a:r>
              <a:rPr lang="en-US" sz="4400" spc="-70" dirty="0">
                <a:latin typeface="Calibri"/>
                <a:ea typeface="Helvetica CY" charset="0"/>
                <a:cs typeface="Calibri"/>
              </a:rPr>
              <a:t>purity</a:t>
            </a:r>
            <a:r>
              <a:rPr lang="en-US" sz="4400" spc="-150" dirty="0">
                <a:latin typeface="Calibri"/>
                <a:ea typeface="Helvetica CY" charset="0"/>
                <a:cs typeface="Calibri"/>
              </a:rPr>
              <a:t> </a:t>
            </a:r>
            <a:r>
              <a:rPr lang="en-US" sz="4400" spc="-70" dirty="0">
                <a:latin typeface="Calibri"/>
                <a:ea typeface="Helvetica CY" charset="0"/>
                <a:cs typeface="Calibri"/>
              </a:rPr>
              <a:t>of</a:t>
            </a:r>
            <a:r>
              <a:rPr lang="en-US" sz="4400" spc="-150" dirty="0">
                <a:latin typeface="Calibri"/>
                <a:ea typeface="Helvetica CY" charset="0"/>
                <a:cs typeface="Calibri"/>
              </a:rPr>
              <a:t> </a:t>
            </a:r>
            <a:r>
              <a:rPr lang="en-US" sz="4400" spc="-70" dirty="0">
                <a:latin typeface="Calibri"/>
                <a:ea typeface="Helvetica CY" charset="0"/>
                <a:cs typeface="Calibri"/>
              </a:rPr>
              <a:t>heart</a:t>
            </a:r>
            <a:r>
              <a:rPr lang="en-US" sz="4400" spc="-70" dirty="0" smtClean="0">
                <a:latin typeface="Calibri"/>
                <a:ea typeface="Helvetica CY" charset="0"/>
                <a:cs typeface="Calibri"/>
              </a:rPr>
              <a:t>.</a:t>
            </a:r>
          </a:p>
          <a:p>
            <a:pPr algn="ctr" eaLnBrk="1" hangingPunct="1">
              <a:lnSpc>
                <a:spcPct val="90000"/>
              </a:lnSpc>
              <a:spcBef>
                <a:spcPts val="1200"/>
              </a:spcBef>
            </a:pPr>
            <a:r>
              <a:rPr lang="en-US" sz="4400" dirty="0" smtClean="0">
                <a:latin typeface="Calibri"/>
                <a:ea typeface="Helvetica CY" charset="0"/>
                <a:cs typeface="Calibri"/>
              </a:rPr>
              <a:t>Jesus urged </a:t>
            </a:r>
            <a:r>
              <a:rPr lang="en-US" sz="4400" dirty="0">
                <a:latin typeface="Calibri"/>
                <a:ea typeface="Helvetica CY" charset="0"/>
                <a:cs typeface="Calibri"/>
              </a:rPr>
              <a:t>His disciples to be salt </a:t>
            </a:r>
            <a:r>
              <a:rPr lang="en-US" sz="4400" dirty="0" smtClean="0">
                <a:latin typeface="Calibri"/>
                <a:ea typeface="Helvetica CY" charset="0"/>
                <a:cs typeface="Calibri"/>
              </a:rPr>
              <a:t>  and </a:t>
            </a:r>
            <a:r>
              <a:rPr lang="en-US" sz="4400" dirty="0">
                <a:latin typeface="Calibri"/>
                <a:ea typeface="Helvetica CY" charset="0"/>
                <a:cs typeface="Calibri"/>
              </a:rPr>
              <a:t>light in the world </a:t>
            </a:r>
            <a:r>
              <a:rPr lang="en-US" sz="4400" i="1" dirty="0">
                <a:latin typeface="Calibri"/>
                <a:ea typeface="Helvetica CY" charset="0"/>
                <a:cs typeface="Calibri"/>
              </a:rPr>
              <a:t>(Matt. 5:13–16)</a:t>
            </a:r>
            <a:r>
              <a:rPr lang="en-US" sz="4400" dirty="0">
                <a:latin typeface="Calibri"/>
                <a:ea typeface="Helvetica CY" charset="0"/>
                <a:cs typeface="Calibri"/>
              </a:rPr>
              <a:t>. </a:t>
            </a:r>
          </a:p>
        </p:txBody>
      </p:sp>
    </p:spTree>
    <p:extLst>
      <p:ext uri="{BB962C8B-B14F-4D97-AF65-F5344CB8AC3E}">
        <p14:creationId xmlns:p14="http://schemas.microsoft.com/office/powerpoint/2010/main" val="326949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9553" y="-27384"/>
            <a:ext cx="50258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buAutoNum type="arabicPeriod"/>
            </a:pPr>
            <a:r>
              <a:rPr lang="en-US" sz="3200" i="1" dirty="0">
                <a:solidFill>
                  <a:srgbClr val="FFFF00"/>
                </a:solidFill>
                <a:latin typeface="Cambria"/>
                <a:cs typeface="Cambria"/>
              </a:rPr>
              <a:t>The Sermon on the Mount </a:t>
            </a:r>
            <a:endParaRPr lang="en-US" sz="3200" i="1" dirty="0" smtClean="0">
              <a:solidFill>
                <a:srgbClr val="FFFF00"/>
              </a:solidFill>
              <a:latin typeface="Cambria"/>
              <a:cs typeface="Cambria"/>
            </a:endParaRPr>
          </a:p>
          <a:p>
            <a:pPr marL="0" indent="0"/>
            <a:r>
              <a:rPr lang="en-US" sz="3200" dirty="0" smtClean="0">
                <a:latin typeface="Cambria"/>
                <a:cs typeface="Cambria"/>
              </a:rPr>
              <a:t>The Introduction</a:t>
            </a:r>
            <a:endParaRPr lang="en-US" sz="3200" dirty="0">
              <a:latin typeface="Cambria"/>
              <a:cs typeface="Cambria"/>
            </a:endParaRPr>
          </a:p>
        </p:txBody>
      </p:sp>
      <p:sp>
        <p:nvSpPr>
          <p:cNvPr id="6" name="Text Box 3"/>
          <p:cNvSpPr txBox="1">
            <a:spLocks noChangeArrowheads="1"/>
          </p:cNvSpPr>
          <p:nvPr/>
        </p:nvSpPr>
        <p:spPr bwMode="auto">
          <a:xfrm>
            <a:off x="0" y="1246867"/>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Both these salt and light symbols point </a:t>
            </a:r>
            <a:r>
              <a:rPr lang="en-US" sz="4400" spc="-50" dirty="0">
                <a:latin typeface="Calibri"/>
                <a:ea typeface="Helvetica CY" charset="0"/>
                <a:cs typeface="Calibri"/>
              </a:rPr>
              <a:t>us to the responsibility </a:t>
            </a:r>
            <a:r>
              <a:rPr lang="en-US" sz="4400" spc="-50" dirty="0" smtClean="0">
                <a:latin typeface="Calibri"/>
                <a:ea typeface="Helvetica CY" charset="0"/>
                <a:cs typeface="Calibri"/>
              </a:rPr>
              <a:t>to </a:t>
            </a:r>
            <a:r>
              <a:rPr lang="en-US" sz="4400" spc="-50" dirty="0">
                <a:latin typeface="Calibri"/>
                <a:ea typeface="Helvetica CY" charset="0"/>
                <a:cs typeface="Calibri"/>
              </a:rPr>
              <a:t>influence and </a:t>
            </a:r>
            <a:r>
              <a:rPr lang="en-US" sz="4400" dirty="0">
                <a:latin typeface="Calibri"/>
                <a:ea typeface="Helvetica CY" charset="0"/>
                <a:cs typeface="Calibri"/>
              </a:rPr>
              <a:t>improve the lives of those around </a:t>
            </a:r>
            <a:r>
              <a:rPr lang="en-US" sz="4400" dirty="0" smtClean="0">
                <a:latin typeface="Calibri"/>
                <a:ea typeface="Helvetica CY" charset="0"/>
                <a:cs typeface="Calibri"/>
              </a:rPr>
              <a:t>us.</a:t>
            </a:r>
          </a:p>
          <a:p>
            <a:pPr algn="ctr" eaLnBrk="1" hangingPunct="1">
              <a:lnSpc>
                <a:spcPct val="90000"/>
              </a:lnSpc>
            </a:pPr>
            <a:r>
              <a:rPr lang="en-US" sz="4400" dirty="0" smtClean="0">
                <a:latin typeface="Calibri"/>
                <a:ea typeface="Helvetica CY" charset="0"/>
                <a:cs typeface="Calibri"/>
              </a:rPr>
              <a:t>We </a:t>
            </a:r>
            <a:r>
              <a:rPr lang="en-US" sz="4400" dirty="0">
                <a:latin typeface="Calibri"/>
                <a:ea typeface="Helvetica CY" charset="0"/>
                <a:cs typeface="Calibri"/>
              </a:rPr>
              <a:t>are salt and light when we live lives that mourn appropriately, have purity </a:t>
            </a:r>
            <a:r>
              <a:rPr lang="en-US" sz="4400" spc="-70" dirty="0">
                <a:latin typeface="Calibri"/>
                <a:ea typeface="Helvetica CY" charset="0"/>
                <a:cs typeface="Calibri"/>
              </a:rPr>
              <a:t>of heart, practice humility, show mercy, </a:t>
            </a:r>
            <a:r>
              <a:rPr lang="en-US" sz="4400" dirty="0">
                <a:latin typeface="Calibri"/>
                <a:ea typeface="Helvetica CY" charset="0"/>
                <a:cs typeface="Calibri"/>
              </a:rPr>
              <a:t>make peace, and endure </a:t>
            </a:r>
            <a:r>
              <a:rPr lang="en-US" sz="4400" dirty="0" smtClean="0">
                <a:latin typeface="Calibri"/>
                <a:ea typeface="Helvetica CY" charset="0"/>
                <a:cs typeface="Calibri"/>
              </a:rPr>
              <a:t>oppression.</a:t>
            </a:r>
          </a:p>
          <a:p>
            <a:pPr algn="ctr" eaLnBrk="1" hangingPunct="1">
              <a:lnSpc>
                <a:spcPct val="90000"/>
              </a:lnSpc>
            </a:pPr>
            <a:r>
              <a:rPr lang="en-US" sz="4400" dirty="0" smtClean="0">
                <a:latin typeface="Calibri"/>
                <a:ea typeface="Helvetica CY" charset="0"/>
                <a:cs typeface="Calibri"/>
              </a:rPr>
              <a:t>S</a:t>
            </a:r>
            <a:r>
              <a:rPr lang="en-US" sz="4400" spc="-80" dirty="0" smtClean="0">
                <a:latin typeface="Calibri"/>
                <a:ea typeface="Helvetica CY" charset="0"/>
                <a:cs typeface="Calibri"/>
              </a:rPr>
              <a:t>o, Jesus </a:t>
            </a:r>
            <a:r>
              <a:rPr lang="en-US" sz="4400" spc="-80" dirty="0">
                <a:latin typeface="Calibri"/>
                <a:ea typeface="Helvetica CY" charset="0"/>
                <a:cs typeface="Calibri"/>
              </a:rPr>
              <a:t>begins </a:t>
            </a:r>
            <a:r>
              <a:rPr lang="en-US" sz="4400" spc="-80" dirty="0" smtClean="0">
                <a:latin typeface="Calibri"/>
                <a:ea typeface="Helvetica CY" charset="0"/>
                <a:cs typeface="Calibri"/>
              </a:rPr>
              <a:t>with </a:t>
            </a:r>
            <a:r>
              <a:rPr lang="en-US" sz="4400" spc="-80" dirty="0">
                <a:latin typeface="Calibri"/>
                <a:ea typeface="Helvetica CY" charset="0"/>
                <a:cs typeface="Calibri"/>
              </a:rPr>
              <a:t>the call to embody </a:t>
            </a:r>
            <a:r>
              <a:rPr lang="en-US" sz="4400" dirty="0" smtClean="0">
                <a:latin typeface="Calibri"/>
                <a:ea typeface="Helvetica CY" charset="0"/>
                <a:cs typeface="Calibri"/>
              </a:rPr>
              <a:t>“</a:t>
            </a:r>
            <a:r>
              <a:rPr lang="en-US" sz="4400" dirty="0">
                <a:latin typeface="Calibri"/>
                <a:ea typeface="Helvetica CY" charset="0"/>
                <a:cs typeface="Calibri"/>
              </a:rPr>
              <a:t>undervalued </a:t>
            </a:r>
            <a:r>
              <a:rPr lang="en-US" sz="4400" dirty="0" smtClean="0">
                <a:latin typeface="Calibri"/>
                <a:ea typeface="Helvetica CY" charset="0"/>
                <a:cs typeface="Calibri"/>
              </a:rPr>
              <a:t>values” </a:t>
            </a:r>
            <a:r>
              <a:rPr lang="en-US" sz="4400" dirty="0">
                <a:latin typeface="Calibri"/>
                <a:ea typeface="Helvetica CY" charset="0"/>
                <a:cs typeface="Calibri"/>
              </a:rPr>
              <a:t>of His kingdom.</a:t>
            </a:r>
          </a:p>
        </p:txBody>
      </p:sp>
    </p:spTree>
    <p:extLst>
      <p:ext uri="{BB962C8B-B14F-4D97-AF65-F5344CB8AC3E}">
        <p14:creationId xmlns:p14="http://schemas.microsoft.com/office/powerpoint/2010/main" val="1700323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9553" y="-27384"/>
            <a:ext cx="50258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buAutoNum type="arabicPeriod"/>
            </a:pPr>
            <a:r>
              <a:rPr lang="en-US" sz="3200" i="1" dirty="0">
                <a:solidFill>
                  <a:srgbClr val="FFFF00"/>
                </a:solidFill>
                <a:latin typeface="Cambria"/>
                <a:cs typeface="Cambria"/>
              </a:rPr>
              <a:t>The Sermon on the Mount </a:t>
            </a:r>
            <a:endParaRPr lang="en-US" sz="3200" i="1" dirty="0" smtClean="0">
              <a:solidFill>
                <a:srgbClr val="FFFF00"/>
              </a:solidFill>
              <a:latin typeface="Cambria"/>
              <a:cs typeface="Cambria"/>
            </a:endParaRPr>
          </a:p>
          <a:p>
            <a:pPr marL="0" indent="0"/>
            <a:r>
              <a:rPr lang="en-US" sz="3200" dirty="0" smtClean="0">
                <a:latin typeface="Cambria"/>
                <a:cs typeface="Cambria"/>
              </a:rPr>
              <a:t>Overcoming Evil With Good</a:t>
            </a:r>
            <a:endParaRPr lang="en-US" sz="3200" dirty="0">
              <a:latin typeface="Cambria"/>
              <a:cs typeface="Cambria"/>
            </a:endParaRPr>
          </a:p>
        </p:txBody>
      </p:sp>
      <p:sp>
        <p:nvSpPr>
          <p:cNvPr id="6" name="Text Box 3"/>
          <p:cNvSpPr txBox="1">
            <a:spLocks noChangeArrowheads="1"/>
          </p:cNvSpPr>
          <p:nvPr/>
        </p:nvSpPr>
        <p:spPr bwMode="auto">
          <a:xfrm>
            <a:off x="0" y="126876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Jesus </a:t>
            </a:r>
            <a:r>
              <a:rPr lang="en-US" sz="4400" dirty="0">
                <a:latin typeface="Calibri"/>
                <a:ea typeface="Helvetica CY" charset="0"/>
                <a:cs typeface="Calibri"/>
              </a:rPr>
              <a:t>was </a:t>
            </a:r>
            <a:r>
              <a:rPr lang="en-US" sz="4400" dirty="0" smtClean="0">
                <a:latin typeface="Calibri"/>
                <a:ea typeface="Helvetica CY" charset="0"/>
                <a:cs typeface="Calibri"/>
              </a:rPr>
              <a:t>concerned </a:t>
            </a:r>
            <a:r>
              <a:rPr lang="en-US" sz="4400" dirty="0">
                <a:latin typeface="Calibri"/>
                <a:ea typeface="Helvetica CY" charset="0"/>
                <a:cs typeface="Calibri"/>
              </a:rPr>
              <a:t>with </a:t>
            </a:r>
            <a:r>
              <a:rPr lang="en-US" sz="4400" dirty="0" smtClean="0">
                <a:latin typeface="Calibri"/>
                <a:ea typeface="Helvetica CY" charset="0"/>
                <a:cs typeface="Calibri"/>
              </a:rPr>
              <a:t>the way </a:t>
            </a:r>
            <a:r>
              <a:rPr lang="en-US" sz="4400" dirty="0">
                <a:latin typeface="Calibri"/>
                <a:ea typeface="Helvetica CY" charset="0"/>
                <a:cs typeface="Calibri"/>
              </a:rPr>
              <a:t>to live well, to live with dignity and courage</a:t>
            </a:r>
            <a:r>
              <a:rPr lang="en-US" sz="4400" spc="-300" dirty="0">
                <a:latin typeface="Calibri"/>
                <a:ea typeface="Helvetica CY" charset="0"/>
                <a:cs typeface="Calibri"/>
              </a:rPr>
              <a:t>, </a:t>
            </a:r>
            <a:r>
              <a:rPr lang="en-US" sz="4400" dirty="0">
                <a:latin typeface="Calibri"/>
                <a:ea typeface="Helvetica CY" charset="0"/>
                <a:cs typeface="Calibri"/>
              </a:rPr>
              <a:t>whatever</a:t>
            </a:r>
            <a:r>
              <a:rPr lang="en-US" sz="4400" spc="-150" dirty="0">
                <a:latin typeface="Calibri"/>
                <a:ea typeface="Helvetica CY" charset="0"/>
                <a:cs typeface="Calibri"/>
              </a:rPr>
              <a:t> </a:t>
            </a:r>
            <a:r>
              <a:rPr lang="en-US" sz="4400" dirty="0">
                <a:latin typeface="Calibri"/>
                <a:ea typeface="Helvetica CY" charset="0"/>
                <a:cs typeface="Calibri"/>
              </a:rPr>
              <a:t>their</a:t>
            </a:r>
            <a:r>
              <a:rPr lang="en-US" sz="4400" spc="-150" dirty="0">
                <a:latin typeface="Calibri"/>
                <a:ea typeface="Helvetica CY" charset="0"/>
                <a:cs typeface="Calibri"/>
              </a:rPr>
              <a:t> </a:t>
            </a:r>
            <a:r>
              <a:rPr lang="en-US" sz="4400" dirty="0" smtClean="0">
                <a:latin typeface="Calibri"/>
                <a:ea typeface="Helvetica CY" charset="0"/>
                <a:cs typeface="Calibri"/>
              </a:rPr>
              <a:t>circumstances.</a:t>
            </a:r>
          </a:p>
          <a:p>
            <a:pPr algn="ctr" eaLnBrk="1" hangingPunct="1">
              <a:lnSpc>
                <a:spcPct val="90000"/>
              </a:lnSpc>
            </a:pPr>
            <a:r>
              <a:rPr lang="en-US" sz="4400" dirty="0" smtClean="0">
                <a:latin typeface="Calibri"/>
                <a:ea typeface="Helvetica CY" charset="0"/>
                <a:cs typeface="Calibri"/>
              </a:rPr>
              <a:t>One </a:t>
            </a:r>
            <a:r>
              <a:rPr lang="en-US" sz="4400" dirty="0">
                <a:latin typeface="Calibri"/>
                <a:ea typeface="Helvetica CY" charset="0"/>
                <a:cs typeface="Calibri"/>
              </a:rPr>
              <a:t>example </a:t>
            </a:r>
            <a:r>
              <a:rPr lang="en-US" sz="4400" dirty="0" smtClean="0">
                <a:latin typeface="Calibri"/>
                <a:ea typeface="Helvetica CY" charset="0"/>
                <a:cs typeface="Calibri"/>
              </a:rPr>
              <a:t>is Matthew </a:t>
            </a:r>
            <a:r>
              <a:rPr lang="en-US" sz="4400" dirty="0">
                <a:latin typeface="Calibri"/>
                <a:ea typeface="Helvetica CY" charset="0"/>
                <a:cs typeface="Calibri"/>
              </a:rPr>
              <a:t>5:38–48</a:t>
            </a:r>
            <a:r>
              <a:rPr lang="en-US" sz="4400" dirty="0" smtClean="0">
                <a:latin typeface="Calibri"/>
                <a:ea typeface="Helvetica CY" charset="0"/>
                <a:cs typeface="Calibri"/>
              </a:rPr>
              <a:t>. The instructions</a:t>
            </a:r>
            <a:r>
              <a:rPr lang="en-US" sz="4400" dirty="0">
                <a:latin typeface="Calibri"/>
                <a:ea typeface="Helvetica CY" charset="0"/>
                <a:cs typeface="Calibri"/>
              </a:rPr>
              <a:t>—“turn the other cheek,” </a:t>
            </a:r>
            <a:r>
              <a:rPr lang="en-US" sz="4400" spc="-50" dirty="0">
                <a:latin typeface="Calibri"/>
                <a:ea typeface="Helvetica CY" charset="0"/>
                <a:cs typeface="Calibri"/>
              </a:rPr>
              <a:t>“give them the shirt off your back,” and </a:t>
            </a:r>
            <a:r>
              <a:rPr lang="en-US" sz="4400" dirty="0">
                <a:latin typeface="Calibri"/>
                <a:ea typeface="Helvetica CY" charset="0"/>
                <a:cs typeface="Calibri"/>
              </a:rPr>
              <a:t>“go the extra mile”—</a:t>
            </a:r>
            <a:r>
              <a:rPr lang="en-US" sz="4400" dirty="0" smtClean="0">
                <a:latin typeface="Calibri"/>
                <a:ea typeface="Helvetica CY" charset="0"/>
                <a:cs typeface="Calibri"/>
              </a:rPr>
              <a:t>are </a:t>
            </a:r>
            <a:r>
              <a:rPr lang="en-US" sz="4400" dirty="0">
                <a:latin typeface="Calibri"/>
                <a:ea typeface="Helvetica CY" charset="0"/>
                <a:cs typeface="Calibri"/>
              </a:rPr>
              <a:t>well </a:t>
            </a:r>
            <a:r>
              <a:rPr lang="en-US" sz="4400" spc="-100" dirty="0">
                <a:latin typeface="Calibri"/>
                <a:ea typeface="Helvetica CY" charset="0"/>
                <a:cs typeface="Calibri"/>
              </a:rPr>
              <a:t>known </a:t>
            </a:r>
            <a:r>
              <a:rPr lang="en-US" sz="4400" spc="-60" dirty="0">
                <a:latin typeface="Calibri"/>
                <a:ea typeface="Helvetica CY" charset="0"/>
                <a:cs typeface="Calibri"/>
              </a:rPr>
              <a:t>clichés</a:t>
            </a:r>
            <a:r>
              <a:rPr lang="en-US" sz="4400" spc="-300" dirty="0">
                <a:latin typeface="Calibri"/>
                <a:ea typeface="Helvetica CY" charset="0"/>
                <a:cs typeface="Calibri"/>
              </a:rPr>
              <a:t>. </a:t>
            </a:r>
            <a:r>
              <a:rPr lang="en-US" sz="4400" spc="-60" dirty="0">
                <a:latin typeface="Calibri"/>
                <a:ea typeface="Helvetica CY" charset="0"/>
                <a:cs typeface="Calibri"/>
              </a:rPr>
              <a:t>But</a:t>
            </a:r>
            <a:r>
              <a:rPr lang="en-US" sz="4400" spc="-150" dirty="0">
                <a:latin typeface="Calibri"/>
                <a:ea typeface="Helvetica CY" charset="0"/>
                <a:cs typeface="Calibri"/>
              </a:rPr>
              <a:t> </a:t>
            </a:r>
            <a:r>
              <a:rPr lang="en-US" sz="4400" spc="-60" dirty="0" smtClean="0">
                <a:latin typeface="Calibri"/>
                <a:ea typeface="Helvetica CY" charset="0"/>
                <a:cs typeface="Calibri"/>
              </a:rPr>
              <a:t>this</a:t>
            </a:r>
            <a:r>
              <a:rPr lang="en-US" sz="4400" spc="-150" dirty="0" smtClean="0">
                <a:latin typeface="Calibri"/>
                <a:ea typeface="Helvetica CY" charset="0"/>
                <a:cs typeface="Calibri"/>
              </a:rPr>
              <a:t> </a:t>
            </a:r>
            <a:r>
              <a:rPr lang="en-US" sz="4400" spc="-60" dirty="0" smtClean="0">
                <a:latin typeface="Calibri"/>
                <a:ea typeface="Helvetica CY" charset="0"/>
                <a:cs typeface="Calibri"/>
              </a:rPr>
              <a:t>belies</a:t>
            </a:r>
            <a:r>
              <a:rPr lang="en-US" sz="4400" spc="-150" dirty="0" smtClean="0">
                <a:latin typeface="Calibri"/>
                <a:ea typeface="Helvetica CY" charset="0"/>
                <a:cs typeface="Calibri"/>
              </a:rPr>
              <a:t> </a:t>
            </a:r>
            <a:r>
              <a:rPr lang="en-US" sz="4400" spc="-60" dirty="0">
                <a:latin typeface="Calibri"/>
                <a:ea typeface="Helvetica CY" charset="0"/>
                <a:cs typeface="Calibri"/>
              </a:rPr>
              <a:t>the</a:t>
            </a:r>
            <a:r>
              <a:rPr lang="en-US" sz="4400" spc="-150" dirty="0">
                <a:latin typeface="Calibri"/>
                <a:ea typeface="Helvetica CY" charset="0"/>
                <a:cs typeface="Calibri"/>
              </a:rPr>
              <a:t> </a:t>
            </a:r>
            <a:r>
              <a:rPr lang="en-US" sz="4400" spc="-60" dirty="0">
                <a:latin typeface="Calibri"/>
                <a:ea typeface="Helvetica CY" charset="0"/>
                <a:cs typeface="Calibri"/>
              </a:rPr>
              <a:t>radical actions </a:t>
            </a:r>
            <a:r>
              <a:rPr lang="en-US" sz="4400" spc="-80" dirty="0">
                <a:latin typeface="Calibri"/>
                <a:ea typeface="Helvetica CY" charset="0"/>
                <a:cs typeface="Calibri"/>
              </a:rPr>
              <a:t>and attitudes that Jesus is </a:t>
            </a:r>
            <a:r>
              <a:rPr lang="en-US" sz="4400" spc="-80" dirty="0" smtClean="0">
                <a:latin typeface="Calibri"/>
                <a:ea typeface="Helvetica CY" charset="0"/>
                <a:cs typeface="Calibri"/>
              </a:rPr>
              <a:t>teaching here.</a:t>
            </a:r>
            <a:endParaRPr lang="en-US" sz="4400" spc="-80" dirty="0">
              <a:latin typeface="Calibri"/>
              <a:ea typeface="Helvetica CY" charset="0"/>
              <a:cs typeface="Calibri"/>
            </a:endParaRPr>
          </a:p>
        </p:txBody>
      </p:sp>
    </p:spTree>
    <p:extLst>
      <p:ext uri="{BB962C8B-B14F-4D97-AF65-F5344CB8AC3E}">
        <p14:creationId xmlns:p14="http://schemas.microsoft.com/office/powerpoint/2010/main" val="1095902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9553" y="-27384"/>
            <a:ext cx="50258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buAutoNum type="arabicPeriod"/>
            </a:pPr>
            <a:r>
              <a:rPr lang="en-US" sz="3200" i="1" dirty="0">
                <a:solidFill>
                  <a:srgbClr val="FFFF00"/>
                </a:solidFill>
                <a:latin typeface="Cambria"/>
                <a:cs typeface="Cambria"/>
              </a:rPr>
              <a:t>The Sermon on the Mount </a:t>
            </a:r>
            <a:endParaRPr lang="en-US" sz="3200" i="1" dirty="0" smtClean="0">
              <a:solidFill>
                <a:srgbClr val="FFFF00"/>
              </a:solidFill>
              <a:latin typeface="Cambria"/>
              <a:cs typeface="Cambria"/>
            </a:endParaRPr>
          </a:p>
          <a:p>
            <a:pPr marL="0" indent="0"/>
            <a:r>
              <a:rPr lang="en-US" sz="3200" dirty="0" smtClean="0">
                <a:latin typeface="Cambria"/>
                <a:cs typeface="Cambria"/>
              </a:rPr>
              <a:t>Overcoming Evil With Good</a:t>
            </a:r>
            <a:endParaRPr lang="en-US" sz="3200" dirty="0">
              <a:latin typeface="Cambria"/>
              <a:cs typeface="Cambria"/>
            </a:endParaRPr>
          </a:p>
        </p:txBody>
      </p:sp>
      <p:sp>
        <p:nvSpPr>
          <p:cNvPr id="6" name="Text Box 3"/>
          <p:cNvSpPr txBox="1">
            <a:spLocks noChangeArrowheads="1"/>
          </p:cNvSpPr>
          <p:nvPr/>
        </p:nvSpPr>
        <p:spPr bwMode="auto">
          <a:xfrm>
            <a:off x="0" y="126876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spc="-50" dirty="0">
                <a:latin typeface="Calibri"/>
                <a:ea typeface="Helvetica CY" charset="0"/>
                <a:cs typeface="Calibri"/>
              </a:rPr>
              <a:t>Jesus</a:t>
            </a:r>
            <a:r>
              <a:rPr lang="en-US" sz="4400" spc="-150" dirty="0">
                <a:latin typeface="Calibri"/>
                <a:ea typeface="Helvetica CY" charset="0"/>
                <a:cs typeface="Calibri"/>
              </a:rPr>
              <a:t> </a:t>
            </a:r>
            <a:r>
              <a:rPr lang="en-US" sz="4400" spc="-50" dirty="0">
                <a:latin typeface="Calibri"/>
                <a:ea typeface="Helvetica CY" charset="0"/>
                <a:cs typeface="Calibri"/>
              </a:rPr>
              <a:t>taught</a:t>
            </a:r>
            <a:r>
              <a:rPr lang="en-US" sz="4400" spc="-150" dirty="0">
                <a:latin typeface="Calibri"/>
                <a:ea typeface="Helvetica CY" charset="0"/>
                <a:cs typeface="Calibri"/>
              </a:rPr>
              <a:t> </a:t>
            </a:r>
            <a:r>
              <a:rPr lang="en-US" sz="4400" spc="-50" dirty="0">
                <a:latin typeface="Calibri"/>
                <a:ea typeface="Helvetica CY" charset="0"/>
                <a:cs typeface="Calibri"/>
              </a:rPr>
              <a:t>the</a:t>
            </a:r>
            <a:r>
              <a:rPr lang="en-US" sz="4400" spc="-150" dirty="0">
                <a:latin typeface="Calibri"/>
                <a:ea typeface="Helvetica CY" charset="0"/>
                <a:cs typeface="Calibri"/>
              </a:rPr>
              <a:t> </a:t>
            </a:r>
            <a:r>
              <a:rPr lang="en-US" sz="4400" spc="-50" dirty="0">
                <a:latin typeface="Calibri"/>
                <a:ea typeface="Helvetica CY" charset="0"/>
                <a:cs typeface="Calibri"/>
              </a:rPr>
              <a:t>people</a:t>
            </a:r>
            <a:r>
              <a:rPr lang="en-US" sz="4400" spc="-150" dirty="0">
                <a:latin typeface="Calibri"/>
                <a:ea typeface="Helvetica CY" charset="0"/>
                <a:cs typeface="Calibri"/>
              </a:rPr>
              <a:t> </a:t>
            </a:r>
            <a:r>
              <a:rPr lang="en-US" sz="4400" spc="-50" dirty="0">
                <a:latin typeface="Calibri"/>
                <a:ea typeface="Helvetica CY" charset="0"/>
                <a:cs typeface="Calibri"/>
              </a:rPr>
              <a:t>to</a:t>
            </a:r>
            <a:r>
              <a:rPr lang="en-US" sz="4400" spc="-150" dirty="0">
                <a:latin typeface="Calibri"/>
                <a:ea typeface="Helvetica CY" charset="0"/>
                <a:cs typeface="Calibri"/>
              </a:rPr>
              <a:t> </a:t>
            </a:r>
            <a:r>
              <a:rPr lang="en-US" sz="4400" spc="-50" dirty="0">
                <a:latin typeface="Calibri"/>
                <a:ea typeface="Helvetica CY" charset="0"/>
                <a:cs typeface="Calibri"/>
              </a:rPr>
              <a:t>respond</a:t>
            </a:r>
            <a:r>
              <a:rPr lang="en-US" sz="4400" spc="-150" dirty="0">
                <a:latin typeface="Calibri"/>
                <a:ea typeface="Helvetica CY" charset="0"/>
                <a:cs typeface="Calibri"/>
              </a:rPr>
              <a:t> </a:t>
            </a:r>
            <a:r>
              <a:rPr lang="en-US" sz="4400" spc="-50" dirty="0">
                <a:latin typeface="Calibri"/>
                <a:ea typeface="Helvetica CY" charset="0"/>
                <a:cs typeface="Calibri"/>
              </a:rPr>
              <a:t>with </a:t>
            </a:r>
            <a:r>
              <a:rPr lang="en-US" sz="4400" dirty="0">
                <a:latin typeface="Calibri"/>
                <a:ea typeface="Helvetica CY" charset="0"/>
                <a:cs typeface="Calibri"/>
              </a:rPr>
              <a:t>integrity</a:t>
            </a:r>
            <a:r>
              <a:rPr lang="en-US" sz="4400" spc="-300" dirty="0">
                <a:latin typeface="Calibri"/>
                <a:ea typeface="Helvetica CY" charset="0"/>
                <a:cs typeface="Calibri"/>
              </a:rPr>
              <a:t>, </a:t>
            </a:r>
            <a:r>
              <a:rPr lang="en-US" sz="4400" dirty="0">
                <a:latin typeface="Calibri"/>
                <a:ea typeface="Helvetica CY" charset="0"/>
                <a:cs typeface="Calibri"/>
              </a:rPr>
              <a:t>to</a:t>
            </a:r>
            <a:r>
              <a:rPr lang="en-US" sz="4400" spc="-150" dirty="0">
                <a:latin typeface="Calibri"/>
                <a:ea typeface="Helvetica CY" charset="0"/>
                <a:cs typeface="Calibri"/>
              </a:rPr>
              <a:t> </a:t>
            </a:r>
            <a:r>
              <a:rPr lang="en-US" sz="4400" dirty="0">
                <a:latin typeface="Calibri"/>
                <a:ea typeface="Helvetica CY" charset="0"/>
                <a:cs typeface="Calibri"/>
              </a:rPr>
              <a:t>treat</a:t>
            </a:r>
            <a:r>
              <a:rPr lang="en-US" sz="4400" spc="-150" dirty="0">
                <a:latin typeface="Calibri"/>
                <a:ea typeface="Helvetica CY" charset="0"/>
                <a:cs typeface="Calibri"/>
              </a:rPr>
              <a:t> </a:t>
            </a:r>
            <a:r>
              <a:rPr lang="en-US" sz="4400" dirty="0">
                <a:latin typeface="Calibri"/>
                <a:ea typeface="Helvetica CY" charset="0"/>
                <a:cs typeface="Calibri"/>
              </a:rPr>
              <a:t>the</a:t>
            </a:r>
            <a:r>
              <a:rPr lang="en-US" sz="4400" spc="-150" dirty="0">
                <a:latin typeface="Calibri"/>
                <a:ea typeface="Helvetica CY" charset="0"/>
                <a:cs typeface="Calibri"/>
              </a:rPr>
              <a:t> </a:t>
            </a:r>
            <a:r>
              <a:rPr lang="en-US" sz="4400" dirty="0">
                <a:latin typeface="Calibri"/>
                <a:ea typeface="Helvetica CY" charset="0"/>
                <a:cs typeface="Calibri"/>
              </a:rPr>
              <a:t>oppressors</a:t>
            </a:r>
            <a:r>
              <a:rPr lang="en-US" sz="4400" spc="-150" dirty="0">
                <a:latin typeface="Calibri"/>
                <a:ea typeface="Helvetica CY" charset="0"/>
                <a:cs typeface="Calibri"/>
              </a:rPr>
              <a:t> </a:t>
            </a:r>
            <a:r>
              <a:rPr lang="en-US" sz="4400" dirty="0">
                <a:latin typeface="Calibri"/>
                <a:ea typeface="Helvetica CY" charset="0"/>
                <a:cs typeface="Calibri"/>
              </a:rPr>
              <a:t>better than they deserved, and, by so doing, to resist the loss of their humanity. </a:t>
            </a:r>
            <a:endParaRPr lang="en-US" sz="4400" dirty="0" smtClean="0">
              <a:latin typeface="Calibri"/>
              <a:ea typeface="Helvetica CY" charset="0"/>
              <a:cs typeface="Calibri"/>
            </a:endParaRPr>
          </a:p>
          <a:p>
            <a:pPr algn="ctr" eaLnBrk="1" hangingPunct="1">
              <a:lnSpc>
                <a:spcPct val="90000"/>
              </a:lnSpc>
            </a:pPr>
            <a:r>
              <a:rPr lang="en-US" sz="4400" dirty="0" smtClean="0">
                <a:latin typeface="Calibri"/>
                <a:ea typeface="Helvetica CY" charset="0"/>
                <a:cs typeface="Calibri"/>
              </a:rPr>
              <a:t>The</a:t>
            </a:r>
            <a:r>
              <a:rPr lang="en-US" sz="4400" spc="-150" dirty="0" smtClean="0">
                <a:latin typeface="Calibri"/>
                <a:ea typeface="Helvetica CY" charset="0"/>
                <a:cs typeface="Calibri"/>
              </a:rPr>
              <a:t> </a:t>
            </a:r>
            <a:r>
              <a:rPr lang="en-US" sz="4400" dirty="0">
                <a:latin typeface="Calibri"/>
                <a:ea typeface="Helvetica CY" charset="0"/>
                <a:cs typeface="Calibri"/>
              </a:rPr>
              <a:t>people</a:t>
            </a:r>
            <a:r>
              <a:rPr lang="en-US" sz="4400" spc="-150" dirty="0">
                <a:latin typeface="Calibri"/>
                <a:ea typeface="Helvetica CY" charset="0"/>
                <a:cs typeface="Calibri"/>
              </a:rPr>
              <a:t> </a:t>
            </a:r>
            <a:r>
              <a:rPr lang="en-US" sz="4400" dirty="0">
                <a:latin typeface="Calibri"/>
                <a:ea typeface="Helvetica CY" charset="0"/>
                <a:cs typeface="Calibri"/>
              </a:rPr>
              <a:t>always</a:t>
            </a:r>
            <a:r>
              <a:rPr lang="en-US" sz="4400" spc="-150" dirty="0">
                <a:latin typeface="Calibri"/>
                <a:ea typeface="Helvetica CY" charset="0"/>
                <a:cs typeface="Calibri"/>
              </a:rPr>
              <a:t> </a:t>
            </a:r>
            <a:r>
              <a:rPr lang="en-US" sz="4400" dirty="0">
                <a:latin typeface="Calibri"/>
                <a:ea typeface="Helvetica CY" charset="0"/>
                <a:cs typeface="Calibri"/>
              </a:rPr>
              <a:t>had</a:t>
            </a:r>
            <a:r>
              <a:rPr lang="en-US" sz="4400" spc="-150" dirty="0">
                <a:latin typeface="Calibri"/>
                <a:ea typeface="Helvetica CY" charset="0"/>
                <a:cs typeface="Calibri"/>
              </a:rPr>
              <a:t> </a:t>
            </a:r>
            <a:r>
              <a:rPr lang="en-US" sz="4400" dirty="0">
                <a:latin typeface="Calibri"/>
                <a:ea typeface="Helvetica CY" charset="0"/>
                <a:cs typeface="Calibri"/>
              </a:rPr>
              <a:t>the</a:t>
            </a:r>
            <a:r>
              <a:rPr lang="en-US" sz="4400" spc="-150" dirty="0">
                <a:latin typeface="Calibri"/>
                <a:ea typeface="Helvetica CY" charset="0"/>
                <a:cs typeface="Calibri"/>
              </a:rPr>
              <a:t> </a:t>
            </a:r>
            <a:r>
              <a:rPr lang="en-US" sz="4400" dirty="0">
                <a:latin typeface="Calibri"/>
                <a:ea typeface="Helvetica CY" charset="0"/>
                <a:cs typeface="Calibri"/>
              </a:rPr>
              <a:t>freedom</a:t>
            </a:r>
            <a:r>
              <a:rPr lang="en-US" sz="4400" spc="-150" dirty="0">
                <a:latin typeface="Calibri"/>
                <a:ea typeface="Helvetica CY" charset="0"/>
                <a:cs typeface="Calibri"/>
              </a:rPr>
              <a:t> </a:t>
            </a:r>
            <a:r>
              <a:rPr lang="en-US" sz="4400" dirty="0">
                <a:latin typeface="Calibri"/>
                <a:ea typeface="Helvetica CY" charset="0"/>
                <a:cs typeface="Calibri"/>
              </a:rPr>
              <a:t>to choose how they would respond, and by resisting nonviolently and </a:t>
            </a:r>
            <a:r>
              <a:rPr lang="en-US" sz="4400" dirty="0" err="1" smtClean="0">
                <a:latin typeface="Calibri"/>
                <a:ea typeface="Helvetica CY" charset="0"/>
                <a:cs typeface="Calibri"/>
              </a:rPr>
              <a:t>respon</a:t>
            </a:r>
            <a:r>
              <a:rPr lang="en-US" sz="4400" dirty="0" smtClean="0">
                <a:latin typeface="Calibri"/>
                <a:ea typeface="Helvetica CY" charset="0"/>
                <a:cs typeface="Calibri"/>
              </a:rPr>
              <a:t>-ding </a:t>
            </a:r>
            <a:r>
              <a:rPr lang="en-US" sz="4400" dirty="0">
                <a:latin typeface="Calibri"/>
                <a:ea typeface="Helvetica CY" charset="0"/>
                <a:cs typeface="Calibri"/>
              </a:rPr>
              <a:t>generously, they exposed the evil of the </a:t>
            </a:r>
            <a:r>
              <a:rPr lang="en-US" sz="4400" dirty="0" smtClean="0">
                <a:latin typeface="Calibri"/>
                <a:ea typeface="Helvetica CY" charset="0"/>
                <a:cs typeface="Calibri"/>
              </a:rPr>
              <a:t>injustice </a:t>
            </a:r>
            <a:r>
              <a:rPr lang="en-US" sz="4400" dirty="0">
                <a:latin typeface="Calibri"/>
                <a:ea typeface="Helvetica CY" charset="0"/>
                <a:cs typeface="Calibri"/>
              </a:rPr>
              <a:t>that was being done.</a:t>
            </a:r>
          </a:p>
        </p:txBody>
      </p:sp>
    </p:spTree>
    <p:extLst>
      <p:ext uri="{BB962C8B-B14F-4D97-AF65-F5344CB8AC3E}">
        <p14:creationId xmlns:p14="http://schemas.microsoft.com/office/powerpoint/2010/main" val="3439840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6894" y="39883"/>
            <a:ext cx="43567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smtClean="0">
                <a:solidFill>
                  <a:srgbClr val="FFFF00"/>
                </a:solidFill>
                <a:latin typeface="Cambria"/>
                <a:cs typeface="Cambria"/>
              </a:rPr>
              <a:t>“</a:t>
            </a:r>
            <a:r>
              <a:rPr lang="en-US" sz="3200" i="1" dirty="0">
                <a:solidFill>
                  <a:srgbClr val="FFFF00"/>
                </a:solidFill>
                <a:latin typeface="Cambria"/>
                <a:cs typeface="Cambria"/>
              </a:rPr>
              <a:t>The Least of These”</a:t>
            </a:r>
          </a:p>
          <a:p>
            <a:r>
              <a:rPr lang="en-US" sz="3200" dirty="0" smtClean="0">
                <a:latin typeface="Cambria"/>
                <a:cs typeface="Cambria"/>
              </a:rPr>
              <a:t>2</a:t>
            </a:r>
            <a:r>
              <a:rPr lang="en-US" sz="3200" dirty="0">
                <a:latin typeface="Cambria"/>
                <a:cs typeface="Cambria"/>
              </a:rPr>
              <a:t>. A Story and a Parable </a:t>
            </a:r>
          </a:p>
        </p:txBody>
      </p:sp>
      <p:pic>
        <p:nvPicPr>
          <p:cNvPr id="2" name="Picture 1"/>
          <p:cNvPicPr>
            <a:picLocks noChangeAspect="1"/>
          </p:cNvPicPr>
          <p:nvPr/>
        </p:nvPicPr>
        <p:blipFill>
          <a:blip r:embed="rId3"/>
          <a:stretch>
            <a:fillRect/>
          </a:stretch>
        </p:blipFill>
        <p:spPr>
          <a:xfrm>
            <a:off x="1893912" y="1268760"/>
            <a:ext cx="5486400" cy="3632200"/>
          </a:xfrm>
          <a:prstGeom prst="rect">
            <a:avLst/>
          </a:prstGeom>
        </p:spPr>
      </p:pic>
      <p:sp>
        <p:nvSpPr>
          <p:cNvPr id="3" name="Rectangle 2"/>
          <p:cNvSpPr/>
          <p:nvPr/>
        </p:nvSpPr>
        <p:spPr bwMode="auto">
          <a:xfrm>
            <a:off x="1763688" y="1196752"/>
            <a:ext cx="5760640" cy="38164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0" y="1275644"/>
            <a:ext cx="9144000" cy="5609740"/>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pPr>
            <a:r>
              <a:rPr lang="cs-CZ" dirty="0" err="1">
                <a:latin typeface="Cambria"/>
                <a:cs typeface="Cambria"/>
              </a:rPr>
              <a:t>Luke</a:t>
            </a:r>
            <a:r>
              <a:rPr lang="cs-CZ" dirty="0">
                <a:latin typeface="Cambria"/>
                <a:cs typeface="Cambria"/>
              </a:rPr>
              <a:t> 10:36, 37; 16:31</a:t>
            </a:r>
            <a:r>
              <a:rPr lang="en-US" dirty="0" smtClean="0">
                <a:latin typeface="Cambria"/>
                <a:cs typeface="Cambria"/>
              </a:rPr>
              <a:t> </a:t>
            </a:r>
            <a:r>
              <a:rPr lang="en-US" cap="small" dirty="0" err="1" smtClean="0">
                <a:latin typeface="Cambria"/>
                <a:cs typeface="Cambria"/>
              </a:rPr>
              <a:t>nkjv</a:t>
            </a:r>
            <a:endParaRPr lang="en-US" cap="small" dirty="0">
              <a:latin typeface="Cambria"/>
              <a:cs typeface="Cambria"/>
            </a:endParaRPr>
          </a:p>
          <a:p>
            <a:pPr algn="ctr" eaLnBrk="1" hangingPunct="1">
              <a:lnSpc>
                <a:spcPct val="90000"/>
              </a:lnSpc>
              <a:spcBef>
                <a:spcPts val="600"/>
              </a:spcBef>
            </a:pPr>
            <a:r>
              <a:rPr lang="en-US" sz="4400" dirty="0" smtClean="0">
                <a:latin typeface="Calibri"/>
                <a:cs typeface="Calibri"/>
              </a:rPr>
              <a:t>“ ‘</a:t>
            </a:r>
            <a:r>
              <a:rPr lang="en-US" dirty="0" smtClean="0">
                <a:latin typeface="Calibri"/>
                <a:cs typeface="Calibri"/>
              </a:rPr>
              <a:t>SO WHICH...DO </a:t>
            </a:r>
            <a:r>
              <a:rPr lang="en-US" sz="4400" dirty="0" smtClean="0">
                <a:latin typeface="Calibri"/>
                <a:cs typeface="Calibri"/>
              </a:rPr>
              <a:t>you </a:t>
            </a:r>
            <a:r>
              <a:rPr lang="en-US" sz="4400" dirty="0">
                <a:latin typeface="Calibri"/>
                <a:cs typeface="Calibri"/>
              </a:rPr>
              <a:t>think </a:t>
            </a:r>
            <a:r>
              <a:rPr lang="en-US" sz="4400" dirty="0" smtClean="0">
                <a:latin typeface="Calibri"/>
                <a:cs typeface="Calibri"/>
              </a:rPr>
              <a:t>was neighbor </a:t>
            </a:r>
            <a:r>
              <a:rPr lang="en-US" sz="4400" dirty="0">
                <a:latin typeface="Calibri"/>
                <a:cs typeface="Calibri"/>
              </a:rPr>
              <a:t>to him who fell among the thieves</a:t>
            </a:r>
            <a:r>
              <a:rPr lang="en-US" sz="4400" dirty="0" smtClean="0">
                <a:latin typeface="Calibri"/>
                <a:cs typeface="Calibri"/>
              </a:rPr>
              <a:t>?’ And </a:t>
            </a:r>
            <a:r>
              <a:rPr lang="en-US" sz="4400" dirty="0">
                <a:latin typeface="Calibri"/>
                <a:cs typeface="Calibri"/>
              </a:rPr>
              <a:t>he said, </a:t>
            </a:r>
            <a:r>
              <a:rPr lang="en-US" sz="4400" dirty="0" smtClean="0">
                <a:latin typeface="Calibri"/>
                <a:cs typeface="Calibri"/>
              </a:rPr>
              <a:t>‘He </a:t>
            </a:r>
            <a:r>
              <a:rPr lang="en-US" sz="4400" dirty="0">
                <a:latin typeface="Calibri"/>
                <a:cs typeface="Calibri"/>
              </a:rPr>
              <a:t>who </a:t>
            </a:r>
            <a:r>
              <a:rPr lang="en-US" sz="4400" dirty="0" smtClean="0">
                <a:latin typeface="Calibri"/>
                <a:cs typeface="Calibri"/>
              </a:rPr>
              <a:t> showed </a:t>
            </a:r>
            <a:r>
              <a:rPr lang="en-US" sz="4400" dirty="0">
                <a:latin typeface="Calibri"/>
                <a:cs typeface="Calibri"/>
              </a:rPr>
              <a:t>mercy on him</a:t>
            </a:r>
            <a:r>
              <a:rPr lang="en-US" sz="4400" dirty="0" smtClean="0">
                <a:latin typeface="Calibri"/>
                <a:cs typeface="Calibri"/>
              </a:rPr>
              <a:t>.’ Then </a:t>
            </a:r>
            <a:r>
              <a:rPr lang="en-US" sz="4400" dirty="0">
                <a:latin typeface="Calibri"/>
                <a:cs typeface="Calibri"/>
              </a:rPr>
              <a:t>Jesus </a:t>
            </a:r>
            <a:r>
              <a:rPr lang="en-US" sz="4400" dirty="0" smtClean="0">
                <a:latin typeface="Calibri"/>
                <a:cs typeface="Calibri"/>
              </a:rPr>
              <a:t> said </a:t>
            </a:r>
            <a:r>
              <a:rPr lang="en-US" sz="4400" dirty="0">
                <a:latin typeface="Calibri"/>
                <a:cs typeface="Calibri"/>
              </a:rPr>
              <a:t>to him, </a:t>
            </a:r>
            <a:r>
              <a:rPr lang="en-US" sz="4400" dirty="0" smtClean="0">
                <a:latin typeface="Calibri"/>
                <a:cs typeface="Calibri"/>
              </a:rPr>
              <a:t>‘Go </a:t>
            </a:r>
            <a:r>
              <a:rPr lang="en-US" sz="4400" dirty="0">
                <a:latin typeface="Calibri"/>
                <a:cs typeface="Calibri"/>
              </a:rPr>
              <a:t>and do likewise</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 ‘</a:t>
            </a:r>
            <a:r>
              <a:rPr lang="en-US" sz="4400" dirty="0">
                <a:latin typeface="Calibri"/>
                <a:cs typeface="Calibri"/>
              </a:rPr>
              <a:t>If they do not hear Moses and the </a:t>
            </a:r>
            <a:r>
              <a:rPr lang="en-US" sz="4400" spc="-90" dirty="0">
                <a:latin typeface="Calibri"/>
                <a:cs typeface="Calibri"/>
              </a:rPr>
              <a:t>prophets, neither will they be </a:t>
            </a:r>
            <a:r>
              <a:rPr lang="en-US" sz="4400" spc="-90" dirty="0" smtClean="0">
                <a:latin typeface="Calibri"/>
                <a:cs typeface="Calibri"/>
              </a:rPr>
              <a:t>persuaded </a:t>
            </a:r>
            <a:r>
              <a:rPr lang="en-US" sz="4400" dirty="0">
                <a:latin typeface="Calibri"/>
                <a:cs typeface="Calibri"/>
              </a:rPr>
              <a:t>though one rise from the dead.</a:t>
            </a:r>
            <a:r>
              <a:rPr lang="en-US" sz="4400" dirty="0" smtClean="0">
                <a:latin typeface="Calibri"/>
                <a:cs typeface="Calibri"/>
              </a:rPr>
              <a:t>’ </a:t>
            </a:r>
            <a:r>
              <a:rPr lang="en-US" altLang="ja-JP" sz="4400" dirty="0" smtClean="0">
                <a:latin typeface="Calibri"/>
                <a:cs typeface="Calibri"/>
              </a:rPr>
              <a:t>”</a:t>
            </a:r>
            <a:r>
              <a:rPr lang="en-US" sz="4400" dirty="0" smtClean="0">
                <a:latin typeface="Calibri"/>
                <a:cs typeface="Calibri"/>
              </a:rPr>
              <a:t> </a:t>
            </a:r>
            <a:endParaRPr lang="en-US" sz="4400" dirty="0">
              <a:solidFill>
                <a:srgbClr val="C0C0C0"/>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hidden"/>
                                      </p:to>
                                    </p:set>
                                  </p:childTnLst>
                                </p:cTn>
                              </p:par>
                              <p:par>
                                <p:cTn id="26" presetID="23" presetClass="entr" presetSubtype="16"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childTnLst>
                                </p:cTn>
                              </p:par>
                              <p:par>
                                <p:cTn id="30" presetID="1" presetClass="exit"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autoUpdateAnimBg="0" advAuto="1000"/>
      <p:bldP spid="7"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0213" y="12335"/>
            <a:ext cx="438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2. A Story and a Parable </a:t>
            </a:r>
          </a:p>
          <a:p>
            <a:r>
              <a:rPr lang="en-US" sz="3200" dirty="0" smtClean="0">
                <a:latin typeface="Cambria"/>
                <a:cs typeface="Cambria"/>
              </a:rPr>
              <a:t>The Good Samaritan</a:t>
            </a:r>
            <a:endParaRPr lang="en-US" sz="320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dirty="0" smtClean="0">
                <a:latin typeface="Calibri"/>
                <a:ea typeface="Helvetica CY" charset="0"/>
                <a:cs typeface="Calibri"/>
              </a:rPr>
              <a:t>JESUS HAD ALREADY </a:t>
            </a:r>
            <a:r>
              <a:rPr lang="en-US" sz="4400" dirty="0" smtClean="0">
                <a:latin typeface="Calibri"/>
                <a:ea typeface="Helvetica CY" charset="0"/>
                <a:cs typeface="Calibri"/>
              </a:rPr>
              <a:t>sought </a:t>
            </a:r>
            <a:r>
              <a:rPr lang="en-US" sz="4400" dirty="0">
                <a:latin typeface="Calibri"/>
                <a:ea typeface="Helvetica CY" charset="0"/>
                <a:cs typeface="Calibri"/>
              </a:rPr>
              <a:t>to expand </a:t>
            </a:r>
            <a:r>
              <a:rPr lang="en-US" sz="4400" dirty="0" smtClean="0">
                <a:latin typeface="Calibri"/>
                <a:ea typeface="Helvetica CY" charset="0"/>
                <a:cs typeface="Calibri"/>
              </a:rPr>
              <a:t>  the understanding </a:t>
            </a:r>
            <a:r>
              <a:rPr lang="en-US" sz="4400" dirty="0">
                <a:latin typeface="Calibri"/>
                <a:ea typeface="Helvetica CY" charset="0"/>
                <a:cs typeface="Calibri"/>
              </a:rPr>
              <a:t>of </a:t>
            </a:r>
            <a:r>
              <a:rPr lang="en-US" sz="4400" dirty="0" smtClean="0">
                <a:latin typeface="Calibri"/>
                <a:ea typeface="Helvetica CY" charset="0"/>
                <a:cs typeface="Calibri"/>
              </a:rPr>
              <a:t>“neighbor.”</a:t>
            </a:r>
          </a:p>
          <a:p>
            <a:pPr algn="ctr" eaLnBrk="1" hangingPunct="1">
              <a:lnSpc>
                <a:spcPct val="90000"/>
              </a:lnSpc>
            </a:pPr>
            <a:r>
              <a:rPr lang="en-US" sz="4400" spc="-80" dirty="0" smtClean="0">
                <a:latin typeface="Calibri"/>
                <a:ea typeface="Helvetica CY" charset="0"/>
                <a:cs typeface="Calibri"/>
              </a:rPr>
              <a:t>They </a:t>
            </a:r>
            <a:r>
              <a:rPr lang="en-US" sz="4400" spc="-80" dirty="0">
                <a:latin typeface="Calibri"/>
                <a:ea typeface="Helvetica CY" charset="0"/>
                <a:cs typeface="Calibri"/>
              </a:rPr>
              <a:t>should do good to everyone</a:t>
            </a:r>
            <a:r>
              <a:rPr lang="en-US" sz="4400" spc="-300" dirty="0">
                <a:latin typeface="Calibri"/>
                <a:ea typeface="Helvetica CY" charset="0"/>
                <a:cs typeface="Calibri"/>
              </a:rPr>
              <a:t>: “ ‘</a:t>
            </a:r>
            <a:r>
              <a:rPr lang="en-US" sz="4400" spc="-80" dirty="0" smtClean="0">
                <a:latin typeface="Calibri"/>
                <a:ea typeface="Helvetica CY" charset="0"/>
                <a:cs typeface="Calibri"/>
              </a:rPr>
              <a:t>But  </a:t>
            </a:r>
            <a:r>
              <a:rPr lang="en-US" sz="4400" spc="-100" dirty="0">
                <a:latin typeface="Calibri"/>
                <a:ea typeface="Helvetica CY" charset="0"/>
                <a:cs typeface="Calibri"/>
              </a:rPr>
              <a:t>I </a:t>
            </a:r>
            <a:r>
              <a:rPr lang="en-US" sz="4400" spc="-100" dirty="0" smtClean="0">
                <a:latin typeface="Calibri"/>
                <a:ea typeface="Helvetica CY" charset="0"/>
                <a:cs typeface="Calibri"/>
              </a:rPr>
              <a:t>tell </a:t>
            </a:r>
            <a:r>
              <a:rPr lang="en-US" sz="4400" spc="-100" dirty="0">
                <a:latin typeface="Calibri"/>
                <a:ea typeface="Helvetica CY" charset="0"/>
                <a:cs typeface="Calibri"/>
              </a:rPr>
              <a:t>you, love your enemies and pray for </a:t>
            </a:r>
            <a:r>
              <a:rPr lang="en-US" sz="4400" spc="-30" dirty="0">
                <a:latin typeface="Calibri"/>
                <a:ea typeface="Helvetica CY" charset="0"/>
                <a:cs typeface="Calibri"/>
              </a:rPr>
              <a:t>those who persecute you, that you may </a:t>
            </a:r>
            <a:r>
              <a:rPr lang="en-US" sz="4400" spc="-80" dirty="0">
                <a:latin typeface="Calibri"/>
                <a:ea typeface="Helvetica CY" charset="0"/>
                <a:cs typeface="Calibri"/>
              </a:rPr>
              <a:t>be children of your Father in heaven. He </a:t>
            </a:r>
            <a:r>
              <a:rPr lang="en-US" sz="4400" spc="-70" dirty="0">
                <a:latin typeface="Calibri"/>
                <a:ea typeface="Helvetica CY" charset="0"/>
                <a:cs typeface="Calibri"/>
              </a:rPr>
              <a:t>causes his sun to rise on the evil and the </a:t>
            </a:r>
            <a:r>
              <a:rPr lang="en-US" sz="4400" spc="-30" dirty="0">
                <a:latin typeface="Calibri"/>
                <a:ea typeface="Helvetica CY" charset="0"/>
                <a:cs typeface="Calibri"/>
              </a:rPr>
              <a:t>good, and sends rain on the righteous </a:t>
            </a:r>
            <a:r>
              <a:rPr lang="en-US" sz="4400" dirty="0">
                <a:latin typeface="Calibri"/>
                <a:ea typeface="Helvetica CY" charset="0"/>
                <a:cs typeface="Calibri"/>
              </a:rPr>
              <a:t>and the unrighteous</a:t>
            </a:r>
            <a:r>
              <a:rPr lang="en-US" sz="4400" spc="-300" dirty="0">
                <a:latin typeface="Calibri"/>
                <a:ea typeface="Helvetica CY" charset="0"/>
                <a:cs typeface="Calibri"/>
              </a:rPr>
              <a:t>’ ” </a:t>
            </a:r>
            <a:r>
              <a:rPr lang="en-US" sz="4400" i="1" dirty="0">
                <a:latin typeface="Calibri"/>
                <a:ea typeface="Helvetica CY" charset="0"/>
                <a:cs typeface="Calibri"/>
              </a:rPr>
              <a:t>(Matt.</a:t>
            </a:r>
            <a:r>
              <a:rPr lang="en-US" sz="4400" i="1" spc="-300" dirty="0">
                <a:latin typeface="Calibri"/>
                <a:ea typeface="Helvetica CY" charset="0"/>
                <a:cs typeface="Calibri"/>
              </a:rPr>
              <a:t> </a:t>
            </a:r>
            <a:r>
              <a:rPr lang="en-US" sz="4400" i="1" dirty="0">
                <a:latin typeface="Calibri"/>
                <a:ea typeface="Helvetica CY" charset="0"/>
                <a:cs typeface="Calibri"/>
              </a:rPr>
              <a:t>5:44,</a:t>
            </a:r>
            <a:r>
              <a:rPr lang="en-US" sz="4400" i="1" spc="-300" dirty="0">
                <a:latin typeface="Calibri"/>
                <a:ea typeface="Helvetica CY" charset="0"/>
                <a:cs typeface="Calibri"/>
              </a:rPr>
              <a:t> </a:t>
            </a:r>
            <a:r>
              <a:rPr lang="en-US" sz="4400" i="1" dirty="0" smtClean="0">
                <a:latin typeface="Calibri"/>
                <a:ea typeface="Helvetica CY" charset="0"/>
                <a:cs typeface="Calibri"/>
              </a:rPr>
              <a:t>45)</a:t>
            </a:r>
            <a:r>
              <a:rPr lang="en-US" sz="4400" i="1" dirty="0">
                <a:latin typeface="Calibri"/>
                <a:ea typeface="Helvetica CY" charset="0"/>
                <a:cs typeface="Calibri"/>
              </a:rPr>
              <a:t>.</a:t>
            </a:r>
            <a:endParaRPr lang="en-US" sz="4400" b="1" i="1" dirty="0">
              <a:latin typeface="Calibri"/>
              <a:ea typeface="Helvetica CY" charset="0"/>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0213" y="12335"/>
            <a:ext cx="438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2. A Story and a Parable </a:t>
            </a:r>
          </a:p>
          <a:p>
            <a:r>
              <a:rPr lang="en-US" sz="3200" dirty="0" smtClean="0">
                <a:latin typeface="Cambria"/>
                <a:cs typeface="Cambria"/>
              </a:rPr>
              <a:t>The Good Samaritan</a:t>
            </a:r>
            <a:endParaRPr lang="en-US" sz="3200" dirty="0">
              <a:latin typeface="Cambria"/>
              <a:cs typeface="Cambria"/>
            </a:endParaRPr>
          </a:p>
        </p:txBody>
      </p:sp>
      <p:sp>
        <p:nvSpPr>
          <p:cNvPr id="6" name="Text Box 3"/>
          <p:cNvSpPr txBox="1">
            <a:spLocks noChangeArrowheads="1"/>
          </p:cNvSpPr>
          <p:nvPr/>
        </p:nvSpPr>
        <p:spPr bwMode="auto">
          <a:xfrm>
            <a:off x="0" y="1402530"/>
            <a:ext cx="9144000" cy="4978798"/>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“In the story of the good Samaritan, Christ illustrates the nature of true religion. He shows that it consists not in systems, creeds, or rites, but in the performance of loving deeds, in bringing the greatest good to others</a:t>
            </a:r>
            <a:r>
              <a:rPr lang="en-US" sz="4400" dirty="0" smtClean="0">
                <a:latin typeface="Calibri"/>
                <a:ea typeface="Helvetica CY" charset="0"/>
                <a:cs typeface="Calibri"/>
              </a:rPr>
              <a:t>,  </a:t>
            </a:r>
            <a:r>
              <a:rPr lang="en-US" sz="4400" dirty="0">
                <a:latin typeface="Calibri"/>
                <a:ea typeface="Helvetica CY" charset="0"/>
                <a:cs typeface="Calibri"/>
              </a:rPr>
              <a:t>in genuine goodness.”</a:t>
            </a:r>
            <a:r>
              <a:rPr lang="en-US" sz="4400" dirty="0" smtClean="0">
                <a:latin typeface="Calibri"/>
                <a:ea typeface="Helvetica CY" charset="0"/>
                <a:cs typeface="Calibri"/>
              </a:rPr>
              <a:t>—</a:t>
            </a:r>
            <a:r>
              <a:rPr lang="en-US" sz="4400" i="1" cap="small" dirty="0" smtClean="0">
                <a:latin typeface="Calibri"/>
                <a:ea typeface="Helvetica CY" charset="0"/>
                <a:cs typeface="Calibri"/>
              </a:rPr>
              <a:t>The </a:t>
            </a:r>
            <a:r>
              <a:rPr lang="en-US" sz="4400" i="1" cap="small" dirty="0">
                <a:latin typeface="Calibri"/>
                <a:ea typeface="Helvetica CY" charset="0"/>
                <a:cs typeface="Calibri"/>
              </a:rPr>
              <a:t>Desire of </a:t>
            </a:r>
            <a:r>
              <a:rPr lang="en-US" sz="4400" i="1" cap="small" dirty="0" smtClean="0">
                <a:latin typeface="Calibri"/>
                <a:ea typeface="Helvetica CY" charset="0"/>
                <a:cs typeface="Calibri"/>
              </a:rPr>
              <a:t>Ages</a:t>
            </a:r>
            <a:r>
              <a:rPr lang="en-US" sz="4400" dirty="0">
                <a:latin typeface="Calibri"/>
                <a:ea typeface="Helvetica CY" charset="0"/>
                <a:cs typeface="Calibri"/>
              </a:rPr>
              <a:t> </a:t>
            </a:r>
            <a:r>
              <a:rPr lang="en-US" sz="4400" dirty="0" smtClean="0">
                <a:latin typeface="Calibri"/>
                <a:ea typeface="Helvetica CY" charset="0"/>
                <a:cs typeface="Calibri"/>
              </a:rPr>
              <a:t>497</a:t>
            </a:r>
            <a:r>
              <a:rPr lang="en-US" sz="4400" dirty="0">
                <a:latin typeface="Calibri"/>
                <a:ea typeface="Helvetica CY" charset="0"/>
                <a:cs typeface="Calibri"/>
              </a:rPr>
              <a:t>.</a:t>
            </a:r>
            <a:endParaRPr lang="en-US" sz="4400" b="1" i="1" dirty="0">
              <a:latin typeface="Calibri"/>
              <a:ea typeface="Helvetica CY" charset="0"/>
              <a:cs typeface="Calibri"/>
            </a:endParaRPr>
          </a:p>
        </p:txBody>
      </p:sp>
    </p:spTree>
    <p:extLst>
      <p:ext uri="{BB962C8B-B14F-4D97-AF65-F5344CB8AC3E}">
        <p14:creationId xmlns:p14="http://schemas.microsoft.com/office/powerpoint/2010/main" val="3400127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0213" y="12335"/>
            <a:ext cx="438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2. A Story and a Parable </a:t>
            </a:r>
          </a:p>
          <a:p>
            <a:r>
              <a:rPr lang="en-US" sz="3200" dirty="0" smtClean="0">
                <a:latin typeface="Cambria"/>
                <a:cs typeface="Cambria"/>
              </a:rPr>
              <a:t>The Good Samaritan</a:t>
            </a:r>
            <a:endParaRPr lang="en-US" sz="3200" dirty="0">
              <a:latin typeface="Cambria"/>
              <a:cs typeface="Cambria"/>
            </a:endParaRPr>
          </a:p>
        </p:txBody>
      </p:sp>
      <p:sp>
        <p:nvSpPr>
          <p:cNvPr id="6" name="Text Box 3"/>
          <p:cNvSpPr txBox="1">
            <a:spLocks noChangeArrowheads="1"/>
          </p:cNvSpPr>
          <p:nvPr/>
        </p:nvSpPr>
        <p:spPr bwMode="auto">
          <a:xfrm>
            <a:off x="0" y="1312546"/>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He </a:t>
            </a:r>
            <a:r>
              <a:rPr lang="en-US" sz="4400" dirty="0">
                <a:latin typeface="Calibri"/>
                <a:ea typeface="Helvetica CY" charset="0"/>
                <a:cs typeface="Calibri"/>
              </a:rPr>
              <a:t>points to an outsider, someone considered unfaithful to God, to demonstrate what the call of God is to all who claim to be His </a:t>
            </a:r>
            <a:r>
              <a:rPr lang="en-US" sz="4400" dirty="0" smtClean="0">
                <a:latin typeface="Calibri"/>
                <a:ea typeface="Helvetica CY" charset="0"/>
                <a:cs typeface="Calibri"/>
              </a:rPr>
              <a:t>followers.</a:t>
            </a:r>
          </a:p>
          <a:p>
            <a:pPr algn="ctr" eaLnBrk="1" hangingPunct="1">
              <a:lnSpc>
                <a:spcPct val="90000"/>
              </a:lnSpc>
            </a:pPr>
            <a:r>
              <a:rPr lang="en-US" sz="4400" dirty="0" smtClean="0">
                <a:latin typeface="Calibri"/>
                <a:ea typeface="Helvetica CY" charset="0"/>
                <a:cs typeface="Calibri"/>
              </a:rPr>
              <a:t>Like </a:t>
            </a:r>
            <a:r>
              <a:rPr lang="en-US" sz="4400" dirty="0">
                <a:latin typeface="Calibri"/>
                <a:ea typeface="Helvetica CY" charset="0"/>
                <a:cs typeface="Calibri"/>
              </a:rPr>
              <a:t>His first hearers, when we come </a:t>
            </a:r>
            <a:r>
              <a:rPr lang="en-US" sz="4400" dirty="0" smtClean="0">
                <a:latin typeface="Calibri"/>
                <a:ea typeface="Helvetica CY" charset="0"/>
                <a:cs typeface="Calibri"/>
              </a:rPr>
              <a:t> to </a:t>
            </a:r>
            <a:r>
              <a:rPr lang="en-US" sz="4400" dirty="0">
                <a:latin typeface="Calibri"/>
                <a:ea typeface="Helvetica CY" charset="0"/>
                <a:cs typeface="Calibri"/>
              </a:rPr>
              <a:t>Jesus asking what we need to do to inherit eternal life, He ultimately instructs us to go and be a neighbor </a:t>
            </a:r>
            <a:r>
              <a:rPr lang="en-US" sz="4400" dirty="0" smtClean="0">
                <a:latin typeface="Calibri"/>
                <a:ea typeface="Helvetica CY" charset="0"/>
                <a:cs typeface="Calibri"/>
              </a:rPr>
              <a:t>  to </a:t>
            </a:r>
            <a:r>
              <a:rPr lang="en-US" sz="4400" dirty="0">
                <a:latin typeface="Calibri"/>
                <a:ea typeface="Helvetica CY" charset="0"/>
                <a:cs typeface="Calibri"/>
              </a:rPr>
              <a:t>anyone in need.</a:t>
            </a:r>
            <a:endParaRPr lang="en-US" sz="4400" b="1" i="1" dirty="0">
              <a:latin typeface="Calibri"/>
              <a:ea typeface="Helvetica CY" charset="0"/>
              <a:cs typeface="Calibri"/>
            </a:endParaRPr>
          </a:p>
        </p:txBody>
      </p:sp>
    </p:spTree>
    <p:extLst>
      <p:ext uri="{BB962C8B-B14F-4D97-AF65-F5344CB8AC3E}">
        <p14:creationId xmlns:p14="http://schemas.microsoft.com/office/powerpoint/2010/main" val="191025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0213" y="12335"/>
            <a:ext cx="48128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2. A Story and a Parable </a:t>
            </a:r>
          </a:p>
          <a:p>
            <a:r>
              <a:rPr lang="en-US" sz="3200" dirty="0" smtClean="0">
                <a:latin typeface="Cambria"/>
                <a:cs typeface="Cambria"/>
              </a:rPr>
              <a:t>The Rich Man and Lazarus</a:t>
            </a:r>
            <a:endParaRPr lang="en-US" sz="320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spc="-170" dirty="0">
                <a:latin typeface="Calibri"/>
                <a:ea typeface="Helvetica CY" charset="0"/>
                <a:cs typeface="Calibri"/>
              </a:rPr>
              <a:t>In the absence of social </a:t>
            </a:r>
            <a:r>
              <a:rPr lang="en-US" sz="4400" spc="-170" dirty="0" smtClean="0">
                <a:latin typeface="Calibri"/>
                <a:ea typeface="Helvetica CY" charset="0"/>
                <a:cs typeface="Calibri"/>
              </a:rPr>
              <a:t>welfare it </a:t>
            </a:r>
            <a:r>
              <a:rPr lang="en-US" sz="4400" spc="-170" dirty="0">
                <a:latin typeface="Calibri"/>
                <a:ea typeface="Helvetica CY" charset="0"/>
                <a:cs typeface="Calibri"/>
              </a:rPr>
              <a:t>was </a:t>
            </a:r>
            <a:r>
              <a:rPr lang="en-US" sz="4400" spc="-170" dirty="0" smtClean="0">
                <a:latin typeface="Calibri"/>
                <a:ea typeface="Helvetica CY" charset="0"/>
                <a:cs typeface="Calibri"/>
              </a:rPr>
              <a:t>  </a:t>
            </a:r>
            <a:r>
              <a:rPr lang="en-US" sz="4400" dirty="0" smtClean="0">
                <a:latin typeface="Calibri"/>
                <a:ea typeface="Helvetica CY" charset="0"/>
                <a:cs typeface="Calibri"/>
              </a:rPr>
              <a:t>common for </a:t>
            </a:r>
            <a:r>
              <a:rPr lang="en-US" sz="4400" dirty="0">
                <a:latin typeface="Calibri"/>
                <a:ea typeface="Helvetica CY" charset="0"/>
                <a:cs typeface="Calibri"/>
              </a:rPr>
              <a:t>those in need, </a:t>
            </a:r>
            <a:r>
              <a:rPr lang="en-US" sz="4400" dirty="0" smtClean="0">
                <a:latin typeface="Calibri"/>
                <a:ea typeface="Helvetica CY" charset="0"/>
                <a:cs typeface="Calibri"/>
              </a:rPr>
              <a:t>to </a:t>
            </a:r>
            <a:r>
              <a:rPr lang="en-US" sz="4400" dirty="0">
                <a:latin typeface="Calibri"/>
                <a:ea typeface="Helvetica CY" charset="0"/>
                <a:cs typeface="Calibri"/>
              </a:rPr>
              <a:t>beg </a:t>
            </a:r>
            <a:r>
              <a:rPr lang="en-US" sz="4400" dirty="0" smtClean="0">
                <a:latin typeface="Calibri"/>
                <a:ea typeface="Helvetica CY" charset="0"/>
                <a:cs typeface="Calibri"/>
              </a:rPr>
              <a:t>out-side the </a:t>
            </a:r>
            <a:r>
              <a:rPr lang="en-US" sz="4400" dirty="0">
                <a:latin typeface="Calibri"/>
                <a:ea typeface="Helvetica CY" charset="0"/>
                <a:cs typeface="Calibri"/>
              </a:rPr>
              <a:t>homes of the wealthy. It was </a:t>
            </a:r>
            <a:r>
              <a:rPr lang="en-US" sz="4400" dirty="0" smtClean="0">
                <a:latin typeface="Calibri"/>
                <a:ea typeface="Helvetica CY" charset="0"/>
                <a:cs typeface="Calibri"/>
              </a:rPr>
              <a:t>expected that </a:t>
            </a:r>
            <a:r>
              <a:rPr lang="en-US" sz="4400" dirty="0">
                <a:latin typeface="Calibri"/>
                <a:ea typeface="Helvetica CY" charset="0"/>
                <a:cs typeface="Calibri"/>
              </a:rPr>
              <a:t>the rich would be </a:t>
            </a:r>
            <a:r>
              <a:rPr lang="en-US" sz="4400" dirty="0" smtClean="0">
                <a:latin typeface="Calibri"/>
                <a:ea typeface="Helvetica CY" charset="0"/>
                <a:cs typeface="Calibri"/>
              </a:rPr>
              <a:t>gene-</a:t>
            </a:r>
            <a:r>
              <a:rPr lang="en-US" sz="4400" spc="-60" dirty="0" err="1" smtClean="0">
                <a:latin typeface="Calibri"/>
                <a:ea typeface="Helvetica CY" charset="0"/>
                <a:cs typeface="Calibri"/>
              </a:rPr>
              <a:t>rous</a:t>
            </a:r>
            <a:r>
              <a:rPr lang="en-US" sz="4400" spc="-60" dirty="0" smtClean="0">
                <a:latin typeface="Calibri"/>
                <a:ea typeface="Helvetica CY" charset="0"/>
                <a:cs typeface="Calibri"/>
              </a:rPr>
              <a:t> </a:t>
            </a:r>
            <a:r>
              <a:rPr lang="en-US" sz="4400" spc="-60" dirty="0">
                <a:latin typeface="Calibri"/>
                <a:ea typeface="Helvetica CY" charset="0"/>
                <a:cs typeface="Calibri"/>
              </a:rPr>
              <a:t>in </a:t>
            </a:r>
            <a:r>
              <a:rPr lang="en-US" sz="4400" spc="-60" dirty="0" smtClean="0">
                <a:latin typeface="Calibri"/>
                <a:ea typeface="Helvetica CY" charset="0"/>
                <a:cs typeface="Calibri"/>
              </a:rPr>
              <a:t>sharing a </a:t>
            </a:r>
            <a:r>
              <a:rPr lang="en-US" sz="4400" spc="-60" dirty="0">
                <a:latin typeface="Calibri"/>
                <a:ea typeface="Helvetica CY" charset="0"/>
                <a:cs typeface="Calibri"/>
              </a:rPr>
              <a:t>little of their wealth to </a:t>
            </a:r>
            <a:r>
              <a:rPr lang="en-US" sz="4400" dirty="0" smtClean="0">
                <a:latin typeface="Calibri"/>
                <a:ea typeface="Helvetica CY" charset="0"/>
                <a:cs typeface="Calibri"/>
              </a:rPr>
              <a:t>alle</a:t>
            </a:r>
            <a:r>
              <a:rPr lang="en-US" sz="4400" spc="-150" dirty="0" smtClean="0">
                <a:latin typeface="Calibri"/>
                <a:ea typeface="Helvetica CY" charset="0"/>
                <a:cs typeface="Calibri"/>
              </a:rPr>
              <a:t>viate the suffering. In </a:t>
            </a:r>
            <a:r>
              <a:rPr lang="en-US" sz="4400" spc="-150" dirty="0">
                <a:latin typeface="Calibri"/>
                <a:ea typeface="Helvetica CY" charset="0"/>
                <a:cs typeface="Calibri"/>
              </a:rPr>
              <a:t>life, their </a:t>
            </a:r>
            <a:r>
              <a:rPr lang="en-US" sz="4400" spc="-150" dirty="0" err="1" smtClean="0">
                <a:latin typeface="Calibri"/>
                <a:ea typeface="Helvetica CY" charset="0"/>
                <a:cs typeface="Calibri"/>
              </a:rPr>
              <a:t>respec</a:t>
            </a:r>
            <a:r>
              <a:rPr lang="en-US" sz="4400" spc="-150" dirty="0" smtClean="0">
                <a:latin typeface="Calibri"/>
                <a:ea typeface="Helvetica CY" charset="0"/>
                <a:cs typeface="Calibri"/>
              </a:rPr>
              <a:t>-  </a:t>
            </a:r>
            <a:r>
              <a:rPr lang="en-US" sz="4400" spc="-100" dirty="0" err="1" smtClean="0">
                <a:latin typeface="Calibri"/>
                <a:ea typeface="Helvetica CY" charset="0"/>
                <a:cs typeface="Calibri"/>
              </a:rPr>
              <a:t>tive</a:t>
            </a:r>
            <a:r>
              <a:rPr lang="en-US" sz="4400" spc="-100" dirty="0" smtClean="0">
                <a:latin typeface="Calibri"/>
                <a:ea typeface="Helvetica CY" charset="0"/>
                <a:cs typeface="Calibri"/>
              </a:rPr>
              <a:t> </a:t>
            </a:r>
            <a:r>
              <a:rPr lang="en-US" sz="4400" spc="-100" dirty="0">
                <a:latin typeface="Calibri"/>
                <a:ea typeface="Helvetica CY" charset="0"/>
                <a:cs typeface="Calibri"/>
              </a:rPr>
              <a:t>circumstances remained unchanged</a:t>
            </a:r>
            <a:r>
              <a:rPr lang="en-US" sz="4400" spc="-100" dirty="0" smtClean="0">
                <a:latin typeface="Calibri"/>
                <a:ea typeface="Helvetica CY" charset="0"/>
                <a:cs typeface="Calibri"/>
              </a:rPr>
              <a:t>;    </a:t>
            </a:r>
          </a:p>
          <a:p>
            <a:pPr algn="ctr" eaLnBrk="1" hangingPunct="1">
              <a:lnSpc>
                <a:spcPct val="90000"/>
              </a:lnSpc>
            </a:pPr>
            <a:r>
              <a:rPr lang="en-US" sz="4400" dirty="0" smtClean="0">
                <a:latin typeface="Calibri"/>
                <a:ea typeface="Helvetica CY" charset="0"/>
                <a:cs typeface="Calibri"/>
              </a:rPr>
              <a:t>but </a:t>
            </a:r>
            <a:r>
              <a:rPr lang="en-US" sz="4400" dirty="0">
                <a:latin typeface="Calibri"/>
                <a:ea typeface="Helvetica CY" charset="0"/>
                <a:cs typeface="Calibri"/>
              </a:rPr>
              <a:t>in death, as judged by God, their positions were dramatically reversed.</a:t>
            </a:r>
            <a:endParaRPr lang="en-US" sz="4400" b="1" dirty="0">
              <a:latin typeface="Calibri"/>
              <a:ea typeface="Helvetica CY" charset="0"/>
              <a:cs typeface="Calibri"/>
            </a:endParaRPr>
          </a:p>
        </p:txBody>
      </p:sp>
    </p:spTree>
    <p:extLst>
      <p:ext uri="{BB962C8B-B14F-4D97-AF65-F5344CB8AC3E}">
        <p14:creationId xmlns:p14="http://schemas.microsoft.com/office/powerpoint/2010/main" val="2886690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457200" y="1033463"/>
            <a:ext cx="8229600" cy="556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110000"/>
              </a:lnSpc>
            </a:pPr>
            <a:r>
              <a:rPr lang="en-US" sz="3600" cap="small" dirty="0">
                <a:latin typeface="Helvetica Neue"/>
                <a:cs typeface="Helvetica Neue"/>
              </a:rPr>
              <a:t>Dear User </a:t>
            </a:r>
            <a:endParaRPr lang="en-US" sz="3600" cap="small" dirty="0" smtClean="0">
              <a:latin typeface="Helvetica Neue"/>
              <a:cs typeface="Helvetica Neue"/>
            </a:endParaRPr>
          </a:p>
          <a:p>
            <a:pPr algn="ctr">
              <a:lnSpc>
                <a:spcPct val="110000"/>
              </a:lnSpc>
            </a:pPr>
            <a:r>
              <a:rPr lang="en-US" sz="2600" dirty="0" smtClean="0">
                <a:latin typeface="Helvetica Neue"/>
                <a:cs typeface="Helvetica Neue"/>
              </a:rPr>
              <a:t>This </a:t>
            </a:r>
            <a:r>
              <a:rPr lang="en-US" sz="2600" dirty="0">
                <a:latin typeface="Helvetica Neue"/>
                <a:cs typeface="Helvetica Neue"/>
              </a:rPr>
              <a:t>PowerPoint Show is freely shared to all who may find it beneficial. While intended primarily for personal use, some find it useful for teaching the lesson</a:t>
            </a:r>
          </a:p>
          <a:p>
            <a:pPr algn="ctr">
              <a:lnSpc>
                <a:spcPct val="110000"/>
              </a:lnSpc>
            </a:pPr>
            <a:r>
              <a:rPr lang="en-US" sz="2600" dirty="0">
                <a:latin typeface="Helvetica Neue"/>
                <a:cs typeface="Helvetica Neue"/>
              </a:rPr>
              <a:t>in church. </a:t>
            </a:r>
          </a:p>
          <a:p>
            <a:pPr algn="ctr">
              <a:lnSpc>
                <a:spcPct val="110000"/>
              </a:lnSpc>
            </a:pPr>
            <a:r>
              <a:rPr lang="en-US" sz="2600" dirty="0">
                <a:latin typeface="Helvetica Neue"/>
                <a:cs typeface="Helvetica Neue"/>
              </a:rPr>
              <a:t>There are those, however, who add illustrations, change background, </a:t>
            </a:r>
            <a:r>
              <a:rPr lang="en-US" sz="2600" dirty="0" smtClean="0">
                <a:latin typeface="Helvetica Neue"/>
                <a:cs typeface="Helvetica Neue"/>
              </a:rPr>
              <a:t>replace fonts, </a:t>
            </a:r>
            <a:r>
              <a:rPr lang="en-US" sz="2600" dirty="0">
                <a:latin typeface="Helvetica Neue"/>
                <a:cs typeface="Helvetica Neue"/>
              </a:rPr>
              <a:t>etc. While their intention may be good, this is not right. Slide #1 says </a:t>
            </a:r>
            <a:r>
              <a:rPr lang="en-US" sz="2600" dirty="0" smtClean="0">
                <a:latin typeface="Helvetica Neue"/>
                <a:cs typeface="Helvetica Neue"/>
              </a:rPr>
              <a:t>“</a:t>
            </a:r>
            <a:r>
              <a:rPr lang="en-US" altLang="ja-JP" sz="2600" dirty="0" smtClean="0">
                <a:latin typeface="Helvetica Neue"/>
                <a:cs typeface="Helvetica Neue"/>
              </a:rPr>
              <a:t>designed </a:t>
            </a:r>
            <a:r>
              <a:rPr lang="en-US" altLang="ja-JP" sz="2600" dirty="0">
                <a:latin typeface="Helvetica Neue"/>
                <a:cs typeface="Helvetica Neue"/>
              </a:rPr>
              <a:t>by </a:t>
            </a:r>
            <a:r>
              <a:rPr lang="en-US" altLang="ja-JP" sz="2600" dirty="0" err="1">
                <a:latin typeface="Helvetica Neue"/>
                <a:cs typeface="Helvetica Neue"/>
              </a:rPr>
              <a:t>claro</a:t>
            </a:r>
            <a:r>
              <a:rPr lang="en-US" altLang="ja-JP" sz="2600" dirty="0">
                <a:latin typeface="Helvetica Neue"/>
                <a:cs typeface="Helvetica Neue"/>
              </a:rPr>
              <a:t> </a:t>
            </a:r>
            <a:r>
              <a:rPr lang="en-US" altLang="ja-JP" sz="2600" dirty="0" err="1">
                <a:latin typeface="Helvetica Neue"/>
                <a:cs typeface="Helvetica Neue"/>
              </a:rPr>
              <a:t>ruiz</a:t>
            </a:r>
            <a:r>
              <a:rPr lang="en-US" altLang="ja-JP" sz="2600" dirty="0">
                <a:latin typeface="Helvetica Neue"/>
                <a:cs typeface="Helvetica Neue"/>
              </a:rPr>
              <a:t> </a:t>
            </a:r>
            <a:r>
              <a:rPr lang="en-US" altLang="ja-JP" sz="2600" dirty="0" err="1">
                <a:latin typeface="Helvetica Neue"/>
                <a:cs typeface="Helvetica Neue"/>
              </a:rPr>
              <a:t>vicente</a:t>
            </a:r>
            <a:r>
              <a:rPr lang="en-US" altLang="ja-JP" sz="2600" dirty="0" smtClean="0">
                <a:latin typeface="Helvetica Neue"/>
                <a:cs typeface="Helvetica Neue"/>
              </a:rPr>
              <a:t>.” </a:t>
            </a:r>
            <a:r>
              <a:rPr lang="en-US" altLang="ja-JP" sz="2600" dirty="0">
                <a:latin typeface="Helvetica Neue"/>
                <a:cs typeface="Helvetica Neue"/>
              </a:rPr>
              <a:t>For honest Christians, it is not necessary for </a:t>
            </a:r>
            <a:r>
              <a:rPr lang="en-US" altLang="ja-JP" sz="2600" dirty="0" smtClean="0">
                <a:latin typeface="Helvetica Neue"/>
                <a:cs typeface="Helvetica Neue"/>
              </a:rPr>
              <a:t>another’s </a:t>
            </a:r>
            <a:r>
              <a:rPr lang="en-US" altLang="ja-JP" sz="2600" dirty="0">
                <a:latin typeface="Helvetica Neue"/>
                <a:cs typeface="Helvetica Neue"/>
              </a:rPr>
              <a:t>creation to be copyrighted in order to be respected. </a:t>
            </a:r>
          </a:p>
          <a:p>
            <a:pPr algn="ctr">
              <a:lnSpc>
                <a:spcPct val="110000"/>
              </a:lnSpc>
            </a:pPr>
            <a:r>
              <a:rPr lang="en-US" sz="2800" spc="600" dirty="0">
                <a:latin typeface="Helvetica Neue"/>
                <a:cs typeface="Helvetica Neue"/>
              </a:rPr>
              <a:t>PLEASE USE AS IS.</a:t>
            </a:r>
          </a:p>
        </p:txBody>
      </p:sp>
      <p:sp>
        <p:nvSpPr>
          <p:cNvPr id="5122" name="Text Box 4"/>
          <p:cNvSpPr txBox="1">
            <a:spLocks noChangeArrowheads="1"/>
          </p:cNvSpPr>
          <p:nvPr/>
        </p:nvSpPr>
        <p:spPr bwMode="auto">
          <a:xfrm>
            <a:off x="1736923" y="1941"/>
            <a:ext cx="6867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Times New Roman" charset="0"/>
              </a:rPr>
              <a:t>Adult Sabbath School Bible Study Guide</a:t>
            </a:r>
            <a:endParaRPr lang="en-US" sz="3200" dirty="0">
              <a:solidFill>
                <a:srgbClr val="FFFF00"/>
              </a:solidFill>
              <a:latin typeface="Times New Roman" charset="0"/>
            </a:endParaRPr>
          </a:p>
          <a:p>
            <a:r>
              <a:rPr lang="en-US" sz="3200" dirty="0">
                <a:latin typeface="Times New Roman" charset="0"/>
              </a:rPr>
              <a:t>An Appeal</a:t>
            </a:r>
          </a:p>
        </p:txBody>
      </p:sp>
    </p:spTree>
    <p:extLst>
      <p:ext uri="{BB962C8B-B14F-4D97-AF65-F5344CB8AC3E}">
        <p14:creationId xmlns:p14="http://schemas.microsoft.com/office/powerpoint/2010/main" val="1392602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0213" y="12335"/>
            <a:ext cx="48128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2. A Story and a Parable </a:t>
            </a:r>
          </a:p>
          <a:p>
            <a:r>
              <a:rPr lang="en-US" sz="3200" dirty="0" smtClean="0">
                <a:latin typeface="Cambria"/>
                <a:cs typeface="Cambria"/>
              </a:rPr>
              <a:t>The Rich Man and Lazarus</a:t>
            </a:r>
            <a:endParaRPr lang="en-US" sz="320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The </a:t>
            </a:r>
            <a:r>
              <a:rPr lang="en-US" sz="4400" dirty="0">
                <a:latin typeface="Calibri"/>
                <a:ea typeface="Helvetica CY" charset="0"/>
                <a:cs typeface="Calibri"/>
              </a:rPr>
              <a:t>story of the rich man and Lazarus </a:t>
            </a:r>
            <a:r>
              <a:rPr lang="en-US" sz="4400" spc="-100" dirty="0">
                <a:latin typeface="Calibri"/>
                <a:ea typeface="Helvetica CY" charset="0"/>
                <a:cs typeface="Calibri"/>
              </a:rPr>
              <a:t>teaches that the choices we make in this life matter for the next one. How we </a:t>
            </a:r>
            <a:r>
              <a:rPr lang="en-US" sz="4400" spc="-100" dirty="0" smtClean="0">
                <a:latin typeface="Calibri"/>
                <a:ea typeface="Helvetica CY" charset="0"/>
                <a:cs typeface="Calibri"/>
              </a:rPr>
              <a:t>res- pond </a:t>
            </a:r>
            <a:r>
              <a:rPr lang="en-US" sz="4400" spc="-100" dirty="0">
                <a:latin typeface="Calibri"/>
                <a:ea typeface="Helvetica CY" charset="0"/>
                <a:cs typeface="Calibri"/>
              </a:rPr>
              <a:t>to those who </a:t>
            </a:r>
            <a:r>
              <a:rPr lang="en-US" sz="4400" spc="-100" dirty="0" smtClean="0">
                <a:latin typeface="Calibri"/>
                <a:ea typeface="Helvetica CY" charset="0"/>
                <a:cs typeface="Calibri"/>
              </a:rPr>
              <a:t>need </a:t>
            </a:r>
            <a:r>
              <a:rPr lang="en-US" sz="4400" spc="-100" dirty="0">
                <a:latin typeface="Calibri"/>
                <a:ea typeface="Helvetica CY" charset="0"/>
                <a:cs typeface="Calibri"/>
              </a:rPr>
              <a:t>our help is one </a:t>
            </a:r>
            <a:r>
              <a:rPr lang="en-US" sz="4400" dirty="0">
                <a:latin typeface="Calibri"/>
                <a:ea typeface="Helvetica CY" charset="0"/>
                <a:cs typeface="Calibri"/>
              </a:rPr>
              <a:t>way our </a:t>
            </a:r>
            <a:r>
              <a:rPr lang="en-US" sz="4400" dirty="0" smtClean="0">
                <a:latin typeface="Calibri"/>
                <a:ea typeface="Helvetica CY" charset="0"/>
                <a:cs typeface="Calibri"/>
              </a:rPr>
              <a:t>priorities </a:t>
            </a:r>
            <a:r>
              <a:rPr lang="en-US" sz="4400" dirty="0">
                <a:latin typeface="Calibri"/>
                <a:ea typeface="Helvetica CY" charset="0"/>
                <a:cs typeface="Calibri"/>
              </a:rPr>
              <a:t>are </a:t>
            </a:r>
            <a:r>
              <a:rPr lang="en-US" sz="4400" dirty="0" smtClean="0">
                <a:latin typeface="Calibri"/>
                <a:ea typeface="Helvetica CY" charset="0"/>
                <a:cs typeface="Calibri"/>
              </a:rPr>
              <a:t>demonstrated.</a:t>
            </a:r>
          </a:p>
          <a:p>
            <a:pPr algn="ctr" eaLnBrk="1" hangingPunct="1">
              <a:lnSpc>
                <a:spcPct val="90000"/>
              </a:lnSpc>
            </a:pPr>
            <a:r>
              <a:rPr lang="en-US" sz="4400" dirty="0" smtClean="0">
                <a:latin typeface="Calibri"/>
                <a:ea typeface="Helvetica CY" charset="0"/>
                <a:cs typeface="Calibri"/>
              </a:rPr>
              <a:t>The </a:t>
            </a:r>
            <a:r>
              <a:rPr lang="en-US" sz="4400" dirty="0">
                <a:latin typeface="Calibri"/>
                <a:ea typeface="Helvetica CY" charset="0"/>
                <a:cs typeface="Calibri"/>
              </a:rPr>
              <a:t>temptations of </a:t>
            </a:r>
            <a:r>
              <a:rPr lang="en-US" sz="4400" dirty="0" smtClean="0">
                <a:latin typeface="Calibri"/>
                <a:ea typeface="Helvetica CY" charset="0"/>
                <a:cs typeface="Calibri"/>
              </a:rPr>
              <a:t>wealth can </a:t>
            </a:r>
            <a:r>
              <a:rPr lang="en-US" sz="4400" dirty="0">
                <a:latin typeface="Calibri"/>
                <a:ea typeface="Helvetica CY" charset="0"/>
                <a:cs typeface="Calibri"/>
              </a:rPr>
              <a:t>draw </a:t>
            </a:r>
            <a:r>
              <a:rPr lang="en-US" sz="4400" dirty="0" smtClean="0">
                <a:latin typeface="Calibri"/>
                <a:ea typeface="Helvetica CY" charset="0"/>
                <a:cs typeface="Calibri"/>
              </a:rPr>
              <a:t> us </a:t>
            </a:r>
            <a:r>
              <a:rPr lang="en-US" sz="4400" dirty="0">
                <a:latin typeface="Calibri"/>
                <a:ea typeface="Helvetica CY" charset="0"/>
                <a:cs typeface="Calibri"/>
              </a:rPr>
              <a:t>away from His </a:t>
            </a:r>
            <a:r>
              <a:rPr lang="en-US" sz="4400" dirty="0" smtClean="0">
                <a:latin typeface="Calibri"/>
                <a:ea typeface="Helvetica CY" charset="0"/>
                <a:cs typeface="Calibri"/>
              </a:rPr>
              <a:t>kingdom, away from others and toward self-centeredness and self-reliance.</a:t>
            </a:r>
            <a:endParaRPr lang="en-US" sz="4400" dirty="0">
              <a:latin typeface="Calibri"/>
              <a:ea typeface="Helvetica CY" charset="0"/>
              <a:cs typeface="Calibri"/>
            </a:endParaRPr>
          </a:p>
        </p:txBody>
      </p:sp>
    </p:spTree>
    <p:extLst>
      <p:ext uri="{BB962C8B-B14F-4D97-AF65-F5344CB8AC3E}">
        <p14:creationId xmlns:p14="http://schemas.microsoft.com/office/powerpoint/2010/main" val="391492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817408" y="14641"/>
            <a:ext cx="49286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3</a:t>
            </a:r>
            <a:r>
              <a:rPr lang="en-US" sz="3200" dirty="0">
                <a:latin typeface="Cambria"/>
                <a:cs typeface="Cambria"/>
              </a:rPr>
              <a:t>. An Answer to a Question </a:t>
            </a:r>
          </a:p>
        </p:txBody>
      </p:sp>
      <p:pic>
        <p:nvPicPr>
          <p:cNvPr id="3" name="Picture 2" descr="18.3Q 8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866" y="1043357"/>
            <a:ext cx="4104456" cy="3396791"/>
          </a:xfrm>
          <a:prstGeom prst="rect">
            <a:avLst/>
          </a:prstGeom>
        </p:spPr>
      </p:pic>
      <p:sp>
        <p:nvSpPr>
          <p:cNvPr id="4" name="Rectangle 3"/>
          <p:cNvSpPr/>
          <p:nvPr/>
        </p:nvSpPr>
        <p:spPr bwMode="auto">
          <a:xfrm>
            <a:off x="2483768" y="1052736"/>
            <a:ext cx="4104456" cy="33843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0" y="1268760"/>
            <a:ext cx="9144000" cy="5779017"/>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Cambria"/>
                <a:cs typeface="Cambria"/>
              </a:rPr>
              <a:t>Matthew 25:40, </a:t>
            </a:r>
            <a:r>
              <a:rPr lang="en-US" dirty="0" smtClean="0">
                <a:latin typeface="Cambria"/>
                <a:cs typeface="Cambria"/>
              </a:rPr>
              <a:t>45 </a:t>
            </a:r>
            <a:r>
              <a:rPr lang="en-US" cap="small" dirty="0" err="1" smtClean="0">
                <a:latin typeface="Cambria"/>
                <a:cs typeface="Cambria"/>
              </a:rPr>
              <a:t>nkjv</a:t>
            </a:r>
            <a:endParaRPr lang="en-US" cap="small" dirty="0">
              <a:latin typeface="Cambria"/>
              <a:cs typeface="Cambria"/>
            </a:endParaRPr>
          </a:p>
          <a:p>
            <a:pPr algn="ctr" eaLnBrk="1" hangingPunct="1">
              <a:lnSpc>
                <a:spcPct val="90000"/>
              </a:lnSpc>
              <a:spcBef>
                <a:spcPts val="600"/>
              </a:spcBef>
            </a:pPr>
            <a:r>
              <a:rPr lang="en-US" sz="4400" dirty="0" smtClean="0">
                <a:latin typeface="Calibri"/>
                <a:ea typeface="Helvetica CY" charset="0"/>
                <a:cs typeface="Calibri"/>
              </a:rPr>
              <a:t>“</a:t>
            </a:r>
            <a:r>
              <a:rPr lang="en-US" dirty="0" smtClean="0">
                <a:latin typeface="Calibri"/>
                <a:ea typeface="Helvetica CY" charset="0"/>
                <a:cs typeface="Calibri"/>
              </a:rPr>
              <a:t>AND THE KING </a:t>
            </a:r>
            <a:r>
              <a:rPr lang="en-US" sz="4400" dirty="0" smtClean="0">
                <a:latin typeface="Calibri"/>
                <a:ea typeface="Helvetica CY" charset="0"/>
                <a:cs typeface="Calibri"/>
              </a:rPr>
              <a:t>will </a:t>
            </a:r>
            <a:r>
              <a:rPr lang="en-US" sz="4400" dirty="0">
                <a:latin typeface="Calibri"/>
                <a:ea typeface="Helvetica CY" charset="0"/>
                <a:cs typeface="Calibri"/>
              </a:rPr>
              <a:t>answer and say to </a:t>
            </a:r>
            <a:r>
              <a:rPr lang="en-US" sz="4400" spc="-50" dirty="0">
                <a:latin typeface="Calibri"/>
                <a:ea typeface="Helvetica CY" charset="0"/>
                <a:cs typeface="Calibri"/>
              </a:rPr>
              <a:t>them,</a:t>
            </a:r>
            <a:r>
              <a:rPr lang="en-US" sz="4400" spc="-300" dirty="0">
                <a:latin typeface="Calibri"/>
                <a:ea typeface="Helvetica CY" charset="0"/>
                <a:cs typeface="Calibri"/>
              </a:rPr>
              <a:t> </a:t>
            </a:r>
            <a:r>
              <a:rPr lang="en-US" sz="4400" spc="-50" dirty="0">
                <a:latin typeface="Calibri"/>
                <a:ea typeface="Helvetica CY" charset="0"/>
                <a:cs typeface="Calibri"/>
              </a:rPr>
              <a:t>‘Assuredly,</a:t>
            </a:r>
            <a:r>
              <a:rPr lang="en-US" sz="4400" spc="-300" dirty="0">
                <a:latin typeface="Calibri"/>
                <a:ea typeface="Helvetica CY" charset="0"/>
                <a:cs typeface="Calibri"/>
              </a:rPr>
              <a:t> </a:t>
            </a:r>
            <a:r>
              <a:rPr lang="en-US" sz="4400" spc="-50" dirty="0">
                <a:latin typeface="Calibri"/>
                <a:ea typeface="Helvetica CY" charset="0"/>
                <a:cs typeface="Calibri"/>
              </a:rPr>
              <a:t>I say to you,</a:t>
            </a:r>
            <a:r>
              <a:rPr lang="en-US" sz="4400" spc="-300" dirty="0">
                <a:latin typeface="Calibri"/>
                <a:ea typeface="Helvetica CY" charset="0"/>
                <a:cs typeface="Calibri"/>
              </a:rPr>
              <a:t> </a:t>
            </a:r>
            <a:r>
              <a:rPr lang="en-US" sz="4400" spc="-50" dirty="0">
                <a:latin typeface="Calibri"/>
                <a:ea typeface="Helvetica CY" charset="0"/>
                <a:cs typeface="Calibri"/>
              </a:rPr>
              <a:t>inasmuch </a:t>
            </a:r>
            <a:r>
              <a:rPr lang="en-US" sz="4400" dirty="0">
                <a:latin typeface="Calibri"/>
                <a:ea typeface="Helvetica CY" charset="0"/>
                <a:cs typeface="Calibri"/>
              </a:rPr>
              <a:t>as you did it to one of the least of these My brethren, you did it to Me.</a:t>
            </a:r>
            <a:r>
              <a:rPr lang="en-US" sz="4400" dirty="0" smtClean="0">
                <a:latin typeface="Calibri"/>
                <a:ea typeface="Helvetica CY" charset="0"/>
                <a:cs typeface="Calibri"/>
              </a:rPr>
              <a:t>’</a:t>
            </a:r>
          </a:p>
          <a:p>
            <a:pPr algn="ctr" eaLnBrk="1" hangingPunct="1">
              <a:lnSpc>
                <a:spcPct val="90000"/>
              </a:lnSpc>
              <a:spcBef>
                <a:spcPts val="0"/>
              </a:spcBef>
            </a:pPr>
            <a:r>
              <a:rPr lang="en-US" sz="4400" dirty="0" smtClean="0">
                <a:latin typeface="Calibri"/>
                <a:ea typeface="Helvetica CY" charset="0"/>
                <a:cs typeface="Calibri"/>
              </a:rPr>
              <a:t>Then </a:t>
            </a:r>
            <a:r>
              <a:rPr lang="en-US" sz="4400" dirty="0">
                <a:latin typeface="Calibri"/>
                <a:ea typeface="Helvetica CY" charset="0"/>
                <a:cs typeface="Calibri"/>
              </a:rPr>
              <a:t>He will answer them, saying, ‘Assuredly, I say to you, inasmuch as you did not do it to one of the least of these, you did not do it to Me.’ </a:t>
            </a:r>
            <a:r>
              <a:rPr lang="en-US" altLang="ja-JP" sz="4400" dirty="0" smtClean="0">
                <a:latin typeface="Calibri"/>
                <a:ea typeface="Helvetica CY" charset="0"/>
                <a:cs typeface="Calibri"/>
              </a:rPr>
              <a:t>”</a:t>
            </a:r>
            <a:endParaRPr lang="en-US" sz="4400" dirty="0">
              <a:latin typeface="Calibri"/>
              <a:ea typeface="Helvetica CY"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0" fill="hold"/>
                                        <p:tgtEl>
                                          <p:spTgt spid="3"/>
                                        </p:tgtEl>
                                        <p:attrNameLst>
                                          <p:attrName>ppt_w</p:attrName>
                                        </p:attrNameLst>
                                      </p:cBhvr>
                                      <p:tavLst>
                                        <p:tav tm="0">
                                          <p:val>
                                            <p:fltVal val="0"/>
                                          </p:val>
                                        </p:tav>
                                        <p:tav tm="100000">
                                          <p:val>
                                            <p:strVal val="#ppt_w"/>
                                          </p:val>
                                        </p:tav>
                                      </p:tavLst>
                                    </p:anim>
                                    <p:anim calcmode="lin" valueType="num">
                                      <p:cBhvr>
                                        <p:cTn id="28" dur="2000" fill="hold"/>
                                        <p:tgtEl>
                                          <p:spTgt spid="3"/>
                                        </p:tgtEl>
                                        <p:attrNameLst>
                                          <p:attrName>ppt_h</p:attrName>
                                        </p:attrNameLst>
                                      </p:cBhvr>
                                      <p:tavLst>
                                        <p:tav tm="0">
                                          <p:val>
                                            <p:fltVal val="0"/>
                                          </p:val>
                                        </p:tav>
                                        <p:tav tm="100000">
                                          <p:val>
                                            <p:strVal val="#ppt_h"/>
                                          </p:val>
                                        </p:tav>
                                      </p:tavLst>
                                    </p:anim>
                                  </p:childTnLst>
                                </p:cTn>
                              </p:par>
                              <p:par>
                                <p:cTn id="29" presetID="1" presetClass="exit"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35244" y="4781"/>
            <a:ext cx="48342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3. An Answer to a Question </a:t>
            </a:r>
          </a:p>
          <a:p>
            <a:r>
              <a:rPr lang="en-US" sz="3200" dirty="0">
                <a:latin typeface="Cambria"/>
                <a:cs typeface="Cambria"/>
              </a:rPr>
              <a:t>“The Least of These”</a:t>
            </a: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dirty="0" smtClean="0">
                <a:latin typeface="Calibri"/>
                <a:ea typeface="Helvetica CY" charset="0"/>
                <a:cs typeface="Calibri"/>
              </a:rPr>
              <a:t>T</a:t>
            </a:r>
            <a:r>
              <a:rPr lang="en-US" spc="-50" dirty="0" smtClean="0">
                <a:latin typeface="Calibri"/>
                <a:ea typeface="Helvetica CY" charset="0"/>
                <a:cs typeface="Calibri"/>
              </a:rPr>
              <a:t>HE CONCLUSION OF </a:t>
            </a:r>
            <a:r>
              <a:rPr lang="en-US" sz="4400" spc="-50" dirty="0" smtClean="0">
                <a:latin typeface="Calibri"/>
                <a:ea typeface="Helvetica CY" charset="0"/>
                <a:cs typeface="Calibri"/>
              </a:rPr>
              <a:t>Jesus</a:t>
            </a:r>
            <a:r>
              <a:rPr lang="en-US" sz="4400" spc="-50" dirty="0">
                <a:latin typeface="Calibri"/>
                <a:ea typeface="Helvetica CY" charset="0"/>
                <a:cs typeface="Calibri"/>
              </a:rPr>
              <a:t>’ </a:t>
            </a:r>
            <a:r>
              <a:rPr lang="en-US" sz="4400" spc="-50" dirty="0" smtClean="0">
                <a:latin typeface="Calibri"/>
                <a:ea typeface="Helvetica CY" charset="0"/>
                <a:cs typeface="Calibri"/>
              </a:rPr>
              <a:t>answer </a:t>
            </a:r>
            <a:r>
              <a:rPr lang="en-US" sz="4400" spc="-50" dirty="0">
                <a:latin typeface="Calibri"/>
                <a:ea typeface="Helvetica CY" charset="0"/>
                <a:cs typeface="Calibri"/>
              </a:rPr>
              <a:t>to this </a:t>
            </a:r>
            <a:r>
              <a:rPr lang="en-US" sz="4400" dirty="0">
                <a:latin typeface="Calibri"/>
                <a:ea typeface="Helvetica CY" charset="0"/>
                <a:cs typeface="Calibri"/>
              </a:rPr>
              <a:t>question </a:t>
            </a:r>
            <a:r>
              <a:rPr lang="fi-FI" sz="4400" dirty="0">
                <a:latin typeface="Calibri"/>
                <a:ea typeface="Helvetica CY" charset="0"/>
                <a:cs typeface="Calibri"/>
              </a:rPr>
              <a:t>(</a:t>
            </a:r>
            <a:r>
              <a:rPr lang="fi-FI" sz="4400" dirty="0" err="1">
                <a:latin typeface="Calibri"/>
                <a:ea typeface="Helvetica CY" charset="0"/>
                <a:cs typeface="Calibri"/>
              </a:rPr>
              <a:t>see</a:t>
            </a:r>
            <a:r>
              <a:rPr lang="fi-FI" sz="4400" dirty="0">
                <a:latin typeface="Calibri"/>
                <a:ea typeface="Helvetica CY" charset="0"/>
                <a:cs typeface="Calibri"/>
              </a:rPr>
              <a:t> </a:t>
            </a:r>
            <a:r>
              <a:rPr lang="fi-FI" sz="4400" dirty="0" err="1">
                <a:latin typeface="Calibri"/>
                <a:ea typeface="Helvetica CY" charset="0"/>
                <a:cs typeface="Calibri"/>
              </a:rPr>
              <a:t>Matt</a:t>
            </a:r>
            <a:r>
              <a:rPr lang="fi-FI" sz="4400" dirty="0">
                <a:latin typeface="Calibri"/>
                <a:ea typeface="Helvetica CY" charset="0"/>
                <a:cs typeface="Calibri"/>
              </a:rPr>
              <a:t>. 24:1–3</a:t>
            </a:r>
            <a:r>
              <a:rPr lang="fi-FI" sz="4400" dirty="0" smtClean="0">
                <a:latin typeface="Calibri"/>
                <a:ea typeface="Helvetica CY" charset="0"/>
                <a:cs typeface="Calibri"/>
              </a:rPr>
              <a:t>) </a:t>
            </a:r>
            <a:r>
              <a:rPr lang="en-US" sz="4400" dirty="0" smtClean="0">
                <a:latin typeface="Calibri"/>
                <a:ea typeface="Helvetica CY" charset="0"/>
                <a:cs typeface="Calibri"/>
              </a:rPr>
              <a:t>referred to</a:t>
            </a:r>
          </a:p>
          <a:p>
            <a:pPr algn="ctr" eaLnBrk="1" hangingPunct="1">
              <a:lnSpc>
                <a:spcPct val="90000"/>
              </a:lnSpc>
            </a:pPr>
            <a:r>
              <a:rPr lang="en-US" sz="4400" spc="-50" dirty="0" smtClean="0">
                <a:latin typeface="Calibri"/>
                <a:ea typeface="Helvetica CY" charset="0"/>
                <a:cs typeface="Calibri"/>
              </a:rPr>
              <a:t>feeding </a:t>
            </a:r>
            <a:r>
              <a:rPr lang="en-US" sz="4400" spc="-50" dirty="0">
                <a:latin typeface="Calibri"/>
                <a:ea typeface="Helvetica CY" charset="0"/>
                <a:cs typeface="Calibri"/>
              </a:rPr>
              <a:t>the hungry, giving a drink to the </a:t>
            </a:r>
            <a:r>
              <a:rPr lang="en-US" sz="4400" dirty="0">
                <a:latin typeface="Calibri"/>
                <a:ea typeface="Helvetica CY" charset="0"/>
                <a:cs typeface="Calibri"/>
              </a:rPr>
              <a:t>thirsty, welcoming strangers, clothing </a:t>
            </a:r>
            <a:r>
              <a:rPr lang="en-US" sz="4400" spc="-100" dirty="0">
                <a:latin typeface="Calibri"/>
                <a:ea typeface="Helvetica CY" charset="0"/>
                <a:cs typeface="Calibri"/>
              </a:rPr>
              <a:t>the naked, caring for the sick, and visiting </a:t>
            </a:r>
            <a:r>
              <a:rPr lang="en-US" sz="4400" dirty="0">
                <a:latin typeface="Calibri"/>
                <a:ea typeface="Helvetica CY" charset="0"/>
                <a:cs typeface="Calibri"/>
              </a:rPr>
              <a:t>those in </a:t>
            </a:r>
            <a:r>
              <a:rPr lang="en-US" sz="4400" dirty="0" smtClean="0">
                <a:latin typeface="Calibri"/>
                <a:ea typeface="Helvetica CY" charset="0"/>
                <a:cs typeface="Calibri"/>
              </a:rPr>
              <a:t>prison. </a:t>
            </a:r>
            <a:r>
              <a:rPr lang="en-US" sz="4400" dirty="0">
                <a:latin typeface="Calibri"/>
                <a:ea typeface="Helvetica CY" charset="0"/>
                <a:cs typeface="Calibri"/>
              </a:rPr>
              <a:t>“When you did it </a:t>
            </a:r>
            <a:r>
              <a:rPr lang="en-US" sz="4400" dirty="0" smtClean="0">
                <a:latin typeface="Calibri"/>
                <a:ea typeface="Helvetica CY" charset="0"/>
                <a:cs typeface="Calibri"/>
              </a:rPr>
              <a:t>to</a:t>
            </a:r>
          </a:p>
          <a:p>
            <a:pPr algn="ctr" eaLnBrk="1" hangingPunct="1">
              <a:lnSpc>
                <a:spcPct val="90000"/>
              </a:lnSpc>
            </a:pPr>
            <a:r>
              <a:rPr lang="en-US" sz="4400" dirty="0" smtClean="0">
                <a:latin typeface="Calibri"/>
                <a:ea typeface="Helvetica CY" charset="0"/>
                <a:cs typeface="Calibri"/>
              </a:rPr>
              <a:t>or </a:t>
            </a:r>
            <a:r>
              <a:rPr lang="en-US" sz="4400" dirty="0">
                <a:latin typeface="Calibri"/>
                <a:ea typeface="Helvetica CY" charset="0"/>
                <a:cs typeface="Calibri"/>
              </a:rPr>
              <a:t>refused to help—one of the least of </a:t>
            </a:r>
            <a:r>
              <a:rPr lang="en-US" sz="4400" spc="-100" dirty="0">
                <a:latin typeface="Calibri"/>
                <a:ea typeface="Helvetica CY" charset="0"/>
                <a:cs typeface="Calibri"/>
              </a:rPr>
              <a:t>these my brothers and sisters, you were </a:t>
            </a:r>
            <a:r>
              <a:rPr lang="en-US" sz="4400" dirty="0">
                <a:latin typeface="Calibri"/>
                <a:ea typeface="Helvetica CY" charset="0"/>
                <a:cs typeface="Calibri"/>
              </a:rPr>
              <a:t>doing it to me!” </a:t>
            </a:r>
            <a:r>
              <a:rPr lang="en-US" sz="4400" i="1" dirty="0">
                <a:latin typeface="Calibri"/>
                <a:ea typeface="Helvetica CY" charset="0"/>
                <a:cs typeface="Calibri"/>
              </a:rPr>
              <a:t>(see Matt. 25:40, 45).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additive="base">
                                        <p:cTn id="7" dur="1000"/>
                                        <p:tgtEl>
                                          <p:spTgt spid="5734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734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35244" y="4781"/>
            <a:ext cx="48342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3. An Answer to a Question </a:t>
            </a:r>
          </a:p>
          <a:p>
            <a:r>
              <a:rPr lang="en-US" sz="3200" dirty="0">
                <a:latin typeface="Cambria"/>
                <a:cs typeface="Cambria"/>
              </a:rPr>
              <a:t>“The Least of These”</a:t>
            </a: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spc="-100" dirty="0">
                <a:latin typeface="Calibri"/>
                <a:ea typeface="Helvetica CY" charset="0"/>
                <a:cs typeface="Calibri"/>
              </a:rPr>
              <a:t>In the first part of Matthew 25, the story of the wise and foolish virgins urged the need for preparation for an unexpected </a:t>
            </a:r>
            <a:r>
              <a:rPr lang="en-US" sz="4400" dirty="0">
                <a:latin typeface="Calibri"/>
                <a:ea typeface="Helvetica CY" charset="0"/>
                <a:cs typeface="Calibri"/>
              </a:rPr>
              <a:t>or delayed return; the story of the three servants introduces the need to </a:t>
            </a:r>
            <a:r>
              <a:rPr lang="en-US" sz="4400" spc="-100" dirty="0">
                <a:latin typeface="Calibri"/>
                <a:ea typeface="Helvetica CY" charset="0"/>
                <a:cs typeface="Calibri"/>
              </a:rPr>
              <a:t>live well and productively while waiting</a:t>
            </a:r>
            <a:r>
              <a:rPr lang="en-US" sz="4400" spc="-100" dirty="0" smtClean="0">
                <a:latin typeface="Calibri"/>
                <a:ea typeface="Helvetica CY" charset="0"/>
                <a:cs typeface="Calibri"/>
              </a:rPr>
              <a:t>;</a:t>
            </a:r>
          </a:p>
          <a:p>
            <a:pPr algn="ctr" eaLnBrk="1" hangingPunct="1">
              <a:lnSpc>
                <a:spcPct val="90000"/>
              </a:lnSpc>
            </a:pPr>
            <a:r>
              <a:rPr lang="en-US" sz="4400" dirty="0" smtClean="0">
                <a:latin typeface="Calibri"/>
                <a:ea typeface="Helvetica CY" charset="0"/>
                <a:cs typeface="Calibri"/>
              </a:rPr>
              <a:t>then </a:t>
            </a:r>
            <a:r>
              <a:rPr lang="en-US" sz="4400" dirty="0">
                <a:latin typeface="Calibri"/>
                <a:ea typeface="Helvetica CY" charset="0"/>
                <a:cs typeface="Calibri"/>
              </a:rPr>
              <a:t>the parable of sheep and goats is much more specific about the tasks God’s people should be busy </a:t>
            </a:r>
            <a:r>
              <a:rPr lang="en-US" sz="4400" dirty="0" smtClean="0">
                <a:latin typeface="Calibri"/>
                <a:ea typeface="Helvetica CY" charset="0"/>
                <a:cs typeface="Calibri"/>
              </a:rPr>
              <a:t>with.</a:t>
            </a:r>
            <a:endParaRPr lang="en-US" sz="4400" i="1" dirty="0">
              <a:latin typeface="Calibri"/>
              <a:ea typeface="Helvetica CY" charset="0"/>
              <a:cs typeface="Calibri"/>
            </a:endParaRPr>
          </a:p>
        </p:txBody>
      </p:sp>
    </p:spTree>
    <p:extLst>
      <p:ext uri="{BB962C8B-B14F-4D97-AF65-F5344CB8AC3E}">
        <p14:creationId xmlns:p14="http://schemas.microsoft.com/office/powerpoint/2010/main" val="1351715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35244" y="4781"/>
            <a:ext cx="48342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3. An Answer to a Question </a:t>
            </a:r>
          </a:p>
          <a:p>
            <a:r>
              <a:rPr lang="en-US" sz="3200" dirty="0">
                <a:latin typeface="Cambria"/>
                <a:cs typeface="Cambria"/>
              </a:rPr>
              <a:t>“The Least of These”</a:t>
            </a: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That when </a:t>
            </a:r>
            <a:r>
              <a:rPr lang="en-US" sz="4400" dirty="0">
                <a:latin typeface="Calibri"/>
                <a:ea typeface="Helvetica CY" charset="0"/>
                <a:cs typeface="Calibri"/>
              </a:rPr>
              <a:t>we serve others, we are doing it to Him</a:t>
            </a:r>
            <a:r>
              <a:rPr lang="en-US" sz="4400" dirty="0" smtClean="0">
                <a:latin typeface="Calibri"/>
                <a:ea typeface="Helvetica CY" charset="0"/>
                <a:cs typeface="Calibri"/>
              </a:rPr>
              <a:t>—should </a:t>
            </a:r>
            <a:r>
              <a:rPr lang="en-US" sz="4400" dirty="0">
                <a:latin typeface="Calibri"/>
                <a:ea typeface="Helvetica CY" charset="0"/>
                <a:cs typeface="Calibri"/>
              </a:rPr>
              <a:t>transform all our relationships and </a:t>
            </a:r>
            <a:r>
              <a:rPr lang="en-US" sz="4400" dirty="0" smtClean="0">
                <a:latin typeface="Calibri"/>
                <a:ea typeface="Helvetica CY" charset="0"/>
                <a:cs typeface="Calibri"/>
              </a:rPr>
              <a:t>attitudes.</a:t>
            </a:r>
          </a:p>
          <a:p>
            <a:pPr algn="ctr" eaLnBrk="1" hangingPunct="1">
              <a:lnSpc>
                <a:spcPct val="90000"/>
              </a:lnSpc>
            </a:pPr>
            <a:r>
              <a:rPr lang="en-US" sz="4400" dirty="0" smtClean="0">
                <a:latin typeface="Calibri"/>
                <a:ea typeface="Helvetica CY" charset="0"/>
                <a:cs typeface="Calibri"/>
              </a:rPr>
              <a:t>Imagine </a:t>
            </a:r>
            <a:r>
              <a:rPr lang="en-US" sz="4400" dirty="0">
                <a:latin typeface="Calibri"/>
                <a:ea typeface="Helvetica CY" charset="0"/>
                <a:cs typeface="Calibri"/>
              </a:rPr>
              <a:t>being able to invite Jesus for </a:t>
            </a:r>
            <a:r>
              <a:rPr lang="en-US" sz="4400" dirty="0" smtClean="0">
                <a:latin typeface="Calibri"/>
                <a:ea typeface="Helvetica CY" charset="0"/>
                <a:cs typeface="Calibri"/>
              </a:rPr>
              <a:t>  a </a:t>
            </a:r>
            <a:r>
              <a:rPr lang="en-US" sz="4400" dirty="0">
                <a:latin typeface="Calibri"/>
                <a:ea typeface="Helvetica CY" charset="0"/>
                <a:cs typeface="Calibri"/>
              </a:rPr>
              <a:t>meal or visit Him in the hospital or prison. Jesus said that we do this </a:t>
            </a:r>
            <a:r>
              <a:rPr lang="en-US" sz="4400" dirty="0" smtClean="0">
                <a:latin typeface="Calibri"/>
                <a:ea typeface="Helvetica CY" charset="0"/>
                <a:cs typeface="Calibri"/>
              </a:rPr>
              <a:t>  when </a:t>
            </a:r>
            <a:r>
              <a:rPr lang="en-US" sz="4400" dirty="0">
                <a:latin typeface="Calibri"/>
                <a:ea typeface="Helvetica CY" charset="0"/>
                <a:cs typeface="Calibri"/>
              </a:rPr>
              <a:t>we offer that service to people </a:t>
            </a:r>
            <a:r>
              <a:rPr lang="en-US" sz="4400" dirty="0" smtClean="0">
                <a:latin typeface="Calibri"/>
                <a:ea typeface="Helvetica CY" charset="0"/>
                <a:cs typeface="Calibri"/>
              </a:rPr>
              <a:t> in </a:t>
            </a:r>
            <a:r>
              <a:rPr lang="en-US" sz="4400" dirty="0">
                <a:latin typeface="Calibri"/>
                <a:ea typeface="Helvetica CY" charset="0"/>
                <a:cs typeface="Calibri"/>
              </a:rPr>
              <a:t>our community. What an incredible opportunity He offers to us in this way!</a:t>
            </a:r>
            <a:endParaRPr lang="en-US" sz="4400" i="1" dirty="0">
              <a:latin typeface="Calibri"/>
              <a:ea typeface="Helvetica CY" charset="0"/>
              <a:cs typeface="Calibri"/>
            </a:endParaRPr>
          </a:p>
        </p:txBody>
      </p:sp>
    </p:spTree>
    <p:extLst>
      <p:ext uri="{BB962C8B-B14F-4D97-AF65-F5344CB8AC3E}">
        <p14:creationId xmlns:p14="http://schemas.microsoft.com/office/powerpoint/2010/main" val="3817697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39800"/>
            <a:ext cx="9144000" cy="5588196"/>
          </a:xfrm>
          <a:prstGeom prst="rect">
            <a:avLst/>
          </a:prstGeom>
          <a:noFill/>
          <a:ln w="9525">
            <a:noFill/>
            <a:miter lim="800000"/>
            <a:headEnd/>
            <a:tailEnd/>
          </a:ln>
        </p:spPr>
        <p:txBody>
          <a:bodyPr wrap="square"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ea typeface="Helvetica CY" charset="0"/>
                <a:cs typeface="Calibri"/>
              </a:rPr>
              <a:t>“A RELIGION THAT leads </a:t>
            </a:r>
            <a:r>
              <a:rPr lang="en-US" sz="4400" dirty="0">
                <a:latin typeface="Calibri"/>
                <a:ea typeface="Helvetica CY" charset="0"/>
                <a:cs typeface="Calibri"/>
              </a:rPr>
              <a:t>men to place </a:t>
            </a:r>
            <a:r>
              <a:rPr lang="en-US" sz="4400" dirty="0" smtClean="0">
                <a:latin typeface="Calibri"/>
                <a:ea typeface="Helvetica CY" charset="0"/>
                <a:cs typeface="Calibri"/>
              </a:rPr>
              <a:t> a </a:t>
            </a:r>
            <a:r>
              <a:rPr lang="en-US" sz="4400" dirty="0">
                <a:latin typeface="Calibri"/>
                <a:ea typeface="Helvetica CY" charset="0"/>
                <a:cs typeface="Calibri"/>
              </a:rPr>
              <a:t>low estimate upon human </a:t>
            </a:r>
            <a:r>
              <a:rPr lang="en-US" sz="4400" dirty="0" smtClean="0">
                <a:latin typeface="Calibri"/>
                <a:ea typeface="Helvetica CY" charset="0"/>
                <a:cs typeface="Calibri"/>
              </a:rPr>
              <a:t>beings...,</a:t>
            </a:r>
          </a:p>
          <a:p>
            <a:pPr algn="ctr">
              <a:lnSpc>
                <a:spcPct val="90000"/>
              </a:lnSpc>
            </a:pPr>
            <a:r>
              <a:rPr lang="en-US" sz="4400" dirty="0" smtClean="0">
                <a:latin typeface="Calibri"/>
                <a:ea typeface="Helvetica CY" charset="0"/>
                <a:cs typeface="Calibri"/>
              </a:rPr>
              <a:t>a </a:t>
            </a:r>
            <a:r>
              <a:rPr lang="en-US" sz="4400" dirty="0">
                <a:latin typeface="Calibri"/>
                <a:ea typeface="Helvetica CY" charset="0"/>
                <a:cs typeface="Calibri"/>
              </a:rPr>
              <a:t>religion that would lead us to be careless of human needs, sufferings</a:t>
            </a:r>
            <a:r>
              <a:rPr lang="en-US" sz="4400" dirty="0" smtClean="0">
                <a:latin typeface="Calibri"/>
                <a:ea typeface="Helvetica CY" charset="0"/>
                <a:cs typeface="Calibri"/>
              </a:rPr>
              <a:t>,</a:t>
            </a:r>
          </a:p>
          <a:p>
            <a:pPr algn="ctr">
              <a:lnSpc>
                <a:spcPct val="90000"/>
              </a:lnSpc>
            </a:pPr>
            <a:r>
              <a:rPr lang="en-US" sz="4400" dirty="0" smtClean="0">
                <a:latin typeface="Calibri"/>
                <a:ea typeface="Helvetica CY" charset="0"/>
                <a:cs typeface="Calibri"/>
              </a:rPr>
              <a:t>or </a:t>
            </a:r>
            <a:r>
              <a:rPr lang="en-US" sz="4400" dirty="0">
                <a:latin typeface="Calibri"/>
                <a:ea typeface="Helvetica CY" charset="0"/>
                <a:cs typeface="Calibri"/>
              </a:rPr>
              <a:t>rights, is a spurious religion. </a:t>
            </a:r>
            <a:r>
              <a:rPr lang="en-US" sz="4400" dirty="0" smtClean="0">
                <a:latin typeface="Calibri"/>
                <a:ea typeface="Helvetica CY" charset="0"/>
                <a:cs typeface="Calibri"/>
              </a:rPr>
              <a:t>...</a:t>
            </a:r>
          </a:p>
          <a:p>
            <a:pPr algn="ctr">
              <a:lnSpc>
                <a:spcPct val="90000"/>
              </a:lnSpc>
            </a:pPr>
            <a:r>
              <a:rPr lang="en-US" sz="4400" dirty="0" smtClean="0">
                <a:latin typeface="Calibri"/>
                <a:ea typeface="Helvetica CY" charset="0"/>
                <a:cs typeface="Calibri"/>
              </a:rPr>
              <a:t>It </a:t>
            </a:r>
            <a:r>
              <a:rPr lang="en-US" sz="4400" dirty="0">
                <a:latin typeface="Calibri"/>
                <a:ea typeface="Helvetica CY" charset="0"/>
                <a:cs typeface="Calibri"/>
              </a:rPr>
              <a:t>is because men take upon </a:t>
            </a:r>
            <a:r>
              <a:rPr lang="en-US" sz="4400" dirty="0" smtClean="0">
                <a:latin typeface="Calibri"/>
                <a:ea typeface="Helvetica CY" charset="0"/>
                <a:cs typeface="Calibri"/>
              </a:rPr>
              <a:t>them-selves </a:t>
            </a:r>
            <a:r>
              <a:rPr lang="en-US" sz="4400" dirty="0">
                <a:latin typeface="Calibri"/>
                <a:ea typeface="Helvetica CY" charset="0"/>
                <a:cs typeface="Calibri"/>
              </a:rPr>
              <a:t>the name of Christ, while in life </a:t>
            </a:r>
            <a:r>
              <a:rPr lang="en-US" sz="4400" spc="-100" dirty="0">
                <a:latin typeface="Calibri"/>
                <a:ea typeface="Helvetica CY" charset="0"/>
                <a:cs typeface="Calibri"/>
              </a:rPr>
              <a:t>they deny His character, that Christianity </a:t>
            </a:r>
            <a:r>
              <a:rPr lang="en-US" sz="4400" dirty="0">
                <a:latin typeface="Calibri"/>
                <a:ea typeface="Helvetica CY" charset="0"/>
                <a:cs typeface="Calibri"/>
              </a:rPr>
              <a:t>has so little power in the world.</a:t>
            </a:r>
            <a:r>
              <a:rPr lang="en-US" sz="4400" dirty="0" smtClean="0">
                <a:latin typeface="Calibri"/>
                <a:ea typeface="Helvetica CY" charset="0"/>
                <a:cs typeface="Calibri"/>
              </a:rPr>
              <a:t>”</a:t>
            </a:r>
            <a:endParaRPr lang="en-US" sz="4400" dirty="0">
              <a:latin typeface="Calibri"/>
              <a:ea typeface="Helvetica CY" charset="0"/>
              <a:cs typeface="Calibri"/>
            </a:endParaRPr>
          </a:p>
        </p:txBody>
      </p:sp>
      <p:sp>
        <p:nvSpPr>
          <p:cNvPr id="4" name="Text Box 2"/>
          <p:cNvSpPr txBox="1">
            <a:spLocks noChangeArrowheads="1"/>
          </p:cNvSpPr>
          <p:nvPr/>
        </p:nvSpPr>
        <p:spPr bwMode="auto">
          <a:xfrm>
            <a:off x="1822411" y="15875"/>
            <a:ext cx="74898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Final </a:t>
            </a:r>
            <a:r>
              <a:rPr lang="en-US" sz="3200" i="1" dirty="0" smtClean="0">
                <a:solidFill>
                  <a:srgbClr val="FFFF00"/>
                </a:solidFill>
                <a:latin typeface="Cambria"/>
                <a:cs typeface="Cambria"/>
              </a:rPr>
              <a:t>Words</a:t>
            </a:r>
            <a:endParaRPr lang="en-US" sz="3200" dirty="0">
              <a:latin typeface="Cambria"/>
              <a:cs typeface="Cambria"/>
            </a:endParaRPr>
          </a:p>
          <a:p>
            <a:r>
              <a:rPr lang="en-US" sz="3200" i="1" cap="small" spc="-150" dirty="0" smtClean="0">
                <a:latin typeface="Cambria"/>
                <a:cs typeface="Cambria"/>
              </a:rPr>
              <a:t>Thoughts From the Mount of Blessing </a:t>
            </a:r>
            <a:r>
              <a:rPr lang="en-US" sz="3200" cap="small" spc="-150" dirty="0" smtClean="0">
                <a:latin typeface="Cambria"/>
                <a:cs typeface="Cambria"/>
              </a:rPr>
              <a:t>136</a:t>
            </a:r>
            <a:r>
              <a:rPr lang="en-US" sz="3200" cap="small" spc="-300" dirty="0" smtClean="0">
                <a:latin typeface="Cambria"/>
                <a:cs typeface="Cambria"/>
              </a:rPr>
              <a:t>, </a:t>
            </a:r>
            <a:r>
              <a:rPr lang="en-US" sz="3200" cap="small" spc="-150" dirty="0" smtClean="0">
                <a:latin typeface="Cambria"/>
                <a:cs typeface="Cambria"/>
              </a:rPr>
              <a:t>137</a:t>
            </a:r>
            <a:endParaRPr lang="en-US" sz="3200" spc="-150" dirty="0">
              <a:latin typeface="Cambria"/>
              <a:cs typeface="Cambria"/>
            </a:endParaRPr>
          </a:p>
        </p:txBody>
      </p:sp>
      <p:sp>
        <p:nvSpPr>
          <p:cNvPr id="2" name="TextBox 1"/>
          <p:cNvSpPr txBox="1"/>
          <p:nvPr/>
        </p:nvSpPr>
        <p:spPr>
          <a:xfrm>
            <a:off x="13545687" y="3121481"/>
            <a:ext cx="184666" cy="707886"/>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87177" y="11466"/>
            <a:ext cx="37929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Presentation Record</a:t>
            </a:r>
            <a:endParaRPr lang="en-US" sz="3200" dirty="0">
              <a:latin typeface="Cambria"/>
              <a:cs typeface="Cambria"/>
            </a:endParaRPr>
          </a:p>
        </p:txBody>
      </p:sp>
      <p:sp>
        <p:nvSpPr>
          <p:cNvPr id="6" name="Text Box 4"/>
          <p:cNvSpPr txBox="1">
            <a:spLocks noChangeArrowheads="1"/>
          </p:cNvSpPr>
          <p:nvPr/>
        </p:nvSpPr>
        <p:spPr bwMode="auto">
          <a:xfrm>
            <a:off x="198140" y="1412776"/>
            <a:ext cx="8694340"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San Marino Heights </a:t>
            </a:r>
            <a:r>
              <a:rPr lang="en-US" sz="2800" b="1" dirty="0" err="1" smtClean="0">
                <a:latin typeface="Calibri"/>
                <a:cs typeface="Calibri"/>
              </a:rPr>
              <a:t>Salawag</a:t>
            </a:r>
            <a:r>
              <a:rPr lang="en-US" sz="2800" b="1" dirty="0" smtClean="0">
                <a:latin typeface="Calibri"/>
                <a:cs typeface="Calibri"/>
              </a:rPr>
              <a:t> </a:t>
            </a:r>
            <a:r>
              <a:rPr lang="en-US" sz="2800" b="1" dirty="0" err="1" smtClean="0">
                <a:latin typeface="Calibri"/>
                <a:cs typeface="Calibri"/>
              </a:rPr>
              <a:t>Damariñas</a:t>
            </a:r>
            <a:r>
              <a:rPr lang="en-US" sz="2800" b="1" dirty="0" smtClean="0">
                <a:latin typeface="Calibri"/>
                <a:cs typeface="Calibri"/>
              </a:rPr>
              <a:t> SSL </a:t>
            </a:r>
            <a:r>
              <a:rPr lang="en-US" sz="2800" dirty="0">
                <a:latin typeface="Calibri"/>
                <a:cs typeface="Calibri"/>
              </a:rPr>
              <a:t>24 Aug </a:t>
            </a:r>
            <a:r>
              <a:rPr lang="en-US" sz="2800" dirty="0" smtClean="0">
                <a:latin typeface="Calibri"/>
                <a:cs typeface="Calibri"/>
              </a:rPr>
              <a:t>19</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35256" y="114300"/>
            <a:ext cx="4902200" cy="6629400"/>
          </a:xfrm>
          <a:prstGeom prst="rect">
            <a:avLst/>
          </a:prstGeom>
        </p:spPr>
      </p:pic>
      <p:sp>
        <p:nvSpPr>
          <p:cNvPr id="2" name="TextBox 1"/>
          <p:cNvSpPr txBox="1"/>
          <p:nvPr/>
        </p:nvSpPr>
        <p:spPr>
          <a:xfrm>
            <a:off x="11775" y="5877272"/>
            <a:ext cx="4283968" cy="430887"/>
          </a:xfrm>
          <a:prstGeom prst="rect">
            <a:avLst/>
          </a:prstGeom>
          <a:noFill/>
        </p:spPr>
        <p:txBody>
          <a:bodyPr wrap="square" rtlCol="0">
            <a:spAutoFit/>
          </a:bodyPr>
          <a:lstStyle/>
          <a:p>
            <a:pPr algn="ctr"/>
            <a:r>
              <a:rPr lang="en-US" sz="2200" b="1" spc="600" dirty="0" smtClean="0">
                <a:solidFill>
                  <a:schemeClr val="tx1">
                    <a:lumMod val="95000"/>
                  </a:schemeClr>
                </a:solidFill>
                <a:effectLst>
                  <a:outerShdw blurRad="50800" dist="114300" dir="2700000" algn="tl" rotWithShape="0">
                    <a:srgbClr val="000000">
                      <a:alpha val="90000"/>
                    </a:srgbClr>
                  </a:outerShdw>
                </a:effectLst>
                <a:latin typeface="Calibri"/>
                <a:cs typeface="Calibri"/>
              </a:rPr>
              <a:t>JONATHAN DUFFY</a:t>
            </a:r>
            <a:endParaRPr lang="en-US" sz="2200" b="1" spc="600" dirty="0">
              <a:solidFill>
                <a:schemeClr val="tx1">
                  <a:lumMod val="95000"/>
                </a:schemeClr>
              </a:solidFill>
              <a:effectLst>
                <a:outerShdw blurRad="50800" dist="114300" dir="2700000" algn="tl" rotWithShape="0">
                  <a:srgbClr val="000000">
                    <a:alpha val="90000"/>
                  </a:srgbClr>
                </a:outerShdw>
              </a:effectLst>
              <a:latin typeface="Calibri"/>
              <a:cs typeface="Calibri"/>
            </a:endParaRPr>
          </a:p>
        </p:txBody>
      </p:sp>
      <p:sp>
        <p:nvSpPr>
          <p:cNvPr id="6" name="TextBox 5"/>
          <p:cNvSpPr txBox="1"/>
          <p:nvPr/>
        </p:nvSpPr>
        <p:spPr>
          <a:xfrm>
            <a:off x="0" y="721241"/>
            <a:ext cx="4211960" cy="4474045"/>
          </a:xfrm>
          <a:prstGeom prst="rect">
            <a:avLst/>
          </a:prstGeom>
          <a:noFill/>
        </p:spPr>
        <p:txBody>
          <a:bodyPr wrap="square" rtlCol="0">
            <a:spAutoFit/>
          </a:bodyPr>
          <a:lstStyle/>
          <a:p>
            <a:pPr algn="ctr">
              <a:lnSpc>
                <a:spcPct val="80000"/>
              </a:lnSpc>
            </a:pPr>
            <a:r>
              <a:rPr lang="en-US" sz="4800" i="1" spc="100" dirty="0" smtClean="0">
                <a:latin typeface="Cambria"/>
                <a:cs typeface="Cambria"/>
              </a:rPr>
              <a:t>The</a:t>
            </a:r>
          </a:p>
          <a:p>
            <a:pPr algn="ctr">
              <a:lnSpc>
                <a:spcPct val="80000"/>
              </a:lnSpc>
            </a:pPr>
            <a:r>
              <a:rPr lang="en-US" sz="8000" b="1" spc="100" dirty="0" smtClean="0">
                <a:latin typeface="Cambria"/>
                <a:cs typeface="Cambria"/>
              </a:rPr>
              <a:t>LEAST </a:t>
            </a:r>
          </a:p>
          <a:p>
            <a:pPr algn="ctr">
              <a:lnSpc>
                <a:spcPct val="80000"/>
              </a:lnSpc>
            </a:pPr>
            <a:r>
              <a:rPr lang="en-US" sz="4800" i="1" spc="100" dirty="0" smtClean="0">
                <a:latin typeface="Cambria"/>
                <a:cs typeface="Cambria"/>
              </a:rPr>
              <a:t>of</a:t>
            </a:r>
          </a:p>
          <a:p>
            <a:pPr algn="ctr">
              <a:lnSpc>
                <a:spcPct val="80000"/>
              </a:lnSpc>
            </a:pPr>
            <a:r>
              <a:rPr lang="en-US" sz="8000" b="1" spc="100" dirty="0" smtClean="0">
                <a:latin typeface="Cambria"/>
                <a:cs typeface="Cambria"/>
              </a:rPr>
              <a:t>THESE</a:t>
            </a:r>
          </a:p>
          <a:p>
            <a:pPr algn="ctr">
              <a:lnSpc>
                <a:spcPct val="90000"/>
              </a:lnSpc>
            </a:pPr>
            <a:r>
              <a:rPr lang="en-US" sz="4400" spc="100" dirty="0">
                <a:latin typeface="Calibri"/>
                <a:cs typeface="Calibri"/>
              </a:rPr>
              <a:t>Ministering to Those in Need</a:t>
            </a:r>
          </a:p>
        </p:txBody>
      </p:sp>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6">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10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6">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10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22" dur="1000" fill="hold"/>
                                        <p:tgtEl>
                                          <p:spTgt spid="6">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10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3" end="3"/>
                                            </p:txEl>
                                          </p:spTgt>
                                        </p:tgtEl>
                                        <p:attrNameLst>
                                          <p:attrName>ppt_x</p:attrName>
                                        </p:attrNameLst>
                                      </p:cBhvr>
                                      <p:tavLst>
                                        <p:tav tm="0">
                                          <p:val>
                                            <p:fltVal val="0.5"/>
                                          </p:val>
                                        </p:tav>
                                        <p:tav tm="100000">
                                          <p:val>
                                            <p:strVal val="#ppt_x"/>
                                          </p:val>
                                        </p:tav>
                                      </p:tavLst>
                                    </p:anim>
                                    <p:anim calcmode="lin" valueType="num">
                                      <p:cBhvr>
                                        <p:cTn id="28" dur="1000" fill="hold"/>
                                        <p:tgtEl>
                                          <p:spTgt spid="6">
                                            <p:txEl>
                                              <p:pRg st="3" end="3"/>
                                            </p:txEl>
                                          </p:spTgt>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16" fill="hold" nodeType="afterEffect">
                                  <p:stCondLst>
                                    <p:cond delay="100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p:cTn id="32"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4" end="4"/>
                                            </p:txEl>
                                          </p:spTgt>
                                        </p:tgtEl>
                                        <p:attrNameLst>
                                          <p:attrName>ppt_h</p:attrName>
                                        </p:attrNameLst>
                                      </p:cBhvr>
                                      <p:tavLst>
                                        <p:tav tm="0">
                                          <p:val>
                                            <p:fltVal val="0"/>
                                          </p:val>
                                        </p:tav>
                                        <p:tav tm="100000">
                                          <p:val>
                                            <p:strVal val="#ppt_h"/>
                                          </p:val>
                                        </p:tav>
                                      </p:tavLst>
                                    </p:anim>
                                  </p:childTnLst>
                                </p:cTn>
                              </p:par>
                              <p:par>
                                <p:cTn id="34" presetID="23" presetClass="entr" presetSubtype="528"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2000" fill="hold"/>
                                        <p:tgtEl>
                                          <p:spTgt spid="5"/>
                                        </p:tgtEl>
                                        <p:attrNameLst>
                                          <p:attrName>ppt_w</p:attrName>
                                        </p:attrNameLst>
                                      </p:cBhvr>
                                      <p:tavLst>
                                        <p:tav tm="0">
                                          <p:val>
                                            <p:fltVal val="0"/>
                                          </p:val>
                                        </p:tav>
                                        <p:tav tm="100000">
                                          <p:val>
                                            <p:strVal val="#ppt_w"/>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anim calcmode="lin" valueType="num">
                                      <p:cBhvr>
                                        <p:cTn id="38" dur="2000" fill="hold"/>
                                        <p:tgtEl>
                                          <p:spTgt spid="5"/>
                                        </p:tgtEl>
                                        <p:attrNameLst>
                                          <p:attrName>ppt_x</p:attrName>
                                        </p:attrNameLst>
                                      </p:cBhvr>
                                      <p:tavLst>
                                        <p:tav tm="0">
                                          <p:val>
                                            <p:fltVal val="0.5"/>
                                          </p:val>
                                        </p:tav>
                                        <p:tav tm="100000">
                                          <p:val>
                                            <p:strVal val="#ppt_x"/>
                                          </p:val>
                                        </p:tav>
                                      </p:tavLst>
                                    </p:anim>
                                    <p:anim calcmode="lin" valueType="num">
                                      <p:cBhvr>
                                        <p:cTn id="39" dur="2000" fill="hold"/>
                                        <p:tgtEl>
                                          <p:spTgt spid="5"/>
                                        </p:tgtEl>
                                        <p:attrNameLst>
                                          <p:attrName>ppt_y</p:attrName>
                                        </p:attrNameLst>
                                      </p:cBhvr>
                                      <p:tavLst>
                                        <p:tav tm="0">
                                          <p:val>
                                            <p:fltVal val="0.5"/>
                                          </p:val>
                                        </p:tav>
                                        <p:tav tm="100000">
                                          <p:val>
                                            <p:strVal val="#ppt_y"/>
                                          </p:val>
                                        </p:tav>
                                      </p:tavLst>
                                    </p:anim>
                                  </p:childTnLst>
                                </p:cTn>
                              </p:par>
                              <p:par>
                                <p:cTn id="40" presetID="10" presetClass="entr" presetSubtype="0" fill="hold" grpId="1" nodeType="withEffect">
                                  <p:stCondLst>
                                    <p:cond delay="10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835696" y="-365"/>
            <a:ext cx="34278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smtClean="0">
                <a:solidFill>
                  <a:srgbClr val="FFFF00"/>
                </a:solidFill>
                <a:latin typeface="Cambria"/>
                <a:cs typeface="Cambria"/>
              </a:rPr>
              <a:t>The Least of These</a:t>
            </a:r>
          </a:p>
          <a:p>
            <a:r>
              <a:rPr lang="en-US" sz="3200" dirty="0" smtClean="0">
                <a:latin typeface="Cambria"/>
                <a:cs typeface="Cambria"/>
              </a:rPr>
              <a:t>Contents</a:t>
            </a:r>
            <a:endParaRPr lang="en-US" sz="3200" dirty="0">
              <a:latin typeface="Cambria"/>
              <a:cs typeface="Cambria"/>
            </a:endParaRPr>
          </a:p>
        </p:txBody>
      </p:sp>
      <p:sp>
        <p:nvSpPr>
          <p:cNvPr id="20483" name="Rectangle 10"/>
          <p:cNvSpPr>
            <a:spLocks noChangeArrowheads="1"/>
          </p:cNvSpPr>
          <p:nvPr/>
        </p:nvSpPr>
        <p:spPr bwMode="auto">
          <a:xfrm>
            <a:off x="611560" y="1295400"/>
            <a:ext cx="8532440"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tabLst>
                <a:tab pos="8440738" algn="r"/>
              </a:tabLst>
            </a:pPr>
            <a:r>
              <a:rPr lang="en-US" sz="3000" b="1" dirty="0" smtClean="0">
                <a:latin typeface="Calibri"/>
                <a:cs typeface="Calibri"/>
              </a:rPr>
              <a:t>  1 </a:t>
            </a:r>
            <a:r>
              <a:rPr lang="en-US" sz="3000" dirty="0">
                <a:latin typeface="Calibri"/>
                <a:cs typeface="Calibri"/>
              </a:rPr>
              <a:t>God </a:t>
            </a:r>
            <a:r>
              <a:rPr lang="en-US" sz="3000" dirty="0" smtClean="0">
                <a:latin typeface="Calibri"/>
                <a:cs typeface="Calibri"/>
              </a:rPr>
              <a:t>Created...</a:t>
            </a:r>
          </a:p>
          <a:p>
            <a:pPr>
              <a:lnSpc>
                <a:spcPct val="90000"/>
              </a:lnSpc>
              <a:tabLst>
                <a:tab pos="8440738" algn="r"/>
              </a:tabLst>
            </a:pPr>
            <a:r>
              <a:rPr lang="en-US" sz="3000" b="1" dirty="0">
                <a:latin typeface="Calibri"/>
                <a:cs typeface="Calibri"/>
              </a:rPr>
              <a:t> </a:t>
            </a:r>
            <a:r>
              <a:rPr lang="en-US" sz="3000" b="1" dirty="0" smtClean="0">
                <a:latin typeface="Calibri"/>
                <a:cs typeface="Calibri"/>
              </a:rPr>
              <a:t> 2 </a:t>
            </a:r>
            <a:r>
              <a:rPr lang="en-US" sz="3000" dirty="0">
                <a:latin typeface="Calibri"/>
                <a:cs typeface="Calibri"/>
              </a:rPr>
              <a:t>Blueprint for a Better </a:t>
            </a:r>
            <a:r>
              <a:rPr lang="en-US" sz="3000" dirty="0" smtClean="0">
                <a:latin typeface="Calibri"/>
                <a:cs typeface="Calibri"/>
              </a:rPr>
              <a:t>World</a:t>
            </a:r>
          </a:p>
          <a:p>
            <a:pPr>
              <a:lnSpc>
                <a:spcPct val="90000"/>
              </a:lnSpc>
              <a:tabLst>
                <a:tab pos="8440738" algn="r"/>
              </a:tabLst>
            </a:pPr>
            <a:r>
              <a:rPr lang="en-US" sz="3000" b="1" dirty="0">
                <a:latin typeface="Calibri"/>
                <a:cs typeface="Calibri"/>
              </a:rPr>
              <a:t> </a:t>
            </a:r>
            <a:r>
              <a:rPr lang="en-US" sz="3000" b="1" dirty="0" smtClean="0">
                <a:latin typeface="Calibri"/>
                <a:cs typeface="Calibri"/>
              </a:rPr>
              <a:t> 3 </a:t>
            </a:r>
            <a:r>
              <a:rPr lang="en-US" sz="3000" dirty="0">
                <a:latin typeface="Calibri"/>
                <a:cs typeface="Calibri"/>
              </a:rPr>
              <a:t>Sabbath: A Day of </a:t>
            </a:r>
            <a:r>
              <a:rPr lang="en-US" sz="3000" dirty="0" smtClean="0">
                <a:latin typeface="Calibri"/>
                <a:cs typeface="Calibri"/>
              </a:rPr>
              <a:t>Freedom</a:t>
            </a:r>
          </a:p>
          <a:p>
            <a:pPr>
              <a:lnSpc>
                <a:spcPct val="90000"/>
              </a:lnSpc>
              <a:tabLst>
                <a:tab pos="8440738" algn="r"/>
              </a:tabLst>
            </a:pPr>
            <a:r>
              <a:rPr lang="en-US" sz="3000" b="1" dirty="0">
                <a:latin typeface="Calibri"/>
                <a:cs typeface="Calibri"/>
              </a:rPr>
              <a:t> </a:t>
            </a:r>
            <a:r>
              <a:rPr lang="en-US" sz="3000" b="1" dirty="0" smtClean="0">
                <a:solidFill>
                  <a:schemeClr val="tx2"/>
                </a:solidFill>
                <a:latin typeface="Calibri"/>
                <a:cs typeface="Calibri"/>
              </a:rPr>
              <a:t> </a:t>
            </a:r>
            <a:r>
              <a:rPr lang="en-US" sz="3000" b="1" dirty="0" smtClean="0">
                <a:latin typeface="Calibri"/>
                <a:cs typeface="Calibri"/>
              </a:rPr>
              <a:t>4 </a:t>
            </a:r>
            <a:r>
              <a:rPr lang="en-US" sz="3000" dirty="0">
                <a:latin typeface="Calibri"/>
                <a:cs typeface="Calibri"/>
              </a:rPr>
              <a:t>Mercy and Justice in Psalms and </a:t>
            </a:r>
            <a:r>
              <a:rPr lang="en-US" sz="3000" dirty="0" smtClean="0">
                <a:latin typeface="Calibri"/>
                <a:cs typeface="Calibri"/>
              </a:rPr>
              <a:t>Proverbs</a:t>
            </a:r>
          </a:p>
          <a:p>
            <a:pPr>
              <a:lnSpc>
                <a:spcPct val="90000"/>
              </a:lnSpc>
              <a:tabLst>
                <a:tab pos="8440738" algn="r"/>
              </a:tabLst>
            </a:pPr>
            <a:r>
              <a:rPr lang="en-US" sz="3000" b="1" dirty="0">
                <a:latin typeface="Calibri"/>
                <a:cs typeface="Calibri"/>
              </a:rPr>
              <a:t> </a:t>
            </a:r>
            <a:r>
              <a:rPr lang="en-US" sz="3000" b="1" dirty="0" smtClean="0">
                <a:latin typeface="Calibri"/>
                <a:cs typeface="Calibri"/>
              </a:rPr>
              <a:t> 5 </a:t>
            </a:r>
            <a:r>
              <a:rPr lang="en-US" sz="3000" dirty="0">
                <a:latin typeface="Calibri"/>
                <a:cs typeface="Calibri"/>
              </a:rPr>
              <a:t>The Cry of the </a:t>
            </a:r>
            <a:r>
              <a:rPr lang="en-US" sz="3000" dirty="0" smtClean="0">
                <a:latin typeface="Calibri"/>
                <a:cs typeface="Calibri"/>
              </a:rPr>
              <a:t>Prophets</a:t>
            </a:r>
          </a:p>
          <a:p>
            <a:pPr>
              <a:lnSpc>
                <a:spcPct val="90000"/>
              </a:lnSpc>
              <a:tabLst>
                <a:tab pos="8440738" algn="r"/>
              </a:tabLst>
            </a:pPr>
            <a:r>
              <a:rPr lang="en-US" sz="3000" b="1" dirty="0">
                <a:latin typeface="Calibri"/>
                <a:cs typeface="Calibri"/>
              </a:rPr>
              <a:t> </a:t>
            </a:r>
            <a:r>
              <a:rPr lang="en-US" sz="3000" b="1" dirty="0" smtClean="0">
                <a:latin typeface="Calibri"/>
                <a:cs typeface="Calibri"/>
              </a:rPr>
              <a:t> 6 </a:t>
            </a:r>
            <a:r>
              <a:rPr lang="en-US" sz="3000" dirty="0">
                <a:latin typeface="Calibri"/>
                <a:cs typeface="Calibri"/>
              </a:rPr>
              <a:t>Worship the </a:t>
            </a:r>
            <a:r>
              <a:rPr lang="en-US" sz="3000" dirty="0" smtClean="0">
                <a:latin typeface="Calibri"/>
                <a:cs typeface="Calibri"/>
              </a:rPr>
              <a:t>Creator</a:t>
            </a:r>
          </a:p>
          <a:p>
            <a:pPr>
              <a:lnSpc>
                <a:spcPct val="90000"/>
              </a:lnSpc>
              <a:tabLst>
                <a:tab pos="8440738" algn="r"/>
              </a:tabLst>
            </a:pPr>
            <a:r>
              <a:rPr lang="en-US" sz="3000" b="1" dirty="0">
                <a:latin typeface="Calibri"/>
                <a:cs typeface="Calibri"/>
              </a:rPr>
              <a:t> </a:t>
            </a:r>
            <a:r>
              <a:rPr lang="en-US" sz="3000" b="1" dirty="0" smtClean="0">
                <a:latin typeface="Calibri"/>
                <a:cs typeface="Calibri"/>
              </a:rPr>
              <a:t> 7 </a:t>
            </a:r>
            <a:r>
              <a:rPr lang="en-US" sz="3000" dirty="0">
                <a:latin typeface="Calibri"/>
                <a:cs typeface="Calibri"/>
              </a:rPr>
              <a:t>Jesus and Those in </a:t>
            </a:r>
            <a:r>
              <a:rPr lang="en-US" sz="3000" dirty="0" smtClean="0">
                <a:latin typeface="Calibri"/>
                <a:cs typeface="Calibri"/>
              </a:rPr>
              <a:t>Need</a:t>
            </a:r>
          </a:p>
          <a:p>
            <a:pPr>
              <a:lnSpc>
                <a:spcPct val="90000"/>
              </a:lnSpc>
              <a:tabLst>
                <a:tab pos="8440738" algn="r"/>
              </a:tabLst>
            </a:pPr>
            <a:r>
              <a:rPr lang="en-US" sz="3000" b="1" dirty="0">
                <a:latin typeface="Calibri"/>
                <a:cs typeface="Calibri"/>
              </a:rPr>
              <a:t> </a:t>
            </a:r>
            <a:r>
              <a:rPr lang="en-US" sz="3000" b="1" dirty="0" smtClean="0">
                <a:latin typeface="Calibri"/>
                <a:cs typeface="Calibri"/>
              </a:rPr>
              <a:t> </a:t>
            </a:r>
            <a:r>
              <a:rPr lang="en-US" sz="3000" b="1" dirty="0" smtClean="0">
                <a:solidFill>
                  <a:schemeClr val="tx2"/>
                </a:solidFill>
                <a:latin typeface="Calibri"/>
                <a:cs typeface="Calibri"/>
              </a:rPr>
              <a:t>8 </a:t>
            </a:r>
            <a:r>
              <a:rPr lang="en-US" sz="3000" dirty="0">
                <a:solidFill>
                  <a:schemeClr val="tx2"/>
                </a:solidFill>
                <a:latin typeface="Calibri"/>
                <a:cs typeface="Calibri"/>
              </a:rPr>
              <a:t>“The Least of These</a:t>
            </a:r>
            <a:r>
              <a:rPr lang="en-US" sz="3000" dirty="0" smtClean="0">
                <a:solidFill>
                  <a:schemeClr val="tx2"/>
                </a:solidFill>
                <a:latin typeface="Calibri"/>
                <a:cs typeface="Calibri"/>
              </a:rPr>
              <a:t>”</a:t>
            </a:r>
          </a:p>
          <a:p>
            <a:pPr>
              <a:lnSpc>
                <a:spcPct val="90000"/>
              </a:lnSpc>
              <a:tabLst>
                <a:tab pos="8440738" algn="r"/>
              </a:tabLst>
            </a:pPr>
            <a:r>
              <a:rPr lang="en-US" sz="3000" b="1" dirty="0" smtClean="0">
                <a:latin typeface="Calibri"/>
                <a:cs typeface="Calibri"/>
              </a:rPr>
              <a:t>  9 </a:t>
            </a:r>
            <a:r>
              <a:rPr lang="en-US" sz="3000" dirty="0">
                <a:latin typeface="Calibri"/>
                <a:cs typeface="Calibri"/>
              </a:rPr>
              <a:t>Ministry in the New Testament </a:t>
            </a:r>
            <a:r>
              <a:rPr lang="en-US" sz="3000" dirty="0" smtClean="0">
                <a:latin typeface="Calibri"/>
                <a:cs typeface="Calibri"/>
              </a:rPr>
              <a:t>Church</a:t>
            </a:r>
          </a:p>
          <a:p>
            <a:pPr>
              <a:lnSpc>
                <a:spcPct val="90000"/>
              </a:lnSpc>
              <a:tabLst>
                <a:tab pos="8440738" algn="r"/>
              </a:tabLst>
            </a:pPr>
            <a:r>
              <a:rPr lang="en-US" sz="3000" b="1" dirty="0" smtClean="0">
                <a:latin typeface="Calibri"/>
                <a:cs typeface="Calibri"/>
              </a:rPr>
              <a:t>10 </a:t>
            </a:r>
            <a:r>
              <a:rPr lang="en-US" sz="3000" dirty="0">
                <a:latin typeface="Calibri"/>
                <a:cs typeface="Calibri"/>
              </a:rPr>
              <a:t>Living the </a:t>
            </a:r>
            <a:r>
              <a:rPr lang="en-US" sz="3000" dirty="0" smtClean="0">
                <a:latin typeface="Calibri"/>
                <a:cs typeface="Calibri"/>
              </a:rPr>
              <a:t>Gospel</a:t>
            </a:r>
          </a:p>
          <a:p>
            <a:pPr>
              <a:lnSpc>
                <a:spcPct val="90000"/>
              </a:lnSpc>
              <a:tabLst>
                <a:tab pos="8440738" algn="r"/>
              </a:tabLst>
            </a:pPr>
            <a:r>
              <a:rPr lang="en-US" sz="3000" b="1" dirty="0" smtClean="0">
                <a:latin typeface="Calibri"/>
                <a:cs typeface="Calibri"/>
              </a:rPr>
              <a:t>11 </a:t>
            </a:r>
            <a:r>
              <a:rPr lang="en-US" sz="3000" dirty="0">
                <a:latin typeface="Calibri"/>
                <a:cs typeface="Calibri"/>
              </a:rPr>
              <a:t>Living the Advent </a:t>
            </a:r>
            <a:r>
              <a:rPr lang="en-US" sz="3000" dirty="0" smtClean="0">
                <a:latin typeface="Calibri"/>
                <a:cs typeface="Calibri"/>
              </a:rPr>
              <a:t>Hope</a:t>
            </a:r>
          </a:p>
          <a:p>
            <a:pPr>
              <a:lnSpc>
                <a:spcPct val="90000"/>
              </a:lnSpc>
              <a:tabLst>
                <a:tab pos="8440738" algn="r"/>
              </a:tabLst>
            </a:pPr>
            <a:r>
              <a:rPr lang="en-US" sz="3000" b="1" dirty="0" smtClean="0">
                <a:latin typeface="Calibri"/>
                <a:cs typeface="Calibri"/>
              </a:rPr>
              <a:t>12 </a:t>
            </a:r>
            <a:r>
              <a:rPr lang="en-US" sz="3000" dirty="0">
                <a:latin typeface="Calibri"/>
                <a:cs typeface="Calibri"/>
              </a:rPr>
              <a:t>To Love </a:t>
            </a:r>
            <a:r>
              <a:rPr lang="en-US" sz="3000" dirty="0" smtClean="0">
                <a:latin typeface="Calibri"/>
                <a:cs typeface="Calibri"/>
              </a:rPr>
              <a:t>Mercy</a:t>
            </a:r>
            <a:endParaRPr lang="en-US" sz="3000" b="1" dirty="0">
              <a:latin typeface="Calibri"/>
              <a:cs typeface="Calibri"/>
            </a:endParaRPr>
          </a:p>
          <a:p>
            <a:pPr>
              <a:lnSpc>
                <a:spcPct val="90000"/>
              </a:lnSpc>
              <a:tabLst>
                <a:tab pos="8440738" algn="r"/>
              </a:tabLst>
            </a:pPr>
            <a:r>
              <a:rPr lang="en-US" sz="3000" b="1" dirty="0">
                <a:latin typeface="Calibri"/>
                <a:cs typeface="Calibri"/>
              </a:rPr>
              <a:t>13 </a:t>
            </a:r>
            <a:r>
              <a:rPr lang="en-US" sz="3000" dirty="0">
                <a:latin typeface="Calibri"/>
                <a:cs typeface="Calibri"/>
              </a:rPr>
              <a:t>A Community of </a:t>
            </a:r>
            <a:r>
              <a:rPr lang="en-US" sz="3000" dirty="0" smtClean="0">
                <a:latin typeface="Calibri"/>
                <a:cs typeface="Calibri"/>
              </a:rPr>
              <a:t>Servants</a:t>
            </a:r>
            <a:endParaRPr lang="en-US" sz="3000" b="1" spc="1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21214" y="5985"/>
            <a:ext cx="34278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Our Goal</a:t>
            </a:r>
            <a:endParaRPr lang="en-US" sz="3200" dirty="0">
              <a:solidFill>
                <a:srgbClr val="C0C0C0"/>
              </a:solidFill>
              <a:latin typeface="Cambria"/>
              <a:cs typeface="Cambria"/>
            </a:endParaRPr>
          </a:p>
        </p:txBody>
      </p:sp>
      <p:sp>
        <p:nvSpPr>
          <p:cNvPr id="5" name="Text Box 3"/>
          <p:cNvSpPr txBox="1">
            <a:spLocks noChangeArrowheads="1"/>
          </p:cNvSpPr>
          <p:nvPr/>
        </p:nvSpPr>
        <p:spPr bwMode="auto">
          <a:xfrm>
            <a:off x="0" y="1535864"/>
            <a:ext cx="9144000" cy="4369401"/>
          </a:xfrm>
          <a:prstGeom prst="rect">
            <a:avLst/>
          </a:prstGeom>
          <a:noFill/>
          <a:ln w="9525">
            <a:noFill/>
            <a:miter lim="800000"/>
            <a:headEnd/>
            <a:tailEnd/>
          </a:ln>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90000"/>
              </a:lnSpc>
            </a:pPr>
            <a:r>
              <a:rPr lang="en-US" dirty="0" smtClean="0">
                <a:latin typeface="Calibri"/>
                <a:ea typeface="Helvetica CY" charset="0"/>
                <a:cs typeface="Calibri"/>
              </a:rPr>
              <a:t>WE ARE GOING </a:t>
            </a:r>
            <a:r>
              <a:rPr lang="en-US" sz="4400" dirty="0" smtClean="0">
                <a:latin typeface="Calibri"/>
                <a:ea typeface="Helvetica CY" charset="0"/>
                <a:cs typeface="Calibri"/>
              </a:rPr>
              <a:t>to </a:t>
            </a:r>
            <a:r>
              <a:rPr lang="en-US" sz="4400" dirty="0">
                <a:latin typeface="Calibri"/>
                <a:ea typeface="Helvetica CY" charset="0"/>
                <a:cs typeface="Calibri"/>
              </a:rPr>
              <a:t>see what the Word </a:t>
            </a:r>
            <a:r>
              <a:rPr lang="en-US" sz="4400" dirty="0" smtClean="0">
                <a:latin typeface="Calibri"/>
                <a:ea typeface="Helvetica CY" charset="0"/>
                <a:cs typeface="Calibri"/>
              </a:rPr>
              <a:t>   of </a:t>
            </a:r>
            <a:r>
              <a:rPr lang="en-US" sz="4400" dirty="0">
                <a:latin typeface="Calibri"/>
                <a:ea typeface="Helvetica CY" charset="0"/>
                <a:cs typeface="Calibri"/>
              </a:rPr>
              <a:t>God says (and it says a lot) about </a:t>
            </a:r>
            <a:r>
              <a:rPr lang="en-US" sz="4400" dirty="0" smtClean="0">
                <a:latin typeface="Calibri"/>
                <a:ea typeface="Helvetica CY" charset="0"/>
                <a:cs typeface="Calibri"/>
              </a:rPr>
              <a:t> our </a:t>
            </a:r>
            <a:r>
              <a:rPr lang="en-US" sz="4400" dirty="0">
                <a:latin typeface="Calibri"/>
                <a:ea typeface="Helvetica CY" charset="0"/>
                <a:cs typeface="Calibri"/>
              </a:rPr>
              <a:t>duty to minister to the needs of those around us</a:t>
            </a:r>
            <a:r>
              <a:rPr lang="en-US" sz="4400" dirty="0" smtClean="0">
                <a:latin typeface="Calibri"/>
                <a:ea typeface="Helvetica CY" charset="0"/>
                <a:cs typeface="Calibri"/>
              </a:rPr>
              <a:t>.</a:t>
            </a:r>
          </a:p>
          <a:p>
            <a:pPr algn="ctr" eaLnBrk="1" hangingPunct="1">
              <a:lnSpc>
                <a:spcPct val="90000"/>
              </a:lnSpc>
            </a:pPr>
            <a:r>
              <a:rPr lang="en-US" sz="4400" dirty="0" smtClean="0">
                <a:latin typeface="Calibri"/>
                <a:ea typeface="Helvetica CY" charset="0"/>
                <a:cs typeface="Calibri"/>
              </a:rPr>
              <a:t>“ </a:t>
            </a:r>
            <a:r>
              <a:rPr lang="en-US" sz="4400" dirty="0">
                <a:latin typeface="Calibri"/>
                <a:ea typeface="Helvetica CY" charset="0"/>
                <a:cs typeface="Calibri"/>
              </a:rPr>
              <a:t>‘Freely you have received, </a:t>
            </a:r>
            <a:r>
              <a:rPr lang="en-US" sz="4400" dirty="0" smtClean="0">
                <a:latin typeface="Calibri"/>
                <a:ea typeface="Helvetica CY" charset="0"/>
                <a:cs typeface="Calibri"/>
              </a:rPr>
              <a:t>           freely </a:t>
            </a:r>
            <a:r>
              <a:rPr lang="en-US" sz="4400" dirty="0">
                <a:latin typeface="Calibri"/>
                <a:ea typeface="Helvetica CY" charset="0"/>
                <a:cs typeface="Calibri"/>
              </a:rPr>
              <a:t>give’ ” </a:t>
            </a:r>
            <a:r>
              <a:rPr lang="en-US" sz="4400" i="1" dirty="0">
                <a:latin typeface="Calibri"/>
                <a:ea typeface="Helvetica CY" charset="0"/>
                <a:cs typeface="Calibri"/>
              </a:rPr>
              <a:t>(Matt. 10:8, NKJV). </a:t>
            </a:r>
            <a:r>
              <a:rPr lang="en-US" sz="4400" i="1" dirty="0" smtClean="0">
                <a:latin typeface="Calibri"/>
                <a:ea typeface="Helvetica CY" charset="0"/>
                <a:cs typeface="Calibri"/>
              </a:rPr>
              <a:t>            </a:t>
            </a:r>
            <a:r>
              <a:rPr lang="en-US" sz="4400" dirty="0" smtClean="0">
                <a:latin typeface="Calibri"/>
                <a:ea typeface="Helvetica CY" charset="0"/>
                <a:cs typeface="Calibri"/>
              </a:rPr>
              <a:t>That </a:t>
            </a:r>
            <a:r>
              <a:rPr lang="en-US" sz="4400" dirty="0">
                <a:latin typeface="Calibri"/>
                <a:ea typeface="Helvetica CY" charset="0"/>
                <a:cs typeface="Calibri"/>
              </a:rPr>
              <a:t>says it all.</a:t>
            </a:r>
          </a:p>
        </p:txBody>
      </p:sp>
    </p:spTree>
    <p:extLst>
      <p:ext uri="{BB962C8B-B14F-4D97-AF65-F5344CB8AC3E}">
        <p14:creationId xmlns:p14="http://schemas.microsoft.com/office/powerpoint/2010/main" val="2679422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94322" y="-1234"/>
            <a:ext cx="3427810"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Lesson 8, July 27</a:t>
            </a:r>
            <a:endParaRPr lang="en-US" sz="3200" dirty="0">
              <a:latin typeface="Cambria"/>
              <a:cs typeface="Cambria"/>
            </a:endParaRPr>
          </a:p>
        </p:txBody>
      </p:sp>
      <p:sp>
        <p:nvSpPr>
          <p:cNvPr id="6" name="Rectangle 5"/>
          <p:cNvSpPr/>
          <p:nvPr/>
        </p:nvSpPr>
        <p:spPr>
          <a:xfrm>
            <a:off x="0" y="1556792"/>
            <a:ext cx="9144000" cy="1118255"/>
          </a:xfrm>
          <a:prstGeom prst="rect">
            <a:avLst/>
          </a:prstGeom>
        </p:spPr>
        <p:txBody>
          <a:bodyPr wrap="square">
            <a:spAutoFit/>
          </a:bodyPr>
          <a:lstStyle/>
          <a:p>
            <a:pPr algn="ctr">
              <a:lnSpc>
                <a:spcPct val="80000"/>
              </a:lnSpc>
            </a:pPr>
            <a:r>
              <a:rPr lang="en-US" sz="5400" dirty="0" smtClean="0">
                <a:effectLst>
                  <a:outerShdw blurRad="38100" dist="38100" dir="2700000" algn="tl">
                    <a:srgbClr val="000000"/>
                  </a:outerShdw>
                </a:effectLst>
                <a:latin typeface="Cambria"/>
                <a:cs typeface="Cambria"/>
              </a:rPr>
              <a:t>“The Least </a:t>
            </a:r>
            <a:r>
              <a:rPr lang="en-US" sz="5400" i="1" dirty="0" smtClean="0">
                <a:effectLst>
                  <a:outerShdw blurRad="38100" dist="38100" dir="2700000" algn="tl">
                    <a:srgbClr val="000000"/>
                  </a:outerShdw>
                </a:effectLst>
                <a:latin typeface="Cambria"/>
                <a:cs typeface="Cambria"/>
              </a:rPr>
              <a:t>of</a:t>
            </a:r>
            <a:r>
              <a:rPr lang="en-US" sz="5400" dirty="0" smtClean="0">
                <a:effectLst>
                  <a:outerShdw blurRad="38100" dist="38100" dir="2700000" algn="tl">
                    <a:srgbClr val="000000"/>
                  </a:outerShdw>
                </a:effectLst>
                <a:latin typeface="Cambria"/>
                <a:cs typeface="Cambria"/>
              </a:rPr>
              <a:t> </a:t>
            </a:r>
            <a:r>
              <a:rPr lang="en-US" sz="8000" dirty="0" smtClean="0">
                <a:effectLst>
                  <a:outerShdw blurRad="38100" dist="38100" dir="2700000" algn="tl">
                    <a:srgbClr val="000000"/>
                  </a:outerShdw>
                </a:effectLst>
                <a:latin typeface="Cambria"/>
                <a:cs typeface="Cambria"/>
              </a:rPr>
              <a:t>These”</a:t>
            </a:r>
            <a:endParaRPr lang="en-US" sz="8000" dirty="0">
              <a:effectLst>
                <a:outerShdw blurRad="38100" dist="38100" dir="2700000" algn="tl">
                  <a:srgbClr val="000000"/>
                </a:outerShdw>
              </a:effectLst>
              <a:latin typeface="Cambria"/>
              <a:cs typeface="Cambria"/>
            </a:endParaRPr>
          </a:p>
        </p:txBody>
      </p:sp>
      <p:pic>
        <p:nvPicPr>
          <p:cNvPr id="2" name="Picture 1" descr="19.3Q-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7" y="3068960"/>
            <a:ext cx="9131951" cy="3744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53" presetClass="entr" presetSubtype="52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fltVal val="0.5"/>
                                          </p:val>
                                        </p:tav>
                                        <p:tav tm="100000">
                                          <p:val>
                                            <p:strVal val="#ppt_x"/>
                                          </p:val>
                                        </p:tav>
                                      </p:tavLst>
                                    </p:anim>
                                    <p:anim calcmode="lin" valueType="num">
                                      <p:cBhvr>
                                        <p:cTn id="15" dur="1000" fill="hold"/>
                                        <p:tgtEl>
                                          <p:spTgt spid="6"/>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2000" fill="hold"/>
                                        <p:tgtEl>
                                          <p:spTgt spid="2"/>
                                        </p:tgtEl>
                                        <p:attrNameLst>
                                          <p:attrName>ppt_w</p:attrName>
                                        </p:attrNameLst>
                                      </p:cBhvr>
                                      <p:tavLst>
                                        <p:tav tm="0">
                                          <p:val>
                                            <p:fltVal val="0"/>
                                          </p:val>
                                        </p:tav>
                                        <p:tav tm="100000">
                                          <p:val>
                                            <p:strVal val="#ppt_w"/>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ppt_x</p:attrName>
                                        </p:attrNameLst>
                                      </p:cBhvr>
                                      <p:tavLst>
                                        <p:tav tm="0">
                                          <p:val>
                                            <p:fltVal val="0.5"/>
                                          </p:val>
                                        </p:tav>
                                        <p:tav tm="100000">
                                          <p:val>
                                            <p:strVal val="#ppt_x"/>
                                          </p:val>
                                        </p:tav>
                                      </p:tavLst>
                                    </p:anim>
                                    <p:anim calcmode="lin" valueType="num">
                                      <p:cBhvr>
                                        <p:cTn id="21"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22411" y="-1234"/>
            <a:ext cx="3728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Key Text   </a:t>
            </a:r>
            <a:endParaRPr lang="en-US" sz="3200" dirty="0">
              <a:latin typeface="Cambria"/>
              <a:cs typeface="Cambria"/>
            </a:endParaRPr>
          </a:p>
        </p:txBody>
      </p:sp>
      <p:sp>
        <p:nvSpPr>
          <p:cNvPr id="6" name="Text Box 7"/>
          <p:cNvSpPr txBox="1">
            <a:spLocks noChangeArrowheads="1"/>
          </p:cNvSpPr>
          <p:nvPr/>
        </p:nvSpPr>
        <p:spPr bwMode="auto">
          <a:xfrm>
            <a:off x="0" y="1489697"/>
            <a:ext cx="9144000" cy="3806170"/>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pPr>
            <a:r>
              <a:rPr lang="pt-BR" dirty="0" smtClean="0">
                <a:latin typeface="Cambria"/>
                <a:cs typeface="Cambria"/>
              </a:rPr>
              <a:t>Matthew 25:40 </a:t>
            </a:r>
            <a:r>
              <a:rPr lang="en-US" cap="small" dirty="0" err="1" smtClean="0">
                <a:latin typeface="Cambria"/>
                <a:cs typeface="Cambria"/>
              </a:rPr>
              <a:t>nkjv</a:t>
            </a:r>
            <a:endParaRPr lang="en-US" cap="small" dirty="0">
              <a:latin typeface="Cambria"/>
              <a:cs typeface="Cambria"/>
            </a:endParaRPr>
          </a:p>
          <a:p>
            <a:pPr algn="ctr" eaLnBrk="1" hangingPunct="1">
              <a:lnSpc>
                <a:spcPct val="90000"/>
              </a:lnSpc>
              <a:spcBef>
                <a:spcPct val="15000"/>
              </a:spcBef>
            </a:pPr>
            <a:r>
              <a:rPr lang="en-US" sz="4400" dirty="0" smtClean="0">
                <a:latin typeface="Calibri"/>
                <a:ea typeface="Helvetica CY" charset="0"/>
                <a:cs typeface="Calibri"/>
              </a:rPr>
              <a:t>“</a:t>
            </a:r>
            <a:r>
              <a:rPr lang="en-US" sz="4400" dirty="0">
                <a:latin typeface="Calibri"/>
                <a:ea typeface="Helvetica CY" charset="0"/>
                <a:cs typeface="Calibri"/>
              </a:rPr>
              <a:t> </a:t>
            </a:r>
            <a:r>
              <a:rPr lang="en-US" sz="4400" dirty="0" smtClean="0">
                <a:latin typeface="Calibri"/>
                <a:ea typeface="Helvetica CY" charset="0"/>
                <a:cs typeface="Calibri"/>
              </a:rPr>
              <a:t>‘</a:t>
            </a:r>
            <a:r>
              <a:rPr lang="en-US" dirty="0" smtClean="0">
                <a:latin typeface="Calibri"/>
                <a:ea typeface="Helvetica CY" charset="0"/>
                <a:cs typeface="Calibri"/>
              </a:rPr>
              <a:t>AND THE KING </a:t>
            </a:r>
            <a:r>
              <a:rPr lang="en-US" sz="4400" dirty="0" smtClean="0">
                <a:latin typeface="Calibri"/>
                <a:ea typeface="Helvetica CY" charset="0"/>
                <a:cs typeface="Calibri"/>
              </a:rPr>
              <a:t>will </a:t>
            </a:r>
            <a:r>
              <a:rPr lang="en-US" sz="4400" dirty="0">
                <a:latin typeface="Calibri"/>
                <a:ea typeface="Helvetica CY" charset="0"/>
                <a:cs typeface="Calibri"/>
              </a:rPr>
              <a:t>answer and say </a:t>
            </a:r>
            <a:r>
              <a:rPr lang="en-US" sz="4400" dirty="0" smtClean="0">
                <a:latin typeface="Calibri"/>
                <a:ea typeface="Helvetica CY" charset="0"/>
                <a:cs typeface="Calibri"/>
              </a:rPr>
              <a:t>         to </a:t>
            </a:r>
            <a:r>
              <a:rPr lang="en-US" sz="4400" dirty="0">
                <a:latin typeface="Calibri"/>
                <a:ea typeface="Helvetica CY" charset="0"/>
                <a:cs typeface="Calibri"/>
              </a:rPr>
              <a:t>them, “Assuredly, I say to you, inasmuch as you did it to one of the least of these My brethren, you did it to </a:t>
            </a:r>
            <a:r>
              <a:rPr lang="en-US" sz="4400" dirty="0" smtClean="0">
                <a:latin typeface="Calibri"/>
                <a:ea typeface="Helvetica CY" charset="0"/>
                <a:cs typeface="Calibri"/>
              </a:rPr>
              <a:t>Me.” ’ ”</a:t>
            </a:r>
            <a:endParaRPr lang="en-US" sz="4400" dirty="0">
              <a:latin typeface="Calibri"/>
              <a:ea typeface="Helvetica CY" charset="0"/>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2048" y="14641"/>
            <a:ext cx="3728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p>
          <a:p>
            <a:r>
              <a:rPr lang="en-US" sz="3200" dirty="0" smtClean="0">
                <a:latin typeface="Cambria"/>
                <a:cs typeface="Cambria"/>
              </a:rPr>
              <a:t>Initial Words</a:t>
            </a:r>
            <a:endParaRPr lang="en-US" sz="3200" dirty="0">
              <a:solidFill>
                <a:srgbClr val="C0C0C0"/>
              </a:solidFill>
              <a:latin typeface="Cambria"/>
              <a:cs typeface="Cambria"/>
            </a:endParaRPr>
          </a:p>
        </p:txBody>
      </p:sp>
      <p:sp>
        <p:nvSpPr>
          <p:cNvPr id="6" name="Text Box 3"/>
          <p:cNvSpPr txBox="1">
            <a:spLocks noChangeArrowheads="1"/>
          </p:cNvSpPr>
          <p:nvPr/>
        </p:nvSpPr>
        <p:spPr bwMode="auto">
          <a:xfrm>
            <a:off x="0" y="1253210"/>
            <a:ext cx="9144000" cy="5588196"/>
          </a:xfrm>
          <a:prstGeom prst="rect">
            <a:avLst/>
          </a:prstGeom>
          <a:noFill/>
          <a:ln w="9525">
            <a:noFill/>
            <a:miter lim="800000"/>
            <a:headEnd/>
            <a:tailEnd/>
          </a:ln>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90000"/>
              </a:lnSpc>
            </a:pPr>
            <a:r>
              <a:rPr lang="en-US" dirty="0" smtClean="0">
                <a:latin typeface="Calibri"/>
                <a:ea typeface="Helvetica CY" charset="0"/>
                <a:cs typeface="Calibri"/>
              </a:rPr>
              <a:t>JESUS TALKED ABOUT </a:t>
            </a:r>
            <a:r>
              <a:rPr lang="en-US" sz="4400" dirty="0" smtClean="0">
                <a:latin typeface="Calibri"/>
                <a:ea typeface="Helvetica CY" charset="0"/>
                <a:cs typeface="Calibri"/>
              </a:rPr>
              <a:t>the </a:t>
            </a:r>
            <a:r>
              <a:rPr lang="en-US" sz="4400" dirty="0">
                <a:latin typeface="Calibri"/>
                <a:ea typeface="Helvetica CY" charset="0"/>
                <a:cs typeface="Calibri"/>
              </a:rPr>
              <a:t>kingdom </a:t>
            </a:r>
            <a:r>
              <a:rPr lang="en-US" sz="4400" dirty="0" smtClean="0">
                <a:latin typeface="Calibri"/>
                <a:ea typeface="Helvetica CY" charset="0"/>
                <a:cs typeface="Calibri"/>
              </a:rPr>
              <a:t>              of heaven</a:t>
            </a:r>
            <a:r>
              <a:rPr lang="en-US" sz="4400" dirty="0">
                <a:latin typeface="Calibri"/>
                <a:ea typeface="Helvetica CY" charset="0"/>
                <a:cs typeface="Calibri"/>
              </a:rPr>
              <a:t>,</a:t>
            </a:r>
            <a:r>
              <a:rPr lang="en-US" sz="4400" dirty="0" smtClean="0">
                <a:latin typeface="Calibri"/>
                <a:ea typeface="Helvetica CY" charset="0"/>
                <a:cs typeface="Calibri"/>
              </a:rPr>
              <a:t> a </a:t>
            </a:r>
            <a:r>
              <a:rPr lang="en-US" sz="4400" dirty="0">
                <a:latin typeface="Calibri"/>
                <a:ea typeface="Helvetica CY" charset="0"/>
                <a:cs typeface="Calibri"/>
              </a:rPr>
              <a:t>reality that we can be </a:t>
            </a:r>
            <a:r>
              <a:rPr lang="en-US" sz="4400" dirty="0" smtClean="0">
                <a:latin typeface="Calibri"/>
                <a:ea typeface="Helvetica CY" charset="0"/>
                <a:cs typeface="Calibri"/>
              </a:rPr>
              <a:t> part </a:t>
            </a:r>
            <a:r>
              <a:rPr lang="en-US" sz="4400" dirty="0">
                <a:latin typeface="Calibri"/>
                <a:ea typeface="Helvetica CY" charset="0"/>
                <a:cs typeface="Calibri"/>
              </a:rPr>
              <a:t>of, even now. </a:t>
            </a:r>
            <a:r>
              <a:rPr lang="en-US" sz="4400" dirty="0" smtClean="0">
                <a:latin typeface="Calibri"/>
                <a:ea typeface="Helvetica CY" charset="0"/>
                <a:cs typeface="Calibri"/>
              </a:rPr>
              <a:t>Jesus</a:t>
            </a:r>
            <a:r>
              <a:rPr lang="en-US" sz="4400" dirty="0">
                <a:latin typeface="Calibri"/>
                <a:ea typeface="Helvetica CY" charset="0"/>
                <a:cs typeface="Calibri"/>
              </a:rPr>
              <a:t>’ teachings </a:t>
            </a:r>
            <a:r>
              <a:rPr lang="en-US" sz="4400" dirty="0" smtClean="0">
                <a:latin typeface="Calibri"/>
                <a:ea typeface="Helvetica CY" charset="0"/>
                <a:cs typeface="Calibri"/>
              </a:rPr>
              <a:t>       set </a:t>
            </a:r>
            <a:r>
              <a:rPr lang="en-US" sz="4400" dirty="0">
                <a:latin typeface="Calibri"/>
                <a:ea typeface="Helvetica CY" charset="0"/>
                <a:cs typeface="Calibri"/>
              </a:rPr>
              <a:t>out the blueprint for this kingdom, and it includes a strong focus on how we serve </a:t>
            </a:r>
            <a:r>
              <a:rPr lang="en-US" sz="4400" dirty="0" smtClean="0">
                <a:latin typeface="Calibri"/>
                <a:ea typeface="Helvetica CY" charset="0"/>
                <a:cs typeface="Calibri"/>
              </a:rPr>
              <a:t>God.</a:t>
            </a:r>
          </a:p>
          <a:p>
            <a:pPr algn="ctr" eaLnBrk="1" hangingPunct="1">
              <a:lnSpc>
                <a:spcPct val="90000"/>
              </a:lnSpc>
            </a:pPr>
            <a:r>
              <a:rPr lang="en-US" sz="4400" dirty="0" smtClean="0">
                <a:latin typeface="Calibri"/>
                <a:ea typeface="Helvetica CY" charset="0"/>
                <a:cs typeface="Calibri"/>
              </a:rPr>
              <a:t> Serving </a:t>
            </a:r>
            <a:r>
              <a:rPr lang="en-US" sz="4400" dirty="0">
                <a:latin typeface="Calibri"/>
                <a:ea typeface="Helvetica CY" charset="0"/>
                <a:cs typeface="Calibri"/>
              </a:rPr>
              <a:t>others—caring for their needs </a:t>
            </a:r>
            <a:r>
              <a:rPr lang="en-US" sz="4400" spc="-90" dirty="0">
                <a:latin typeface="Calibri"/>
                <a:ea typeface="Helvetica CY" charset="0"/>
                <a:cs typeface="Calibri"/>
              </a:rPr>
              <a:t>and uplifting them—is one way in which </a:t>
            </a:r>
            <a:r>
              <a:rPr lang="en-US" sz="4400" dirty="0">
                <a:latin typeface="Calibri"/>
                <a:ea typeface="Helvetica CY" charset="0"/>
                <a:cs typeface="Calibri"/>
              </a:rPr>
              <a:t>we can directly offer service to God.</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22411" y="24448"/>
            <a:ext cx="38105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r>
              <a:rPr lang="en-US" sz="3200" i="1" dirty="0">
                <a:solidFill>
                  <a:srgbClr val="FFFF00"/>
                </a:solidFill>
                <a:latin typeface="Cambria"/>
                <a:cs typeface="Cambria"/>
              </a:rPr>
              <a:t>“The Least of These</a:t>
            </a:r>
            <a:r>
              <a:rPr lang="en-US" sz="3200" i="1" dirty="0" smtClean="0">
                <a:solidFill>
                  <a:srgbClr val="FFFF00"/>
                </a:solidFill>
                <a:latin typeface="Cambria"/>
                <a:cs typeface="Cambria"/>
              </a:rPr>
              <a:t>”</a:t>
            </a:r>
            <a:endParaRPr lang="en-US" sz="3200" i="1" dirty="0">
              <a:solidFill>
                <a:srgbClr val="FFFF00"/>
              </a:solidFill>
              <a:latin typeface="Cambria"/>
              <a:cs typeface="Cambria"/>
            </a:endParaRPr>
          </a:p>
          <a:p>
            <a:r>
              <a:rPr lang="en-US" sz="3200" dirty="0" smtClean="0">
                <a:latin typeface="Cambria"/>
                <a:cs typeface="Cambria"/>
              </a:rPr>
              <a:t>Quick Look   </a:t>
            </a:r>
            <a:endParaRPr lang="en-US" sz="3200" dirty="0">
              <a:latin typeface="Cambria"/>
              <a:cs typeface="Cambria"/>
            </a:endParaRPr>
          </a:p>
        </p:txBody>
      </p:sp>
      <p:sp>
        <p:nvSpPr>
          <p:cNvPr id="6" name="Text Box 4"/>
          <p:cNvSpPr txBox="1">
            <a:spLocks noChangeArrowheads="1"/>
          </p:cNvSpPr>
          <p:nvPr/>
        </p:nvSpPr>
        <p:spPr bwMode="auto">
          <a:xfrm>
            <a:off x="1115616" y="1676400"/>
            <a:ext cx="7776864" cy="406778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a:cs typeface="Calibri"/>
              </a:rPr>
              <a:t>1. </a:t>
            </a:r>
            <a:r>
              <a:rPr lang="en-US" sz="4400" dirty="0" smtClean="0">
                <a:latin typeface="Calibri"/>
                <a:cs typeface="Calibri"/>
              </a:rPr>
              <a:t>The </a:t>
            </a:r>
            <a:r>
              <a:rPr lang="en-US" sz="4400" b="1" spc="100" dirty="0" smtClean="0">
                <a:latin typeface="Calibri"/>
                <a:ea typeface="Helvetica CY" charset="0"/>
                <a:cs typeface="Calibri"/>
              </a:rPr>
              <a:t>Sermon </a:t>
            </a:r>
            <a:r>
              <a:rPr lang="en-US" sz="4400" dirty="0" smtClean="0">
                <a:latin typeface="Calibri"/>
                <a:cs typeface="Calibri"/>
              </a:rPr>
              <a:t>on the Mount </a:t>
            </a: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(Matthew 5:13-16)</a:t>
            </a:r>
            <a:endParaRPr lang="en-US" sz="4400" i="1" dirty="0">
              <a:latin typeface="Calibri"/>
              <a:cs typeface="Calibri"/>
            </a:endParaRPr>
          </a:p>
          <a:p>
            <a:pPr eaLnBrk="1" hangingPunct="1">
              <a:lnSpc>
                <a:spcPct val="90000"/>
              </a:lnSpc>
              <a:spcBef>
                <a:spcPts val="1200"/>
              </a:spcBef>
            </a:pPr>
            <a:r>
              <a:rPr lang="en-US" sz="4400" dirty="0">
                <a:latin typeface="Calibri"/>
                <a:cs typeface="Calibri"/>
              </a:rPr>
              <a:t>2. </a:t>
            </a:r>
            <a:r>
              <a:rPr lang="en-US" sz="4400" dirty="0" smtClean="0">
                <a:latin typeface="Calibri"/>
                <a:cs typeface="Calibri"/>
              </a:rPr>
              <a:t>A </a:t>
            </a:r>
            <a:r>
              <a:rPr lang="en-US" sz="4400" b="1" spc="100" dirty="0" smtClean="0">
                <a:latin typeface="Calibri"/>
                <a:ea typeface="Helvetica CY" charset="0"/>
                <a:cs typeface="Calibri"/>
              </a:rPr>
              <a:t>Story </a:t>
            </a:r>
            <a:r>
              <a:rPr lang="en-US" sz="4400" dirty="0" smtClean="0">
                <a:latin typeface="Calibri"/>
                <a:cs typeface="Calibri"/>
              </a:rPr>
              <a:t>and a </a:t>
            </a:r>
            <a:r>
              <a:rPr lang="en-US" sz="4400" b="1" spc="100" dirty="0" smtClean="0">
                <a:latin typeface="Calibri"/>
                <a:ea typeface="Helvetica CY" charset="0"/>
                <a:cs typeface="Calibri"/>
              </a:rPr>
              <a:t>Parable  </a:t>
            </a:r>
            <a:r>
              <a:rPr lang="en-US" sz="4400" b="1" dirty="0" smtClean="0">
                <a:latin typeface="Calibri"/>
                <a:ea typeface="Helvetica CY" charset="0"/>
                <a:cs typeface="Calibri"/>
              </a:rPr>
              <a:t>                                </a:t>
            </a:r>
            <a:r>
              <a:rPr lang="en-US" sz="4400" dirty="0">
                <a:latin typeface="Calibri"/>
                <a:cs typeface="Calibri"/>
              </a:rPr>
              <a:t>	 </a:t>
            </a:r>
            <a:r>
              <a:rPr lang="en-US" sz="4400" i="1" dirty="0" smtClean="0">
                <a:latin typeface="Calibri"/>
                <a:cs typeface="Calibri"/>
              </a:rPr>
              <a:t>(Luke 10:36, 37; 16:31)</a:t>
            </a:r>
            <a:endParaRPr lang="en-US" sz="4400" i="1" dirty="0">
              <a:latin typeface="Calibri"/>
              <a:cs typeface="Calibri"/>
            </a:endParaRPr>
          </a:p>
          <a:p>
            <a:pPr eaLnBrk="1" hangingPunct="1">
              <a:lnSpc>
                <a:spcPct val="90000"/>
              </a:lnSpc>
              <a:spcBef>
                <a:spcPts val="1200"/>
              </a:spcBef>
            </a:pPr>
            <a:r>
              <a:rPr lang="en-US" sz="4400" dirty="0">
                <a:latin typeface="Calibri"/>
                <a:cs typeface="Calibri"/>
              </a:rPr>
              <a:t>3. </a:t>
            </a:r>
            <a:r>
              <a:rPr lang="en-US" sz="4400" dirty="0" smtClean="0">
                <a:latin typeface="Calibri"/>
                <a:cs typeface="Calibri"/>
              </a:rPr>
              <a:t>An </a:t>
            </a:r>
            <a:r>
              <a:rPr lang="en-US" sz="4400" b="1" spc="100" dirty="0" smtClean="0">
                <a:latin typeface="Calibri"/>
                <a:ea typeface="Helvetica CY" charset="0"/>
                <a:cs typeface="Calibri"/>
              </a:rPr>
              <a:t>Answer </a:t>
            </a:r>
            <a:r>
              <a:rPr lang="en-US" sz="4400" dirty="0" smtClean="0">
                <a:latin typeface="Calibri"/>
                <a:cs typeface="Calibri"/>
              </a:rPr>
              <a:t>to a Question </a:t>
            </a: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(Matthew 25:40, 45)</a:t>
            </a:r>
            <a:endParaRPr lang="en-US" sz="4400" i="1"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theme/theme1.xml><?xml version="1.0" encoding="utf-8"?>
<a:theme xmlns:a="http://schemas.openxmlformats.org/drawingml/2006/main" name="•19.3Q Least">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•19.3Q Least.potx</Template>
  <TotalTime>7688</TotalTime>
  <Words>3432</Words>
  <Application>Microsoft Macintosh PowerPoint</Application>
  <PresentationFormat>On-screen Show (4:3)</PresentationFormat>
  <Paragraphs>179</Paragraphs>
  <Slides>26</Slides>
  <Notes>26</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•19.3Q Least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 applicable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ClaRoVicente</dc:creator>
  <cp:lastModifiedBy>Claro Vicente</cp:lastModifiedBy>
  <cp:revision>235</cp:revision>
  <dcterms:created xsi:type="dcterms:W3CDTF">2010-06-30T12:36:04Z</dcterms:created>
  <dcterms:modified xsi:type="dcterms:W3CDTF">2019-08-20T10:23:26Z</dcterms:modified>
</cp:coreProperties>
</file>