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357" r:id="rId3"/>
    <p:sldId id="356" r:id="rId4"/>
    <p:sldId id="359" r:id="rId5"/>
    <p:sldId id="265" r:id="rId6"/>
    <p:sldId id="268" r:id="rId7"/>
    <p:sldId id="269" r:id="rId8"/>
    <p:sldId id="271" r:id="rId9"/>
    <p:sldId id="272" r:id="rId10"/>
    <p:sldId id="358" r:id="rId11"/>
    <p:sldId id="361" r:id="rId12"/>
    <p:sldId id="276" r:id="rId13"/>
    <p:sldId id="325" r:id="rId14"/>
    <p:sldId id="362" r:id="rId15"/>
    <p:sldId id="363" r:id="rId16"/>
    <p:sldId id="365" r:id="rId17"/>
    <p:sldId id="360" r:id="rId18"/>
    <p:sldId id="366" r:id="rId19"/>
    <p:sldId id="367" r:id="rId20"/>
    <p:sldId id="326" r:id="rId21"/>
    <p:sldId id="280" r:id="rId22"/>
    <p:sldId id="368" r:id="rId23"/>
    <p:sldId id="370" r:id="rId24"/>
    <p:sldId id="369" r:id="rId25"/>
    <p:sldId id="371" r:id="rId26"/>
    <p:sldId id="285" r:id="rId27"/>
    <p:sldId id="354" r:id="rId28"/>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8" autoAdjust="0"/>
    <p:restoredTop sz="66732" autoAdjust="0"/>
  </p:normalViewPr>
  <p:slideViewPr>
    <p:cSldViewPr>
      <p:cViewPr varScale="1">
        <p:scale>
          <a:sx n="52" d="100"/>
          <a:sy n="52" d="100"/>
        </p:scale>
        <p:origin x="-2392" y="-96"/>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10</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Isang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Binagong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Buhay</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ni</a:t>
            </a:r>
            <a:r>
              <a:rPr lang="en-US" b="1"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tayo'y</a:t>
            </a:r>
            <a:r>
              <a:rPr lang="en-US" dirty="0" smtClean="0">
                <a:latin typeface="Arial" charset="0"/>
                <a:ea typeface="ＭＳ Ｐゴシック" charset="0"/>
                <a:cs typeface="ＭＳ Ｐゴシック" charset="0"/>
              </a:rPr>
              <a:t> may personal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maikukuwento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kuwento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tungkol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paano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binago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Bago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nakilala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pagsalangsang</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kasalanan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nilakaran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lakad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sanlibutang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pagnanasa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laman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katutubong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kapootan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nagpagala</a:t>
            </a:r>
            <a:r>
              <a:rPr lang="en-US" dirty="0" smtClean="0">
                <a:latin typeface="Arial" charset="0"/>
                <a:ea typeface="ＭＳ Ｐゴシック" charset="0"/>
                <a:cs typeface="ＭＳ Ｐゴシック" charset="0"/>
              </a:rPr>
              <a:t>-gala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layunin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waglit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katayuan</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11</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paglapit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Cristo at </a:t>
            </a:r>
            <a:r>
              <a:rPr lang="en-US" dirty="0" err="1" smtClean="0">
                <a:latin typeface="Arial" charset="0"/>
                <a:ea typeface="ＭＳ Ｐゴシック" charset="0"/>
                <a:cs typeface="ＭＳ Ｐゴシック" charset="0"/>
              </a:rPr>
              <a:t>pagdanas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gumagawa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pagkakaiba</a:t>
            </a:r>
            <a:r>
              <a:rPr lang="en-US" dirty="0" smtClean="0">
                <a:latin typeface="Arial" charset="0"/>
                <a:ea typeface="ＭＳ Ｐゴシック" charset="0"/>
                <a:cs typeface="ＭＳ Ｐゴシック" charset="0"/>
              </a:rPr>
              <a:t>. Sa </a:t>
            </a:r>
            <a:r>
              <a:rPr lang="en-US" dirty="0" err="1" smtClean="0">
                <a:latin typeface="Arial" charset="0"/>
                <a:ea typeface="ＭＳ Ｐゴシック" charset="0"/>
                <a:cs typeface="ＭＳ Ｐゴシック" charset="0"/>
              </a:rPr>
              <a:t>pamamagitan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“di-</a:t>
            </a:r>
            <a:r>
              <a:rPr lang="en-US" dirty="0" err="1" smtClean="0">
                <a:latin typeface="Arial" charset="0"/>
                <a:ea typeface="ＭＳ Ｐゴシック" charset="0"/>
                <a:cs typeface="ＭＳ Ｐゴシック" charset="0"/>
              </a:rPr>
              <a:t>masukat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kayamanan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biyaya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kagandahang-loob</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tinanggap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kaloob</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kaligtasan</a:t>
            </a:r>
            <a:r>
              <a:rPr lang="en-US" dirty="0" smtClean="0">
                <a:latin typeface="Arial" charset="0"/>
                <a:ea typeface="ＭＳ Ｐゴシック" charset="0"/>
                <a:cs typeface="ＭＳ Ｐゴシック" charset="0"/>
              </a:rPr>
              <a:t>. ¶ Kay Cristo,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nagkaroon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bagong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kahulugan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bagong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layunin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siyang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ilaw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Juan 1:4</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8BAD06F-B0AD-FD42-ACAC-D872CA5AE634}" type="slidenum">
              <a:rPr lang="en-US" sz="1200"/>
              <a:pPr/>
              <a:t>12</a:t>
            </a:fld>
            <a:endParaRPr lang="en-US" sz="12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Arial" charset="0"/>
                <a:ea typeface="ＭＳ Ｐゴシック" charset="0"/>
                <a:cs typeface="ＭＳ Ｐゴシック" charset="0"/>
              </a:rPr>
              <a:t>2. </a:t>
            </a:r>
            <a:r>
              <a:rPr lang="en-US" b="1" dirty="0" err="1" smtClean="0">
                <a:latin typeface="Arial" charset="0"/>
                <a:ea typeface="ＭＳ Ｐゴシック" charset="0"/>
                <a:cs typeface="ＭＳ Ｐゴシック" charset="0"/>
              </a:rPr>
              <a:t>Kapangyarihan</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Personal </a:t>
            </a:r>
            <a:r>
              <a:rPr lang="en-US" b="1" dirty="0" err="1" smtClean="0">
                <a:latin typeface="Arial" charset="0"/>
                <a:ea typeface="ＭＳ Ｐゴシック" charset="0"/>
                <a:cs typeface="ＭＳ Ｐゴシック" charset="0"/>
              </a:rPr>
              <a:t>na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Patotoo</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“[M]</a:t>
            </a:r>
            <a:r>
              <a:rPr lang="en-US" b="0" dirty="0" err="1" smtClean="0">
                <a:latin typeface="Arial" charset="0"/>
                <a:ea typeface="ＭＳ Ｐゴシック" charset="0"/>
                <a:cs typeface="ＭＳ Ｐゴシック" charset="0"/>
              </a:rPr>
              <a:t>ag-ibigan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sapagkat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pag-ibig</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bawat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umiibig</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ipinanganak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nakakakilala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umiibig</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nakakakilala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sapagkat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pag-ibig</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Dito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nahayag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pag-ibig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atin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sapagkat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sinugo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bugtong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Anak</a:t>
            </a:r>
            <a:r>
              <a:rPr lang="en-US" b="0" dirty="0" smtClean="0">
                <a:latin typeface="Arial" charset="0"/>
                <a:ea typeface="ＭＳ Ｐゴシック" charset="0"/>
                <a:cs typeface="ＭＳ Ｐゴシック" charset="0"/>
              </a:rPr>
              <a:t> ¶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sanlibutan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upang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tayo'y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mabuhay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pamamagitan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niya</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 [S]</a:t>
            </a:r>
            <a:r>
              <a:rPr lang="en-US" b="0" dirty="0" err="1" smtClean="0">
                <a:latin typeface="Arial" charset="0"/>
                <a:ea typeface="ＭＳ Ｐゴシック" charset="0"/>
                <a:cs typeface="ＭＳ Ｐゴシック" charset="0"/>
              </a:rPr>
              <a:t>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umibig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atin</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sinugo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pantubos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ating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kasalanan</a:t>
            </a:r>
            <a:r>
              <a:rPr lang="en-US" b="0"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(1</a:t>
            </a:r>
            <a:r>
              <a:rPr lang="en-US" i="1" baseline="0" dirty="0" smtClean="0">
                <a:latin typeface="Arial" charset="0"/>
                <a:ea typeface="ＭＳ Ｐゴシック" charset="0"/>
                <a:cs typeface="ＭＳ Ｐゴシック" charset="0"/>
              </a:rPr>
              <a:t> Juan 4:7-10</a:t>
            </a:r>
            <a:r>
              <a:rPr lang="en-US" i="1"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13</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N</a:t>
            </a:r>
            <a:r>
              <a:rPr lang="en-US" altLang="ja-JP" b="1" dirty="0" err="1" smtClean="0">
                <a:latin typeface="Arial" charset="0"/>
                <a:ea typeface="ＭＳ Ｐゴシック" charset="0"/>
                <a:cs typeface="ＭＳ Ｐゴシック" charset="0"/>
              </a:rPr>
              <a:t>akapagbabago</a:t>
            </a:r>
            <a:r>
              <a:rPr lang="en-US" altLang="ja-JP" b="1" dirty="0" smtClean="0">
                <a:latin typeface="Arial" charset="0"/>
                <a:ea typeface="ＭＳ Ｐゴシック" charset="0"/>
                <a:cs typeface="ＭＳ Ｐゴシック" charset="0"/>
              </a:rPr>
              <a:t>.</a:t>
            </a:r>
            <a:r>
              <a:rPr lang="en-US" b="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Jesus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alagad</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naglalakbay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pabagtas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Samaria. Nang </a:t>
            </a:r>
            <a:r>
              <a:rPr lang="en-US" dirty="0" err="1" smtClean="0">
                <a:latin typeface="Arial" charset="0"/>
                <a:ea typeface="ＭＳ Ｐゴシック" charset="0"/>
                <a:cs typeface="ＭＳ Ｐゴシック" charset="0"/>
              </a:rPr>
              <a:t>sinubukan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maghanap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lugar</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matutuluyan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tinanggihan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kahit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pinakaabang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matutuluyan</a:t>
            </a:r>
            <a:r>
              <a:rPr lang="en-US" dirty="0" smtClean="0">
                <a:latin typeface="Arial" charset="0"/>
                <a:ea typeface="ＭＳ Ｐゴシック" charset="0"/>
                <a:cs typeface="ＭＳ Ｐゴシック" charset="0"/>
              </a:rPr>
              <a:t>. ¶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nina</a:t>
            </a:r>
            <a:r>
              <a:rPr lang="en-US" dirty="0" smtClean="0">
                <a:latin typeface="Arial" charset="0"/>
                <a:ea typeface="ＭＳ Ｐゴシック" charset="0"/>
                <a:cs typeface="ＭＳ Ｐゴシック" charset="0"/>
              </a:rPr>
              <a:t> Santiago at Juan...ay </a:t>
            </a:r>
            <a:r>
              <a:rPr lang="en-US" dirty="0" err="1" smtClean="0">
                <a:latin typeface="Arial" charset="0"/>
                <a:ea typeface="ＭＳ Ｐゴシック" charset="0"/>
                <a:cs typeface="ＭＳ Ｐゴシック" charset="0"/>
              </a:rPr>
              <a:t>sinabi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Panginoon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mo</a:t>
            </a:r>
            <a:r>
              <a:rPr lang="en-US" dirty="0" smtClean="0">
                <a:latin typeface="Arial" charset="0"/>
                <a:ea typeface="ＭＳ Ｐゴシック" charset="0"/>
                <a:cs typeface="ＭＳ Ｐゴシック" charset="0"/>
              </a:rPr>
              <a:t> bang kami ay </a:t>
            </a:r>
            <a:r>
              <a:rPr lang="en-US" dirty="0" err="1" smtClean="0">
                <a:latin typeface="Arial" charset="0"/>
                <a:ea typeface="ＭＳ Ｐゴシック" charset="0"/>
                <a:cs typeface="ＭＳ Ｐゴシック" charset="0"/>
              </a:rPr>
              <a:t>magpababa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apoy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langit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sila'y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tupukin</a:t>
            </a:r>
            <a:r>
              <a:rPr lang="en-US" dirty="0" smtClean="0">
                <a:latin typeface="Arial" charset="0"/>
                <a:ea typeface="ＭＳ Ｐゴシック" charset="0"/>
                <a:cs typeface="ＭＳ Ｐゴシック" charset="0"/>
              </a:rPr>
              <a:t>?’ ” (</a:t>
            </a:r>
            <a:r>
              <a:rPr lang="en-US" i="1" dirty="0" smtClean="0">
                <a:latin typeface="Arial" charset="0"/>
                <a:ea typeface="ＭＳ Ｐゴシック" charset="0"/>
                <a:cs typeface="ＭＳ Ｐゴシック" charset="0"/>
              </a:rPr>
              <a:t>Lucas 9:54</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14</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Sinumbatan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magkapatid</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sila'y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tahimik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iniwan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ay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pamumuwersa</a:t>
            </a:r>
            <a:r>
              <a:rPr lang="en-US" dirty="0" smtClean="0">
                <a:latin typeface="Arial" charset="0"/>
                <a:ea typeface="ＭＳ Ｐゴシック" charset="0"/>
                <a:cs typeface="ＭＳ Ｐゴシック" charset="0"/>
              </a:rPr>
              <a:t>. Sa </a:t>
            </a:r>
            <a:r>
              <a:rPr lang="en-US" dirty="0" err="1" smtClean="0">
                <a:latin typeface="Arial" charset="0"/>
                <a:ea typeface="ＭＳ Ｐゴシック" charset="0"/>
                <a:cs typeface="ＭＳ Ｐゴシック" charset="0"/>
              </a:rPr>
              <a:t>presensya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kapusukan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poot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Juan ay </a:t>
            </a:r>
            <a:r>
              <a:rPr lang="en-US" dirty="0" err="1" smtClean="0">
                <a:latin typeface="Arial" charset="0"/>
                <a:ea typeface="ＭＳ Ｐゴシック" charset="0"/>
                <a:cs typeface="ＭＳ Ｐゴシック" charset="0"/>
              </a:rPr>
              <a:t>nabago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mapagkandiling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pagmamahal</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marahang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maawaing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epiritu</a:t>
            </a:r>
            <a:r>
              <a:rPr lang="en-US" dirty="0" smtClean="0">
                <a:latin typeface="Arial" charset="0"/>
                <a:ea typeface="ＭＳ Ｐゴシック" charset="0"/>
                <a:cs typeface="ＭＳ Ｐゴシック" charset="0"/>
              </a:rPr>
              <a:t>. ¶ Sa </a:t>
            </a:r>
            <a:r>
              <a:rPr lang="en-US" dirty="0" err="1" smtClean="0">
                <a:latin typeface="Arial" charset="0"/>
                <a:ea typeface="ＭＳ Ｐゴシック" charset="0"/>
                <a:cs typeface="ＭＳ Ｐゴシック" charset="0"/>
              </a:rPr>
              <a:t>unang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liham</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Juan,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salitang</a:t>
            </a:r>
            <a:r>
              <a:rPr lang="en-US"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pag-ibig</a:t>
            </a:r>
            <a:r>
              <a:rPr lang="en-US" i="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ay </a:t>
            </a:r>
            <a:r>
              <a:rPr lang="en-US" dirty="0" err="1" smtClean="0">
                <a:latin typeface="Arial" charset="0"/>
                <a:ea typeface="ＭＳ Ｐゴシック" charset="0"/>
                <a:cs typeface="ＭＳ Ｐゴシック" charset="0"/>
              </a:rPr>
              <a:t>lumilitaw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halos 40 </a:t>
            </a:r>
            <a:r>
              <a:rPr lang="en-US" dirty="0" err="1" smtClean="0">
                <a:latin typeface="Arial" charset="0"/>
                <a:ea typeface="ＭＳ Ｐゴシック" charset="0"/>
                <a:cs typeface="ＭＳ Ｐゴシック" charset="0"/>
              </a:rPr>
              <a:t>beses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porma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lumilitaw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itong</a:t>
            </a:r>
            <a:r>
              <a:rPr lang="en-US" dirty="0" smtClean="0">
                <a:latin typeface="Arial" charset="0"/>
                <a:ea typeface="ＭＳ Ｐゴシック" charset="0"/>
                <a:cs typeface="ＭＳ Ｐゴシック" charset="0"/>
              </a:rPr>
              <a:t> 50 </a:t>
            </a:r>
            <a:r>
              <a:rPr lang="en-US" dirty="0" err="1" smtClean="0">
                <a:latin typeface="Arial" charset="0"/>
                <a:ea typeface="ＭＳ Ｐゴシック" charset="0"/>
                <a:cs typeface="ＭＳ Ｐゴシック" charset="0"/>
              </a:rPr>
              <a:t>beses</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15</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paggamit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puwersa</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salungat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prinsiyo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gobyerno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Ninanais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paglilingkod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mauutusan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makukuha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puwersa</a:t>
            </a:r>
            <a:r>
              <a:rPr lang="en-US" dirty="0" smtClean="0">
                <a:latin typeface="Arial" charset="0"/>
                <a:ea typeface="ＭＳ Ｐゴシック" charset="0"/>
                <a:cs typeface="ＭＳ Ｐゴシック" charset="0"/>
              </a:rPr>
              <a:t> o </a:t>
            </a:r>
            <a:r>
              <a:rPr lang="en-US" dirty="0" err="1" smtClean="0">
                <a:latin typeface="Arial" charset="0"/>
                <a:ea typeface="ＭＳ Ｐゴシック" charset="0"/>
                <a:cs typeface="ＭＳ Ｐゴシック" charset="0"/>
              </a:rPr>
              <a:t>awtoridad</a:t>
            </a:r>
            <a:r>
              <a:rPr lang="en-US" dirty="0" smtClean="0">
                <a:latin typeface="Arial" charset="0"/>
                <a:ea typeface="ＭＳ Ｐゴシック" charset="0"/>
                <a:cs typeface="ＭＳ Ｐゴシック" charset="0"/>
              </a:rPr>
              <a:t>. ¶ Sa </a:t>
            </a:r>
            <a:r>
              <a:rPr lang="en-US" dirty="0" err="1" smtClean="0">
                <a:latin typeface="Arial" charset="0"/>
                <a:ea typeface="ＭＳ Ｐゴシック" charset="0"/>
                <a:cs typeface="ＭＳ Ｐゴシック" charset="0"/>
              </a:rPr>
              <a:t>pamamagitan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gigisingin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a:t>
            </a:r>
            <a:r>
              <a:rPr lang="en-US" i="1" cap="small" dirty="0" smtClean="0">
                <a:latin typeface="Arial" charset="0"/>
                <a:ea typeface="ＭＳ Ｐゴシック" charset="0"/>
                <a:cs typeface="ＭＳ Ｐゴシック" charset="0"/>
              </a:rPr>
              <a:t>The Desire of Ages</a:t>
            </a:r>
            <a:r>
              <a:rPr lang="en-US" i="1" cap="small"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22.</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16</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pinakadakilang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patotoo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Kristiyanismo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nabagong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Hindi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nangangahulugang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hinding-hindi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magkakamali</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panahon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daluyan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biyaya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Subalit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nangangahulugan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nararapat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Cristo ay </a:t>
            </a:r>
            <a:r>
              <a:rPr lang="en-US" dirty="0" err="1" smtClean="0">
                <a:latin typeface="Arial" charset="0"/>
                <a:ea typeface="ＭＳ Ｐゴシック" charset="0"/>
                <a:cs typeface="ＭＳ Ｐゴシック" charset="0"/>
              </a:rPr>
              <a:t>dadaloy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magiging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pagpapala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nakapalibot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17</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Pagsasabi</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Kuwento</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ni</a:t>
            </a:r>
            <a:r>
              <a:rPr lang="en-US" b="1" dirty="0" smtClean="0">
                <a:latin typeface="Arial" charset="0"/>
                <a:ea typeface="ＭＳ Ｐゴシック" charset="0"/>
                <a:cs typeface="ＭＳ Ｐゴシック" charset="0"/>
              </a:rPr>
              <a:t> Jesus</a:t>
            </a:r>
            <a:r>
              <a:rPr lang="en-US" altLang="ja-JP" b="1" dirty="0" smtClean="0">
                <a:latin typeface="Arial" charset="0"/>
                <a:ea typeface="ＭＳ Ｐゴシック" charset="0"/>
                <a:cs typeface="ＭＳ Ｐゴシック" charset="0"/>
              </a:rPr>
              <a:t>.</a:t>
            </a:r>
            <a:r>
              <a:rPr lang="en-US" b="1"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misyonerong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isinugo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ay dating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lalaking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baliw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sinapihan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demonyo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oras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bago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tinakot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kanayunan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kalapit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tagabaryo</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Nakatagpo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Jesus, at </a:t>
            </a:r>
            <a:r>
              <a:rPr lang="en-US" dirty="0" err="1" smtClean="0">
                <a:latin typeface="Arial" charset="0"/>
                <a:ea typeface="ＭＳ Ｐゴシック" charset="0"/>
                <a:cs typeface="ＭＳ Ｐゴシック" charset="0"/>
              </a:rPr>
              <a:t>nabago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Hinding-hindi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dati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Itinaboy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nagpapahirap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demonyo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katawan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tungo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baboy</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ibabaw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matarik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dalisdis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patungong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dagat</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Mateo 8:32–34</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18</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0"/>
                <a:cs typeface="ＭＳ Ｐゴシック" charset="0"/>
              </a:rPr>
              <a:t>“Sa </a:t>
            </a:r>
            <a:r>
              <a:rPr lang="en-US" dirty="0" err="1" smtClean="0">
                <a:latin typeface="Arial" charset="0"/>
                <a:ea typeface="ＭＳ Ｐゴシック" charset="0"/>
                <a:cs typeface="ＭＳ Ｐゴシック" charset="0"/>
              </a:rPr>
              <a:t>kaunting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sandali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lamang</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nagkapribilehiyo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lalaking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makapakinig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turo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Wala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kahit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sermon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narinig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Hindi </a:t>
            </a:r>
            <a:r>
              <a:rPr lang="en-US" dirty="0" err="1" smtClean="0">
                <a:latin typeface="Arial" charset="0"/>
                <a:ea typeface="ＭＳ Ｐゴシック" charset="0"/>
                <a:cs typeface="ＭＳ Ｐゴシック" charset="0"/>
              </a:rPr>
              <a:t>sila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makapagtuturo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kagaya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gawin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alagad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araw-araw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kasama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 </a:t>
            </a:r>
            <a:r>
              <a:rPr lang="en-US" dirty="0" err="1" smtClean="0">
                <a:latin typeface="Arial" charset="0"/>
                <a:ea typeface="ＭＳ Ｐゴシック" charset="0"/>
                <a:cs typeface="ＭＳ Ｐゴシック" charset="0"/>
              </a:rPr>
              <a:t>Ngunit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sariling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pagkatao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ebidensya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Mesiyas</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19</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Maaari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sabihin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nalalaman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mismong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narinig</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nadama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kapangyarihan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Cristo. Ito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magagawa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puso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nahipo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biyaya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a:t>
            </a:r>
            <a:r>
              <a:rPr lang="en-US" i="1" cap="small" dirty="0" smtClean="0">
                <a:latin typeface="Arial" charset="0"/>
                <a:ea typeface="ＭＳ Ｐゴシック" charset="0"/>
                <a:cs typeface="ＭＳ Ｐゴシック" charset="0"/>
              </a:rPr>
              <a:t>The Desire of Ages</a:t>
            </a:r>
            <a:r>
              <a:rPr lang="en-US" i="1" cap="small"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340.¶  </a:t>
            </a:r>
            <a:r>
              <a:rPr lang="en-US" dirty="0" err="1" smtClean="0">
                <a:latin typeface="Arial" charset="0"/>
                <a:ea typeface="ＭＳ Ｐゴシック" charset="0"/>
                <a:cs typeface="ＭＳ Ｐゴシック" charset="0"/>
              </a:rPr>
              <a:t>Inihanda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patotoo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sampung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lunsod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dalampasigan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Dagat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Galilea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tumanggap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katuruan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Ito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kapangyarihan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personal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patotoo</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2</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latin typeface="Arial" charset="0"/>
                <a:ea typeface="ＭＳ Ｐゴシック" charset="0"/>
                <a:cs typeface="ＭＳ Ｐゴシック" charset="0"/>
              </a:rPr>
              <a:t>Nangangaibigan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endParaRPr lang="en-US" dirty="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E1F5E1C-72CF-0542-B23A-D6375333DFA4}" type="slidenum">
              <a:rPr lang="en-US" sz="1200"/>
              <a:pPr/>
              <a:t>20</a:t>
            </a:fld>
            <a:endParaRPr lang="en-US" sz="1200"/>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Arial" charset="0"/>
                <a:ea typeface="ＭＳ Ｐゴシック" charset="0"/>
                <a:cs typeface="ＭＳ Ｐゴシック" charset="0"/>
              </a:rPr>
              <a:t>3. </a:t>
            </a:r>
            <a:r>
              <a:rPr lang="en-US" b="1" dirty="0" err="1" smtClean="0">
                <a:latin typeface="Arial" charset="0"/>
                <a:ea typeface="ＭＳ Ｐゴシック" charset="0"/>
                <a:cs typeface="ＭＳ Ｐゴシック" charset="0"/>
              </a:rPr>
              <a:t>Nagpapatotoong</a:t>
            </a:r>
            <a:r>
              <a:rPr lang="en-US" b="1" dirty="0" smtClean="0">
                <a:latin typeface="Arial" charset="0"/>
                <a:ea typeface="ＭＳ Ｐゴシック" charset="0"/>
                <a:cs typeface="ＭＳ Ｐゴシック" charset="0"/>
              </a:rPr>
              <a:t> May </a:t>
            </a:r>
            <a:r>
              <a:rPr lang="en-US" b="1" dirty="0" err="1" smtClean="0">
                <a:latin typeface="Arial" charset="0"/>
                <a:ea typeface="ＭＳ Ｐゴシック" charset="0"/>
                <a:cs typeface="ＭＳ Ｐゴシック" charset="0"/>
              </a:rPr>
              <a:t>Katiyakan</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Tayo'y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binigyan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hanggan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kinaroroonan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kinaroroonan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kinaroroonan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kinaroroonan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isinulat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mayroong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hanggan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nananampalataya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pangalan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a:t>
            </a:r>
            <a:r>
              <a:rPr lang="is-IS" i="1" dirty="0" smtClean="0">
                <a:latin typeface="Arial" charset="0"/>
                <a:ea typeface="ＭＳ Ｐゴシック" charset="0"/>
                <a:cs typeface="ＭＳ Ｐゴシック" charset="0"/>
              </a:rPr>
              <a:t>1 Juan 5:11-13</a:t>
            </a:r>
            <a:r>
              <a:rPr lang="en-US" i="1"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21</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Isang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Bagay</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Karapat-dapat</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Patotohanan</a:t>
            </a:r>
            <a:r>
              <a:rPr lang="en-US" b="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Kung </a:t>
            </a:r>
            <a:r>
              <a:rPr lang="en-US" dirty="0" err="1" smtClean="0">
                <a:latin typeface="Arial" charset="0"/>
                <a:ea typeface="ＭＳ Ｐゴシック" charset="0"/>
                <a:cs typeface="ＭＳ Ｐゴシック" charset="0"/>
              </a:rPr>
              <a:t>wala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personal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katiyakan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kaligtasan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posibleng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ibahagi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Kapag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tumingin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sarili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nakikitang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posibilidad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maligtas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tumingin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wala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nakikitang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posibilidad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mawaglit</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Kayo'y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bumaling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akin, at </a:t>
            </a:r>
            <a:r>
              <a:rPr lang="en-US" dirty="0" err="1" smtClean="0">
                <a:latin typeface="Arial" charset="0"/>
                <a:ea typeface="ＭＳ Ｐゴシック" charset="0"/>
                <a:cs typeface="ＭＳ Ｐゴシック" charset="0"/>
              </a:rPr>
              <a:t>kayo'y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maliligtas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dulo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lupa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Sapagkat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liban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akin’ ” (</a:t>
            </a:r>
            <a:r>
              <a:rPr lang="en-US" i="1" dirty="0" err="1" smtClean="0">
                <a:latin typeface="Arial" charset="0"/>
                <a:ea typeface="ＭＳ Ｐゴシック" charset="0"/>
                <a:cs typeface="ＭＳ Ｐゴシック" charset="0"/>
              </a:rPr>
              <a:t>Isaias</a:t>
            </a:r>
            <a:r>
              <a:rPr lang="en-US" i="1" dirty="0" smtClean="0">
                <a:latin typeface="Arial" charset="0"/>
                <a:ea typeface="ＭＳ Ｐゴシック" charset="0"/>
                <a:cs typeface="ＭＳ Ｐゴシック" charset="0"/>
              </a:rPr>
              <a:t> 45:22</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22</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Nananabik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Panginoon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maranasan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sabihin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inaring-ganap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biyaya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kahatulan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dala-dala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kasalanan</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Kaya't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yamang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inaring-ganap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pananampalataya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mayroon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kapayapaan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Panginoong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Jesu</a:t>
            </a:r>
            <a:r>
              <a:rPr lang="en-US" dirty="0" smtClean="0">
                <a:latin typeface="Arial" charset="0"/>
                <a:ea typeface="ＭＳ Ｐゴシック" charset="0"/>
                <a:cs typeface="ＭＳ Ｐゴシック" charset="0"/>
              </a:rPr>
              <a:t>-Cristo” (</a:t>
            </a:r>
            <a:r>
              <a:rPr lang="en-US" i="1" dirty="0" smtClean="0">
                <a:latin typeface="Arial" charset="0"/>
                <a:ea typeface="ＭＳ Ｐゴシック" charset="0"/>
                <a:cs typeface="ＭＳ Ｐゴシック" charset="0"/>
              </a:rPr>
              <a:t>Roma 5:1</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kahatulan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Cristo Jesus” (</a:t>
            </a:r>
            <a:r>
              <a:rPr lang="en-US" i="1" dirty="0" smtClean="0">
                <a:latin typeface="Arial" charset="0"/>
                <a:ea typeface="ＭＳ Ｐゴシック" charset="0"/>
                <a:cs typeface="ＭＳ Ｐゴシック" charset="0"/>
              </a:rPr>
              <a:t>Roma 8:1</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23</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0"/>
                <a:cs typeface="ＭＳ Ｐゴシック" charset="0"/>
              </a:rPr>
              <a:t>Kung </a:t>
            </a:r>
            <a:r>
              <a:rPr lang="en-US" dirty="0" err="1" smtClean="0">
                <a:latin typeface="Arial" charset="0"/>
                <a:ea typeface="ＭＳ Ｐゴシック" charset="0"/>
                <a:cs typeface="ＭＳ Ｐゴシック" charset="0"/>
              </a:rPr>
              <a:t>tinanggap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pananampalataya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Jesus, at </a:t>
            </a:r>
            <a:r>
              <a:rPr lang="en-US" dirty="0" err="1" smtClean="0">
                <a:latin typeface="Arial" charset="0"/>
                <a:ea typeface="ＭＳ Ｐゴシック" charset="0"/>
                <a:cs typeface="ＭＳ Ｐゴシック" charset="0"/>
              </a:rPr>
              <a:t>Siya'y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namumuhay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puso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Banal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Espiritu,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regalo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walang-hanggang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ngayon</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Ito'y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sabihin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minsang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naranasan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biyaya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kaligtasan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hinding-hindi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mawawala</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2 Pedro 2:18–22</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Palagi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mayroon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malayang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pagpili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lumayo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subalit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minsang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maranasan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hinding-hindi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pumiling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lumayo</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24</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Tiyak</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sakripisyo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tinanggap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hinihingi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isuko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“[T]</a:t>
            </a:r>
            <a:r>
              <a:rPr lang="en-US" dirty="0" err="1" smtClean="0">
                <a:latin typeface="Arial" charset="0"/>
                <a:ea typeface="ＭＳ Ｐゴシック" charset="0"/>
                <a:cs typeface="ＭＳ Ｐゴシック" charset="0"/>
              </a:rPr>
              <a:t>anggihan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sarili</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magpasan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krus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araw-araw</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sumunod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akin’ ” (</a:t>
            </a:r>
            <a:r>
              <a:rPr lang="en-US" i="1" dirty="0" smtClean="0">
                <a:latin typeface="Arial" charset="0"/>
                <a:ea typeface="ＭＳ Ｐゴシック" charset="0"/>
                <a:cs typeface="ＭＳ Ｐゴシック" charset="0"/>
              </a:rPr>
              <a:t>Lucas 9:23</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Isusuko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hinihingi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isuko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pinakamamahal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hangarin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habambuhay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kaugalian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subalit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gantimpala</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malayong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humihigit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kirot</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25</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makakapangyarihang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patotoo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nakapaggbabagumbuhay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epekto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nakapokus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isinuko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Nakasentro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sakripisyo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tinatawag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sakripisyo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Sapagkat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hinding-hindi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humihingi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isuko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anumang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panatilihin</a:t>
            </a:r>
            <a:r>
              <a:rPr lang="en-US" dirty="0" smtClean="0">
                <a:latin typeface="Arial" charset="0"/>
                <a:ea typeface="ＭＳ Ｐゴシック" charset="0"/>
                <a:cs typeface="ＭＳ Ｐゴシック" charset="0"/>
              </a:rPr>
              <a:t> ay</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pinakamabuti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40F2854A-3D9B-BE40-B9F6-C97B8995E8FC}" type="slidenum">
              <a:rPr lang="en-US" sz="1200"/>
              <a:pPr/>
              <a:t>26</a:t>
            </a:fld>
            <a:endParaRPr lang="en-US" sz="1200"/>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Huling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Pananalita</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deklarasyon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katapatan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piniling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ahensya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langit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pagpapahayag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sanlibutan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kilalanin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biyaya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naipaalam</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banal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lalaki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matandang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panahon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subalit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pinakaepektibo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patotoo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sarili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karanasan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saksi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samantalang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inihahayag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sarili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gumagawang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kapangyarihan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maka</a:t>
            </a:r>
            <a:r>
              <a:rPr lang="en-US" err="1" smtClean="0">
                <a:latin typeface="Arial" charset="0"/>
                <a:ea typeface="ＭＳ Ｐゴシック" charset="0"/>
                <a:cs typeface="ＭＳ Ｐゴシック" charset="0"/>
              </a:rPr>
              <a:t>-</a:t>
            </a:r>
            <a:r>
              <a:rPr lang="en-US"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a:t>
            </a:r>
            <a:r>
              <a:rPr lang="en-US" i="1" cap="small" dirty="0" smtClean="0">
                <a:latin typeface="Arial" charset="0"/>
                <a:ea typeface="ＭＳ Ｐゴシック" charset="0"/>
                <a:cs typeface="ＭＳ Ｐゴシック" charset="0"/>
              </a:rPr>
              <a:t>The Desire of Ages </a:t>
            </a:r>
            <a:r>
              <a:rPr lang="en-US" dirty="0" smtClean="0">
                <a:latin typeface="Arial" charset="0"/>
                <a:ea typeface="ＭＳ Ｐゴシック" charset="0"/>
                <a:cs typeface="ＭＳ Ｐゴシック" charset="0"/>
              </a:rPr>
              <a:t>347.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27</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3</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Ating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Mithiin</a:t>
            </a:r>
            <a:r>
              <a:rPr lang="en-US"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matutunan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di-</a:t>
            </a:r>
            <a:r>
              <a:rPr lang="en-US" baseline="0" dirty="0" err="1" smtClean="0">
                <a:latin typeface="Arial" charset="0"/>
                <a:ea typeface="ＭＳ Ｐゴシック" charset="0"/>
                <a:cs typeface="ＭＳ Ｐゴシック" charset="0"/>
              </a:rPr>
              <a:t>kapanipaniwalang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pribilehiyo</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Kamangha-manghang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responsibilidad</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pati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smtClean="0">
                <a:latin typeface="Arial" charset="0"/>
                <a:ea typeface="ＭＳ Ｐゴシック" charset="0"/>
                <a:cs typeface="ＭＳ Ｐゴシック" charset="0"/>
              </a:rPr>
              <a:t> 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kagalakan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pakikibahagi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Cristo at </a:t>
            </a:r>
            <a:r>
              <a:rPr lang="en-US" baseline="0" dirty="0" err="1" smtClean="0">
                <a:latin typeface="Arial" charset="0"/>
                <a:ea typeface="ＭＳ Ｐゴシック" charset="0"/>
                <a:cs typeface="ＭＳ Ｐゴシック" charset="0"/>
              </a:rPr>
              <a:t>makipagtulungan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misyon</a:t>
            </a:r>
            <a:r>
              <a:rPr lang="en-US" baseline="0" dirty="0" smtClean="0">
                <a:latin typeface="Arial" charset="0"/>
                <a:ea typeface="ＭＳ Ｐゴシック" charset="0"/>
                <a:cs typeface="ＭＳ Ｐゴシック" charset="0"/>
              </a:rPr>
              <a:t>. </a:t>
            </a:r>
            <a:endParaRPr lang="en-US" sz="1200" kern="1200" dirty="0" smtClean="0">
              <a:solidFill>
                <a:schemeClr val="tx1"/>
              </a:solidFill>
              <a:effectLst/>
              <a:latin typeface="Arial" pitchFamily="24" charset="0"/>
              <a:ea typeface="ＭＳ Ｐゴシック" pitchFamily="24" charset="-128"/>
              <a:cs typeface="ＭＳ Ｐゴシック" pitchFamily="2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021913F-170F-2E49-B0A6-AD664C19AAA2}" type="slidenum">
              <a:rPr lang="en-US" sz="1200"/>
              <a:pPr/>
              <a:t>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latin typeface="Arial" charset="0"/>
                <a:ea typeface="ＭＳ Ｐゴシック" charset="0"/>
                <a:cs typeface="ＭＳ Ｐゴシック" charset="0"/>
              </a:rPr>
              <a:t>Panglabing-isang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liksyon</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5</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Pagbabahagi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Kuwento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6</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Susing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Talata</a:t>
            </a:r>
            <a:r>
              <a:rPr lang="en-US" b="1" dirty="0" smtClean="0">
                <a:latin typeface="Arial" charset="0"/>
                <a:ea typeface="ＭＳ Ｐゴシック" charset="0"/>
                <a:cs typeface="ＭＳ Ｐゴシック" charset="0"/>
              </a:rPr>
              <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bagay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ito</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isinulat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inyo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upang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inyong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malaman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kayo'y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mayroong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buhay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walang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hanggan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inyong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nananampalataya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pangalan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t>
            </a:r>
            <a:r>
              <a:rPr lang="en-US" b="0" i="1" dirty="0" smtClean="0">
                <a:latin typeface="Arial" charset="0"/>
                <a:ea typeface="ＭＳ Ｐゴシック" charset="0"/>
                <a:cs typeface="ＭＳ Ｐゴシック" charset="0"/>
              </a:rPr>
              <a:t>1 Juan 5:13</a:t>
            </a:r>
            <a:r>
              <a:rPr lang="en-US" b="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264F3CEB-DF60-C54B-A8B4-37627484C02D}" type="slidenum">
              <a:rPr lang="en-US" sz="1200"/>
              <a:pPr/>
              <a:t>7</a:t>
            </a:fld>
            <a:endParaRPr lang="en-US" sz="1200"/>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Panimulang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Salita</a:t>
            </a:r>
            <a:r>
              <a:rPr lang="en-US" b="1"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Walang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makapangangatwirang</a:t>
            </a:r>
            <a:r>
              <a:rPr lang="en-US" b="0" dirty="0" smtClean="0">
                <a:latin typeface="Arial" charset="0"/>
                <a:ea typeface="ＭＳ Ｐゴシック" charset="0"/>
                <a:cs typeface="ＭＳ Ｐゴシック" charset="0"/>
              </a:rPr>
              <a:t> mas </a:t>
            </a:r>
            <a:r>
              <a:rPr lang="en-US" b="0" dirty="0" err="1" smtClean="0">
                <a:latin typeface="Arial" charset="0"/>
                <a:ea typeface="ＭＳ Ｐゴシック" charset="0"/>
                <a:cs typeface="ＭＳ Ｐゴシック" charset="0"/>
              </a:rPr>
              <a:t>mabisa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kapangyarihan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ebanghelyo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kaysa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nabagong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buhay</a:t>
            </a:r>
            <a:r>
              <a:rPr lang="en-US" b="0" dirty="0" smtClean="0">
                <a:latin typeface="Arial" charset="0"/>
                <a:ea typeface="ＭＳ Ｐゴシック" charset="0"/>
                <a:cs typeface="ＭＳ Ｐゴシック" charset="0"/>
              </a:rPr>
              <a:t>. ¶ </a:t>
            </a:r>
            <a:r>
              <a:rPr lang="en-US" b="0" dirty="0" err="1" smtClean="0">
                <a:latin typeface="Arial" charset="0"/>
                <a:ea typeface="ＭＳ Ｐゴシック" charset="0"/>
                <a:cs typeface="ＭＳ Ｐゴシック" charset="0"/>
              </a:rPr>
              <a:t>Maaaring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makipagtalo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teolohiya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Maaaring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makipagtalo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tungkol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doktrina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Maaari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pagdudahan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pagkaunawa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Kasulatan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ngunit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bibihira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pagdudahan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personal </a:t>
            </a:r>
            <a:r>
              <a:rPr lang="en-US" b="0" dirty="0" err="1" smtClean="0">
                <a:latin typeface="Arial" charset="0"/>
                <a:ea typeface="ＭＳ Ｐゴシック" charset="0"/>
                <a:cs typeface="ＭＳ Ｐゴシック" charset="0"/>
              </a:rPr>
              <a:t>mong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patotoo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kung </a:t>
            </a:r>
            <a:r>
              <a:rPr lang="en-US" b="0" dirty="0" err="1" smtClean="0">
                <a:latin typeface="Arial" charset="0"/>
                <a:ea typeface="ＭＳ Ｐゴシック" charset="0"/>
                <a:cs typeface="ＭＳ Ｐゴシック" charset="0"/>
              </a:rPr>
              <a:t>ano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a:t>
            </a:r>
            <a:r>
              <a:rPr lang="en-US" b="0" dirty="0" smtClean="0">
                <a:latin typeface="Arial" charset="0"/>
                <a:ea typeface="ＭＳ Ｐゴシック" charset="0"/>
                <a:cs typeface="ＭＳ Ｐゴシック" charset="0"/>
              </a:rPr>
              <a:t> Jesus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ano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Niya</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nagawa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buhay</a:t>
            </a:r>
            <a:r>
              <a:rPr lang="en-US" b="0" dirty="0" smtClean="0">
                <a:latin typeface="Arial" charset="0"/>
                <a:ea typeface="ＭＳ Ｐゴシック" charset="0"/>
                <a:cs typeface="ＭＳ Ｐゴシック" charset="0"/>
              </a:rPr>
              <a:t> mo. </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8</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r>
              <a:rPr lang="en-US" dirty="0" smtClean="0">
                <a:latin typeface="Arial" charset="0"/>
                <a:ea typeface="ＭＳ Ｐゴシック" charset="0"/>
                <a:cs typeface="ＭＳ Ｐゴシック" charset="0"/>
              </a:rPr>
              <a:t>1.</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Basehan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Patotoo</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Efeso</a:t>
            </a:r>
            <a:r>
              <a:rPr lang="en-US" i="1" dirty="0" smtClean="0">
                <a:latin typeface="Arial" charset="0"/>
                <a:ea typeface="ＭＳ Ｐゴシック" charset="0"/>
                <a:cs typeface="ＭＳ Ｐゴシック" charset="0"/>
              </a:rPr>
              <a:t> 2:1-6</a:t>
            </a:r>
            <a:r>
              <a:rPr lang="de-DE" i="1" baseline="0" dirty="0" smtClean="0">
                <a:latin typeface="Arial" charset="0"/>
                <a:ea typeface="ＭＳ Ｐゴシック" charset="0"/>
                <a:cs typeface="ＭＳ Ｐゴシック" charset="0"/>
              </a:rPr>
              <a:t>)</a:t>
            </a:r>
          </a:p>
          <a:p>
            <a:pPr marL="0" indent="0" eaLnBrk="1" hangingPunct="1">
              <a:buFontTx/>
              <a:buNone/>
            </a:pPr>
            <a:r>
              <a:rPr lang="en-US" dirty="0" smtClean="0">
                <a:latin typeface="Arial" charset="0"/>
                <a:ea typeface="ＭＳ Ｐゴシック" charset="0"/>
                <a:cs typeface="ＭＳ Ｐゴシック" charset="0"/>
              </a:rPr>
              <a:t>2</a:t>
            </a:r>
            <a:r>
              <a:rPr lang="en-US" dirty="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Kapangyarihan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Personal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Patotoo</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(1 Juan 4:7-11)</a:t>
            </a:r>
          </a:p>
          <a:p>
            <a:pPr marL="0" indent="0" eaLnBrk="1" hangingPunct="1">
              <a:buFontTx/>
              <a:buNone/>
            </a:pPr>
            <a:r>
              <a:rPr lang="en-US" dirty="0" smtClean="0">
                <a:latin typeface="Arial" charset="0"/>
                <a:ea typeface="ＭＳ Ｐゴシック" charset="0"/>
                <a:cs typeface="ＭＳ Ｐゴシック" charset="0"/>
              </a:rPr>
              <a:t>3</a:t>
            </a:r>
            <a:r>
              <a:rPr lang="en-US" dirty="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Nagpapatotoong</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Katiyakan</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(1 Juan 5:11-13</a:t>
            </a:r>
            <a:r>
              <a:rPr lang="en-US" i="1" baseline="0" dirty="0" smtClean="0">
                <a:latin typeface="Arial" charset="0"/>
                <a:ea typeface="ＭＳ Ｐゴシック" charset="0"/>
                <a:cs typeface="ＭＳ Ｐゴシック" charset="0"/>
              </a:rPr>
              <a:t>) </a:t>
            </a:r>
          </a:p>
          <a:p>
            <a:pPr eaLnBrk="1" hangingPunct="1">
              <a:buFontTx/>
              <a:buNone/>
            </a:pP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1. </a:t>
            </a:r>
            <a:r>
              <a:rPr lang="en-US" b="1" dirty="0" err="1" smtClean="0">
                <a:latin typeface="Arial" charset="0"/>
                <a:ea typeface="ＭＳ Ｐゴシック" charset="0"/>
                <a:cs typeface="ＭＳ Ｐゴシック" charset="0"/>
              </a:rPr>
              <a:t>Basehan</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Ating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Patotoo</a:t>
            </a:r>
            <a:r>
              <a:rPr lang="en-US" b="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“Kayo </a:t>
            </a:r>
            <a:r>
              <a:rPr lang="en-US" dirty="0" err="1" smtClean="0">
                <a:latin typeface="Arial" charset="0"/>
                <a:ea typeface="ＭＳ Ｐゴシック" charset="0"/>
                <a:cs typeface="ＭＳ Ｐゴシック" charset="0"/>
              </a:rPr>
              <a:t>noo'y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pagsalangsang</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kasalanan</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ginagawa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nais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laman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pag-iisip</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noo'y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katutubong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kapootan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Ngunit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tayo'y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binuhay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kasama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pinaupong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kasama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sangkalangitan</a:t>
            </a:r>
            <a:r>
              <a:rPr lang="en-US"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Efeso</a:t>
            </a:r>
            <a:r>
              <a:rPr lang="en-US" i="1" dirty="0" smtClean="0">
                <a:latin typeface="Arial" charset="0"/>
                <a:ea typeface="ＭＳ Ｐゴシック" charset="0"/>
                <a:cs typeface="ＭＳ Ｐゴシック" charset="0"/>
              </a:rPr>
              <a:t> 2:1-6</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555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743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20.3Q_cover1.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9592" y="18144"/>
            <a:ext cx="788001" cy="1080000"/>
          </a:xfrm>
          <a:prstGeom prst="rect">
            <a:avLst/>
          </a:prstGeom>
          <a:ln>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jpe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1676400"/>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2971800"/>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2068"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352800"/>
            <a:ext cx="366713" cy="533400"/>
          </a:xfrm>
          <a:prstGeom prst="rect">
            <a:avLst/>
          </a:prstGeom>
          <a:noFill/>
          <a:effectLst>
            <a:outerShdw blurRad="63500" dist="38099" dir="2700000" algn="ctr" rotWithShape="0">
              <a:schemeClr val="bg1">
                <a:alpha val="74998"/>
              </a:schemeClr>
            </a:outerShdw>
          </a:effectLst>
        </p:spPr>
      </p:pic>
      <p:sp>
        <p:nvSpPr>
          <p:cNvPr id="14341" name="Text Box 22"/>
          <p:cNvSpPr txBox="1">
            <a:spLocks noChangeArrowheads="1"/>
          </p:cNvSpPr>
          <p:nvPr/>
        </p:nvSpPr>
        <p:spPr bwMode="auto">
          <a:xfrm>
            <a:off x="0" y="5517232"/>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800" dirty="0" err="1">
                <a:latin typeface="Calibri"/>
                <a:cs typeface="Calibri"/>
              </a:rPr>
              <a:t>powerpoint</a:t>
            </a:r>
            <a:r>
              <a:rPr lang="en-US" sz="2800" dirty="0">
                <a:latin typeface="Calibri"/>
                <a:cs typeface="Calibri"/>
              </a:rPr>
              <a:t> presentation designed by </a:t>
            </a:r>
            <a:r>
              <a:rPr lang="en-US" sz="2800" dirty="0" err="1">
                <a:latin typeface="Calibri"/>
                <a:cs typeface="Calibri"/>
              </a:rPr>
              <a:t>claro</a:t>
            </a:r>
            <a:r>
              <a:rPr lang="en-US" sz="2800" dirty="0">
                <a:latin typeface="Calibri"/>
                <a:cs typeface="Calibri"/>
              </a:rPr>
              <a:t> </a:t>
            </a:r>
            <a:r>
              <a:rPr lang="en-US" sz="2800" dirty="0" err="1">
                <a:latin typeface="Calibri"/>
                <a:cs typeface="Calibri"/>
              </a:rPr>
              <a:t>ruiz</a:t>
            </a:r>
            <a:r>
              <a:rPr lang="en-US" sz="2800" dirty="0">
                <a:latin typeface="Calibri"/>
                <a:cs typeface="Calibri"/>
              </a:rPr>
              <a:t> </a:t>
            </a:r>
            <a:r>
              <a:rPr lang="en-US" sz="2800" dirty="0" err="1">
                <a:latin typeface="Calibri"/>
                <a:cs typeface="Calibri"/>
              </a:rPr>
              <a:t>vicente</a:t>
            </a:r>
            <a:endParaRPr lang="en-US" sz="2800" dirty="0">
              <a:latin typeface="Calibri"/>
              <a:cs typeface="Calibri"/>
            </a:endParaRPr>
          </a:p>
          <a:p>
            <a:pPr algn="ctr"/>
            <a:r>
              <a:rPr lang="en-US" sz="3200" dirty="0">
                <a:latin typeface="Calibri"/>
                <a:cs typeface="Calibri"/>
              </a:rPr>
              <a:t>http://</a:t>
            </a:r>
            <a:r>
              <a:rPr lang="en-US" sz="3200" dirty="0" err="1">
                <a:latin typeface="Calibri"/>
                <a:cs typeface="Calibri"/>
              </a:rPr>
              <a:t>clarovicente.weebly.com</a:t>
            </a:r>
            <a:endParaRPr lang="en-US" sz="3200" dirty="0">
              <a:solidFill>
                <a:srgbClr val="808080"/>
              </a:solidFill>
              <a:latin typeface="Calibri"/>
              <a:cs typeface="Calibri"/>
            </a:endParaRPr>
          </a:p>
        </p:txBody>
      </p:sp>
      <p:sp>
        <p:nvSpPr>
          <p:cNvPr id="14342"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algn="ctr">
              <a:lnSpc>
                <a:spcPct val="90000"/>
              </a:lnSpc>
            </a:pPr>
            <a:r>
              <a:rPr lang="en-US" sz="3600" dirty="0" smtClean="0">
                <a:latin typeface="Cambria"/>
                <a:cs typeface="Cambria"/>
              </a:rPr>
              <a:t>Jul • Aug </a:t>
            </a:r>
            <a:r>
              <a:rPr lang="en-US" sz="3600" dirty="0">
                <a:latin typeface="Cambria"/>
                <a:cs typeface="Cambria"/>
              </a:rPr>
              <a:t>• </a:t>
            </a:r>
            <a:r>
              <a:rPr lang="en-US" sz="3600" dirty="0" smtClean="0">
                <a:latin typeface="Cambria"/>
                <a:cs typeface="Cambria"/>
              </a:rPr>
              <a:t>Sep 2020</a:t>
            </a:r>
            <a:endParaRPr lang="en-US" sz="3600" dirty="0">
              <a:latin typeface="Cambria"/>
              <a:cs typeface="Cambri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4324" y="-1983"/>
            <a:ext cx="74496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smtClean="0">
                <a:solidFill>
                  <a:srgbClr val="FFFF00"/>
                </a:solidFill>
                <a:latin typeface="Cambria"/>
                <a:cs typeface="Cambria"/>
              </a:rPr>
              <a:t>1. </a:t>
            </a:r>
            <a:r>
              <a:rPr lang="en-US" sz="3200" i="1" dirty="0">
                <a:solidFill>
                  <a:srgbClr val="FFFF00"/>
                </a:solidFill>
                <a:latin typeface="Cambria"/>
                <a:cs typeface="Cambria"/>
              </a:rPr>
              <a:t>Basis of Our </a:t>
            </a:r>
            <a:r>
              <a:rPr lang="en-US" sz="3200" i="1" dirty="0" smtClean="0">
                <a:solidFill>
                  <a:srgbClr val="FFFF00"/>
                </a:solidFill>
                <a:latin typeface="Cambria"/>
                <a:cs typeface="Cambria"/>
              </a:rPr>
              <a:t>Testimony</a:t>
            </a:r>
            <a:endParaRPr lang="en-US" sz="3200" i="1" dirty="0">
              <a:solidFill>
                <a:srgbClr val="FFFF00"/>
              </a:solidFill>
              <a:latin typeface="Cambria"/>
              <a:cs typeface="Cambria"/>
            </a:endParaRPr>
          </a:p>
          <a:p>
            <a:pPr marL="36000" indent="0"/>
            <a:r>
              <a:rPr lang="en-US" sz="3200" b="1" spc="50" dirty="0" smtClean="0">
                <a:latin typeface="Cambria"/>
                <a:cs typeface="Cambria"/>
              </a:rPr>
              <a:t>A Life Changed by Christ</a:t>
            </a:r>
            <a:endParaRPr lang="en-US" sz="3200" b="1" spc="50" dirty="0">
              <a:latin typeface="Cambria"/>
              <a:cs typeface="Cambria"/>
            </a:endParaRPr>
          </a:p>
        </p:txBody>
      </p:sp>
      <p:sp>
        <p:nvSpPr>
          <p:cNvPr id="6" name="Text Box 3"/>
          <p:cNvSpPr txBox="1">
            <a:spLocks noChangeArrowheads="1"/>
          </p:cNvSpPr>
          <p:nvPr/>
        </p:nvSpPr>
        <p:spPr bwMode="auto">
          <a:xfrm>
            <a:off x="0" y="1124744"/>
            <a:ext cx="9144000" cy="5689763"/>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70000"/>
              </a:lnSpc>
            </a:pPr>
            <a:r>
              <a:rPr lang="en-US" sz="6600" b="1" dirty="0" smtClean="0">
                <a:latin typeface="Cambria"/>
                <a:ea typeface="Helvetica CY" charset="0"/>
                <a:cs typeface="Cambria"/>
              </a:rPr>
              <a:t>W</a:t>
            </a:r>
            <a:r>
              <a:rPr lang="en-US" sz="4400" dirty="0" smtClean="0">
                <a:latin typeface="Calibri"/>
                <a:ea typeface="Helvetica CY" charset="0"/>
                <a:cs typeface="Calibri"/>
              </a:rPr>
              <a:t>e </a:t>
            </a:r>
            <a:r>
              <a:rPr lang="en-US" sz="4400" dirty="0">
                <a:latin typeface="Calibri"/>
                <a:ea typeface="Helvetica CY" charset="0"/>
                <a:cs typeface="Calibri"/>
              </a:rPr>
              <a:t>all have a personal story to tell, </a:t>
            </a:r>
            <a:r>
              <a:rPr lang="en-US" sz="4400" dirty="0" smtClean="0">
                <a:latin typeface="Calibri"/>
                <a:ea typeface="Helvetica CY" charset="0"/>
                <a:cs typeface="Calibri"/>
              </a:rPr>
              <a:t>a</a:t>
            </a:r>
          </a:p>
          <a:p>
            <a:pPr algn="ctr" eaLnBrk="1" hangingPunct="1">
              <a:lnSpc>
                <a:spcPct val="90000"/>
              </a:lnSpc>
            </a:pPr>
            <a:r>
              <a:rPr lang="en-US" sz="4400" dirty="0" smtClean="0">
                <a:latin typeface="Calibri"/>
                <a:ea typeface="Helvetica CY" charset="0"/>
                <a:cs typeface="Calibri"/>
              </a:rPr>
              <a:t>story </a:t>
            </a:r>
            <a:r>
              <a:rPr lang="en-US" sz="4400" dirty="0">
                <a:latin typeface="Calibri"/>
                <a:ea typeface="Helvetica CY" charset="0"/>
                <a:cs typeface="Calibri"/>
              </a:rPr>
              <a:t>about how Jesus changed our lives and what He has done for us</a:t>
            </a:r>
            <a:r>
              <a:rPr lang="en-US" sz="4400" dirty="0" smtClean="0">
                <a:latin typeface="Calibri"/>
                <a:ea typeface="Helvetica CY" charset="0"/>
                <a:cs typeface="Calibri"/>
              </a:rPr>
              <a:t>.</a:t>
            </a:r>
          </a:p>
          <a:p>
            <a:pPr algn="ctr" eaLnBrk="1" hangingPunct="1">
              <a:lnSpc>
                <a:spcPct val="90000"/>
              </a:lnSpc>
            </a:pPr>
            <a:r>
              <a:rPr lang="en-US" sz="4400" dirty="0">
                <a:latin typeface="Calibri"/>
                <a:ea typeface="Helvetica CY" charset="0"/>
                <a:cs typeface="Calibri"/>
              </a:rPr>
              <a:t>Before we knew Christ, we were</a:t>
            </a:r>
            <a:r>
              <a:rPr lang="en-US" sz="4400" spc="-300" dirty="0">
                <a:latin typeface="Calibri"/>
                <a:ea typeface="Helvetica CY" charset="0"/>
                <a:cs typeface="Calibri"/>
              </a:rPr>
              <a:t> “</a:t>
            </a:r>
            <a:r>
              <a:rPr lang="en-US" sz="4400" dirty="0">
                <a:latin typeface="Calibri"/>
                <a:ea typeface="Helvetica CY" charset="0"/>
                <a:cs typeface="Calibri"/>
              </a:rPr>
              <a:t>dead in trespasses and sins,</a:t>
            </a:r>
            <a:r>
              <a:rPr lang="en-US" sz="4400" spc="-300" dirty="0">
                <a:latin typeface="Calibri"/>
                <a:ea typeface="Helvetica CY" charset="0"/>
                <a:cs typeface="Calibri"/>
              </a:rPr>
              <a:t>” </a:t>
            </a:r>
            <a:r>
              <a:rPr lang="en-US" sz="4400" dirty="0">
                <a:latin typeface="Calibri"/>
                <a:ea typeface="Helvetica CY" charset="0"/>
                <a:cs typeface="Calibri"/>
              </a:rPr>
              <a:t>“walked </a:t>
            </a:r>
            <a:r>
              <a:rPr lang="en-US" sz="4400" dirty="0" err="1" smtClean="0">
                <a:latin typeface="Calibri"/>
                <a:ea typeface="Helvetica CY" charset="0"/>
                <a:cs typeface="Calibri"/>
              </a:rPr>
              <a:t>accor</a:t>
            </a:r>
            <a:r>
              <a:rPr lang="en-US" sz="4400" dirty="0" smtClean="0">
                <a:latin typeface="Calibri"/>
                <a:ea typeface="Helvetica CY" charset="0"/>
                <a:cs typeface="Calibri"/>
              </a:rPr>
              <a:t>-</a:t>
            </a:r>
            <a:r>
              <a:rPr lang="en-US" sz="4400" spc="-60" dirty="0" smtClean="0">
                <a:latin typeface="Calibri"/>
                <a:ea typeface="Helvetica CY" charset="0"/>
                <a:cs typeface="Calibri"/>
              </a:rPr>
              <a:t>ding </a:t>
            </a:r>
            <a:r>
              <a:rPr lang="en-US" sz="4400" spc="-60" dirty="0">
                <a:latin typeface="Calibri"/>
                <a:ea typeface="Helvetica CY" charset="0"/>
                <a:cs typeface="Calibri"/>
              </a:rPr>
              <a:t>to the course of this world,”</a:t>
            </a:r>
            <a:r>
              <a:rPr lang="en-US" sz="4400" spc="-300" dirty="0">
                <a:latin typeface="Calibri"/>
                <a:ea typeface="Helvetica CY" charset="0"/>
                <a:cs typeface="Calibri"/>
              </a:rPr>
              <a:t> </a:t>
            </a:r>
            <a:r>
              <a:rPr lang="en-US" sz="4400" spc="-60" dirty="0">
                <a:latin typeface="Calibri"/>
                <a:ea typeface="Helvetica CY" charset="0"/>
                <a:cs typeface="Calibri"/>
              </a:rPr>
              <a:t>“</a:t>
            </a:r>
            <a:r>
              <a:rPr lang="en-US" sz="4400" spc="-60" dirty="0" err="1" smtClean="0">
                <a:latin typeface="Calibri"/>
                <a:ea typeface="Helvetica CY" charset="0"/>
                <a:cs typeface="Calibri"/>
              </a:rPr>
              <a:t>fulfil</a:t>
            </a:r>
            <a:r>
              <a:rPr lang="en-US" sz="4400" spc="-60" dirty="0" smtClean="0">
                <a:latin typeface="Calibri"/>
                <a:ea typeface="Helvetica CY" charset="0"/>
                <a:cs typeface="Calibri"/>
              </a:rPr>
              <a:t>- </a:t>
            </a:r>
            <a:r>
              <a:rPr lang="en-US" sz="4400" spc="-100" dirty="0" smtClean="0">
                <a:latin typeface="Calibri"/>
                <a:ea typeface="Helvetica CY" charset="0"/>
                <a:cs typeface="Calibri"/>
              </a:rPr>
              <a:t>ling </a:t>
            </a:r>
            <a:r>
              <a:rPr lang="en-US" sz="4400" spc="-100" dirty="0">
                <a:latin typeface="Calibri"/>
                <a:ea typeface="Helvetica CY" charset="0"/>
                <a:cs typeface="Calibri"/>
              </a:rPr>
              <a:t>the desires of the flesh,” </a:t>
            </a:r>
            <a:r>
              <a:rPr lang="en-US" sz="4400" spc="-100" dirty="0" smtClean="0">
                <a:latin typeface="Calibri"/>
                <a:ea typeface="Helvetica CY" charset="0"/>
                <a:cs typeface="Calibri"/>
              </a:rPr>
              <a:t>and “</a:t>
            </a:r>
            <a:r>
              <a:rPr lang="en-US" sz="4400" spc="-100" dirty="0">
                <a:latin typeface="Calibri"/>
                <a:ea typeface="Helvetica CY" charset="0"/>
                <a:cs typeface="Calibri"/>
              </a:rPr>
              <a:t>were by nature children of </a:t>
            </a:r>
            <a:r>
              <a:rPr lang="en-US" sz="4400" spc="-100" dirty="0" smtClean="0">
                <a:latin typeface="Calibri"/>
                <a:ea typeface="Helvetica CY" charset="0"/>
                <a:cs typeface="Calibri"/>
              </a:rPr>
              <a:t>wrath” wandering </a:t>
            </a:r>
            <a:r>
              <a:rPr lang="en-US" sz="4400" spc="-100" dirty="0">
                <a:latin typeface="Calibri"/>
                <a:ea typeface="Helvetica CY" charset="0"/>
                <a:cs typeface="Calibri"/>
              </a:rPr>
              <a:t>aimlessly through life in a lost condition.</a:t>
            </a:r>
          </a:p>
        </p:txBody>
      </p:sp>
    </p:spTree>
    <p:extLst>
      <p:ext uri="{BB962C8B-B14F-4D97-AF65-F5344CB8AC3E}">
        <p14:creationId xmlns:p14="http://schemas.microsoft.com/office/powerpoint/2010/main" val="3269497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4324" y="-1983"/>
            <a:ext cx="74496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smtClean="0">
                <a:solidFill>
                  <a:srgbClr val="FFFF00"/>
                </a:solidFill>
                <a:latin typeface="Cambria"/>
                <a:cs typeface="Cambria"/>
              </a:rPr>
              <a:t>1. </a:t>
            </a:r>
            <a:r>
              <a:rPr lang="en-US" sz="3200" i="1" dirty="0">
                <a:solidFill>
                  <a:srgbClr val="FFFF00"/>
                </a:solidFill>
                <a:latin typeface="Cambria"/>
                <a:cs typeface="Cambria"/>
              </a:rPr>
              <a:t>Basis of Our </a:t>
            </a:r>
            <a:r>
              <a:rPr lang="en-US" sz="3200" i="1" dirty="0" smtClean="0">
                <a:solidFill>
                  <a:srgbClr val="FFFF00"/>
                </a:solidFill>
                <a:latin typeface="Cambria"/>
                <a:cs typeface="Cambria"/>
              </a:rPr>
              <a:t>Testimony</a:t>
            </a:r>
            <a:endParaRPr lang="en-US" sz="3200" i="1" dirty="0">
              <a:solidFill>
                <a:srgbClr val="FFFF00"/>
              </a:solidFill>
              <a:latin typeface="Cambria"/>
              <a:cs typeface="Cambria"/>
            </a:endParaRPr>
          </a:p>
          <a:p>
            <a:pPr marL="36000" indent="0"/>
            <a:r>
              <a:rPr lang="en-US" sz="3200" b="1" spc="50" dirty="0" smtClean="0">
                <a:latin typeface="Cambria"/>
                <a:cs typeface="Cambria"/>
              </a:rPr>
              <a:t>A Life Changed by Christ</a:t>
            </a:r>
            <a:endParaRPr lang="en-US" sz="3200" b="1" spc="50" dirty="0">
              <a:latin typeface="Cambria"/>
              <a:cs typeface="Cambria"/>
            </a:endParaRPr>
          </a:p>
        </p:txBody>
      </p:sp>
      <p:sp>
        <p:nvSpPr>
          <p:cNvPr id="6"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a:latin typeface="Calibri"/>
                <a:ea typeface="Helvetica CY" charset="0"/>
                <a:cs typeface="Calibri"/>
              </a:rPr>
              <a:t>Coming to Christ and experiencing </a:t>
            </a:r>
            <a:r>
              <a:rPr lang="en-US" sz="4400" dirty="0" smtClean="0">
                <a:latin typeface="Calibri"/>
                <a:ea typeface="Helvetica CY" charset="0"/>
                <a:cs typeface="Calibri"/>
              </a:rPr>
              <a:t>       His </a:t>
            </a:r>
            <a:r>
              <a:rPr lang="en-US" sz="4400" dirty="0">
                <a:latin typeface="Calibri"/>
                <a:ea typeface="Helvetica CY" charset="0"/>
                <a:cs typeface="Calibri"/>
              </a:rPr>
              <a:t>love made all the difference. </a:t>
            </a:r>
            <a:r>
              <a:rPr lang="en-US" sz="4400" dirty="0" smtClean="0">
                <a:latin typeface="Calibri"/>
                <a:ea typeface="Helvetica CY" charset="0"/>
                <a:cs typeface="Calibri"/>
              </a:rPr>
              <a:t>Through </a:t>
            </a:r>
            <a:r>
              <a:rPr lang="en-US" sz="4400" dirty="0">
                <a:latin typeface="Calibri"/>
                <a:ea typeface="Helvetica CY" charset="0"/>
                <a:cs typeface="Calibri"/>
              </a:rPr>
              <a:t>the “exceeding riches of His grace” and His “</a:t>
            </a:r>
            <a:r>
              <a:rPr lang="en-US" sz="4400" dirty="0" smtClean="0">
                <a:latin typeface="Calibri"/>
                <a:ea typeface="Helvetica CY" charset="0"/>
                <a:cs typeface="Calibri"/>
              </a:rPr>
              <a:t>rich...mercy</a:t>
            </a:r>
            <a:r>
              <a:rPr lang="en-US" sz="4400" dirty="0">
                <a:latin typeface="Calibri"/>
                <a:ea typeface="Helvetica CY" charset="0"/>
                <a:cs typeface="Calibri"/>
              </a:rPr>
              <a:t>” </a:t>
            </a:r>
            <a:r>
              <a:rPr lang="en-US" sz="4400" dirty="0" smtClean="0">
                <a:latin typeface="Calibri"/>
                <a:ea typeface="Helvetica CY" charset="0"/>
                <a:cs typeface="Calibri"/>
              </a:rPr>
              <a:t>we </a:t>
            </a:r>
            <a:r>
              <a:rPr lang="en-US" sz="4400" dirty="0">
                <a:latin typeface="Calibri"/>
                <a:ea typeface="Helvetica CY" charset="0"/>
                <a:cs typeface="Calibri"/>
              </a:rPr>
              <a:t>have received the gift of </a:t>
            </a:r>
            <a:r>
              <a:rPr lang="en-US" sz="4400" dirty="0" smtClean="0">
                <a:latin typeface="Calibri"/>
                <a:ea typeface="Helvetica CY" charset="0"/>
                <a:cs typeface="Calibri"/>
              </a:rPr>
              <a:t>salvation.</a:t>
            </a:r>
          </a:p>
          <a:p>
            <a:pPr algn="ctr" eaLnBrk="1" hangingPunct="1">
              <a:lnSpc>
                <a:spcPct val="90000"/>
              </a:lnSpc>
            </a:pPr>
            <a:r>
              <a:rPr lang="en-US" sz="4400" dirty="0" smtClean="0">
                <a:latin typeface="Calibri"/>
                <a:ea typeface="Helvetica CY" charset="0"/>
                <a:cs typeface="Calibri"/>
              </a:rPr>
              <a:t>In </a:t>
            </a:r>
            <a:r>
              <a:rPr lang="en-US" sz="4400" dirty="0">
                <a:latin typeface="Calibri"/>
                <a:ea typeface="Helvetica CY" charset="0"/>
                <a:cs typeface="Calibri"/>
              </a:rPr>
              <a:t>Christ, life has taken on new meaning and has new purpose. </a:t>
            </a:r>
            <a:r>
              <a:rPr lang="en-US" sz="4400" dirty="0" smtClean="0">
                <a:latin typeface="Calibri"/>
                <a:ea typeface="Helvetica CY" charset="0"/>
                <a:cs typeface="Calibri"/>
              </a:rPr>
              <a:t>“</a:t>
            </a:r>
            <a:r>
              <a:rPr lang="en-US" sz="4400" dirty="0">
                <a:latin typeface="Calibri"/>
                <a:ea typeface="Helvetica CY" charset="0"/>
                <a:cs typeface="Calibri"/>
              </a:rPr>
              <a:t>In </a:t>
            </a:r>
            <a:r>
              <a:rPr lang="en-US" sz="4400" dirty="0" smtClean="0">
                <a:latin typeface="Calibri"/>
                <a:ea typeface="Helvetica CY" charset="0"/>
                <a:cs typeface="Calibri"/>
              </a:rPr>
              <a:t> Him </a:t>
            </a:r>
            <a:r>
              <a:rPr lang="en-US" sz="4400" dirty="0">
                <a:latin typeface="Calibri"/>
                <a:ea typeface="Helvetica CY" charset="0"/>
                <a:cs typeface="Calibri"/>
              </a:rPr>
              <a:t>was life, and the life was the light of men” (</a:t>
            </a:r>
            <a:r>
              <a:rPr lang="en-US" sz="4400" i="1" dirty="0">
                <a:latin typeface="Calibri"/>
                <a:ea typeface="Helvetica CY" charset="0"/>
                <a:cs typeface="Calibri"/>
              </a:rPr>
              <a:t>John 1:</a:t>
            </a:r>
            <a:r>
              <a:rPr lang="en-US" sz="4400" i="1" dirty="0" smtClean="0">
                <a:latin typeface="Calibri"/>
                <a:ea typeface="Helvetica CY" charset="0"/>
                <a:cs typeface="Calibri"/>
              </a:rPr>
              <a:t>4</a:t>
            </a:r>
            <a:r>
              <a:rPr lang="en-US" sz="4400" dirty="0" smtClean="0">
                <a:latin typeface="Calibri"/>
                <a:ea typeface="Helvetica CY" charset="0"/>
                <a:cs typeface="Calibri"/>
              </a:rPr>
              <a:t> </a:t>
            </a:r>
            <a:r>
              <a:rPr lang="en-US" sz="4400" dirty="0">
                <a:latin typeface="Calibri"/>
                <a:ea typeface="Helvetica CY" charset="0"/>
                <a:cs typeface="Calibri"/>
              </a:rPr>
              <a:t>NKJV).</a:t>
            </a:r>
          </a:p>
        </p:txBody>
      </p:sp>
    </p:spTree>
    <p:extLst>
      <p:ext uri="{BB962C8B-B14F-4D97-AF65-F5344CB8AC3E}">
        <p14:creationId xmlns:p14="http://schemas.microsoft.com/office/powerpoint/2010/main" val="521765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8596" y="6015"/>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Sharing the Story of Jesus</a:t>
            </a:r>
          </a:p>
          <a:p>
            <a:pPr marL="36000"/>
            <a:r>
              <a:rPr lang="en-US" sz="3200" b="1" spc="50" dirty="0" smtClean="0">
                <a:latin typeface="Cambria"/>
                <a:cs typeface="Cambria"/>
              </a:rPr>
              <a:t>2</a:t>
            </a:r>
            <a:r>
              <a:rPr lang="en-US" sz="3200" b="1" spc="50" dirty="0">
                <a:latin typeface="Cambria"/>
                <a:cs typeface="Cambria"/>
              </a:rPr>
              <a:t>. Power of Personal Testimony </a:t>
            </a:r>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75" y="1340768"/>
            <a:ext cx="4763035" cy="3459832"/>
          </a:xfrm>
          <a:prstGeom prst="rect">
            <a:avLst/>
          </a:prstGeom>
        </p:spPr>
      </p:pic>
      <p:sp>
        <p:nvSpPr>
          <p:cNvPr id="6" name="Rectangle 5"/>
          <p:cNvSpPr/>
          <p:nvPr/>
        </p:nvSpPr>
        <p:spPr bwMode="auto">
          <a:xfrm>
            <a:off x="2051720" y="1268760"/>
            <a:ext cx="4968552" cy="3600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6"/>
          <p:cNvSpPr txBox="1">
            <a:spLocks noChangeArrowheads="1"/>
          </p:cNvSpPr>
          <p:nvPr/>
        </p:nvSpPr>
        <p:spPr bwMode="auto">
          <a:xfrm>
            <a:off x="0" y="1225180"/>
            <a:ext cx="9144000" cy="5588196"/>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600"/>
              </a:spcBef>
            </a:pPr>
            <a:r>
              <a:rPr lang="mr-IN" dirty="0">
                <a:latin typeface="Cambria"/>
                <a:cs typeface="Cambria"/>
              </a:rPr>
              <a:t>1 John 4:7-</a:t>
            </a:r>
            <a:r>
              <a:rPr lang="mr-IN" dirty="0" smtClean="0">
                <a:latin typeface="Cambria"/>
                <a:cs typeface="Cambria"/>
              </a:rPr>
              <a:t>1</a:t>
            </a:r>
            <a:r>
              <a:rPr lang="en-US" dirty="0" smtClean="0">
                <a:latin typeface="Cambria"/>
                <a:cs typeface="Cambria"/>
              </a:rPr>
              <a:t>0 </a:t>
            </a:r>
            <a:r>
              <a:rPr lang="en-US" sz="3600" cap="small" dirty="0" err="1" smtClean="0">
                <a:latin typeface="Cambria"/>
                <a:cs typeface="Cambria"/>
              </a:rPr>
              <a:t>nkjv</a:t>
            </a:r>
            <a:endParaRPr lang="en-US" sz="3600" cap="small" dirty="0">
              <a:latin typeface="Cambria"/>
              <a:cs typeface="Cambria"/>
            </a:endParaRPr>
          </a:p>
          <a:p>
            <a:pPr algn="ctr" eaLnBrk="1" hangingPunct="1">
              <a:lnSpc>
                <a:spcPct val="70000"/>
              </a:lnSpc>
              <a:spcBef>
                <a:spcPts val="0"/>
              </a:spcBef>
            </a:pPr>
            <a:r>
              <a:rPr lang="en-US" sz="6600" b="1" dirty="0" smtClean="0">
                <a:latin typeface="Cambria"/>
                <a:cs typeface="Cambria"/>
              </a:rPr>
              <a:t>L</a:t>
            </a:r>
            <a:r>
              <a:rPr lang="en-US" sz="4400" dirty="0" smtClean="0">
                <a:latin typeface="Calibri"/>
                <a:cs typeface="Calibri"/>
              </a:rPr>
              <a:t>et </a:t>
            </a:r>
            <a:r>
              <a:rPr lang="en-US" sz="4400" dirty="0">
                <a:latin typeface="Calibri"/>
                <a:cs typeface="Calibri"/>
              </a:rPr>
              <a:t>us love one another, for love is </a:t>
            </a:r>
            <a:r>
              <a:rPr lang="en-US" sz="4400" dirty="0" smtClean="0">
                <a:latin typeface="Calibri"/>
                <a:cs typeface="Calibri"/>
              </a:rPr>
              <a:t>of</a:t>
            </a:r>
          </a:p>
          <a:p>
            <a:pPr algn="ctr" eaLnBrk="1" hangingPunct="1">
              <a:lnSpc>
                <a:spcPct val="90000"/>
              </a:lnSpc>
              <a:spcBef>
                <a:spcPts val="0"/>
              </a:spcBef>
            </a:pPr>
            <a:r>
              <a:rPr lang="en-US" sz="4400" dirty="0" smtClean="0">
                <a:latin typeface="Calibri"/>
                <a:cs typeface="Calibri"/>
              </a:rPr>
              <a:t>God</a:t>
            </a:r>
            <a:r>
              <a:rPr lang="en-US" sz="4400" dirty="0">
                <a:latin typeface="Calibri"/>
                <a:cs typeface="Calibri"/>
              </a:rPr>
              <a:t>; and everyone who loves is born </a:t>
            </a:r>
            <a:r>
              <a:rPr lang="en-US" sz="4400" spc="-100" dirty="0">
                <a:latin typeface="Calibri"/>
                <a:cs typeface="Calibri"/>
              </a:rPr>
              <a:t>of God and knows God</a:t>
            </a:r>
            <a:r>
              <a:rPr lang="en-US" sz="4400" spc="-300" dirty="0">
                <a:latin typeface="Calibri"/>
                <a:cs typeface="Calibri"/>
              </a:rPr>
              <a:t>. </a:t>
            </a:r>
            <a:r>
              <a:rPr lang="en-US" sz="4400" spc="-300" dirty="0" smtClean="0">
                <a:latin typeface="Calibri"/>
                <a:cs typeface="Calibri"/>
              </a:rPr>
              <a:t>... </a:t>
            </a:r>
            <a:r>
              <a:rPr lang="en-US" sz="4400" spc="-100" dirty="0">
                <a:latin typeface="Calibri"/>
                <a:cs typeface="Calibri"/>
              </a:rPr>
              <a:t>In this the love </a:t>
            </a:r>
            <a:r>
              <a:rPr lang="en-US" sz="4400" dirty="0">
                <a:latin typeface="Calibri"/>
                <a:cs typeface="Calibri"/>
              </a:rPr>
              <a:t>of God was manifested toward us</a:t>
            </a:r>
            <a:r>
              <a:rPr lang="en-US" sz="4400" dirty="0" smtClean="0">
                <a:latin typeface="Calibri"/>
                <a:cs typeface="Calibri"/>
              </a:rPr>
              <a:t>,   </a:t>
            </a:r>
            <a:r>
              <a:rPr lang="en-US" sz="4400" spc="-100" dirty="0" smtClean="0">
                <a:latin typeface="Calibri"/>
                <a:cs typeface="Calibri"/>
              </a:rPr>
              <a:t>that </a:t>
            </a:r>
            <a:r>
              <a:rPr lang="en-US" sz="4400" spc="-100" dirty="0">
                <a:latin typeface="Calibri"/>
                <a:cs typeface="Calibri"/>
              </a:rPr>
              <a:t>God has sent His only begotten </a:t>
            </a:r>
            <a:r>
              <a:rPr lang="en-US" sz="4400" spc="-100" dirty="0" smtClean="0">
                <a:latin typeface="Calibri"/>
                <a:cs typeface="Calibri"/>
              </a:rPr>
              <a:t>Son</a:t>
            </a:r>
          </a:p>
          <a:p>
            <a:pPr algn="ctr" eaLnBrk="1" hangingPunct="1">
              <a:lnSpc>
                <a:spcPct val="90000"/>
              </a:lnSpc>
              <a:spcBef>
                <a:spcPts val="0"/>
              </a:spcBef>
            </a:pPr>
            <a:r>
              <a:rPr lang="en-US" sz="4400" dirty="0" smtClean="0">
                <a:latin typeface="Calibri"/>
                <a:cs typeface="Calibri"/>
              </a:rPr>
              <a:t>into </a:t>
            </a:r>
            <a:r>
              <a:rPr lang="en-US" sz="4400" dirty="0">
                <a:latin typeface="Calibri"/>
                <a:cs typeface="Calibri"/>
              </a:rPr>
              <a:t>the world, that we might live </a:t>
            </a:r>
            <a:r>
              <a:rPr lang="en-US" sz="4400" spc="-150" dirty="0">
                <a:latin typeface="Calibri"/>
                <a:cs typeface="Calibri"/>
              </a:rPr>
              <a:t>through Him</a:t>
            </a:r>
            <a:r>
              <a:rPr lang="en-US" sz="4400" spc="-150" dirty="0" smtClean="0">
                <a:latin typeface="Calibri"/>
                <a:cs typeface="Calibri"/>
              </a:rPr>
              <a:t>. ... He </a:t>
            </a:r>
            <a:r>
              <a:rPr lang="en-US" sz="4400" spc="-150" dirty="0">
                <a:latin typeface="Calibri"/>
                <a:cs typeface="Calibri"/>
              </a:rPr>
              <a:t>loved us and sent His </a:t>
            </a:r>
            <a:r>
              <a:rPr lang="en-US" sz="4400" dirty="0">
                <a:latin typeface="Calibri"/>
                <a:cs typeface="Calibri"/>
              </a:rPr>
              <a:t>Son to be the propitiation for our sins.</a:t>
            </a:r>
            <a:r>
              <a:rPr lang="en-US" altLang="ja-JP" sz="4400" spc="-300" dirty="0" smtClean="0">
                <a:latin typeface="Calibri"/>
                <a:cs typeface="Calibri"/>
              </a:rPr>
              <a:t>”</a:t>
            </a:r>
            <a:r>
              <a:rPr lang="en-US" sz="4400" spc="-300" dirty="0" smtClean="0">
                <a:latin typeface="Calibri"/>
                <a:cs typeface="Calibri"/>
              </a:rPr>
              <a:t> </a:t>
            </a:r>
            <a:endParaRPr lang="en-US" sz="4400" spc="-300" dirty="0">
              <a:solidFill>
                <a:srgbClr val="C0C0C0"/>
              </a:solidFill>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1000"/>
                                        <p:tgtEl>
                                          <p:spTgt spid="7">
                                            <p:txEl>
                                              <p:pRg st="3" end="3"/>
                                            </p:txEl>
                                          </p:spTgt>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hidden"/>
                                      </p:to>
                                    </p:set>
                                  </p:childTnLst>
                                </p:cTn>
                              </p:par>
                              <p:par>
                                <p:cTn id="30" presetID="23" presetClass="entr" presetSubtype="16"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2000" fill="hold"/>
                                        <p:tgtEl>
                                          <p:spTgt spid="5"/>
                                        </p:tgtEl>
                                        <p:attrNameLst>
                                          <p:attrName>ppt_w</p:attrName>
                                        </p:attrNameLst>
                                      </p:cBhvr>
                                      <p:tavLst>
                                        <p:tav tm="0">
                                          <p:val>
                                            <p:fltVal val="0"/>
                                          </p:val>
                                        </p:tav>
                                        <p:tav tm="100000">
                                          <p:val>
                                            <p:strVal val="#ppt_w"/>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childTnLst>
                                </p:cTn>
                              </p:par>
                              <p:par>
                                <p:cTn id="34" presetID="1" presetClass="exit"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7" grpId="0" build="p" autoUpdateAnimBg="0" advAuto="1000"/>
      <p:bldP spid="7" grpI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8596" y="12335"/>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Power </a:t>
            </a:r>
            <a:r>
              <a:rPr lang="en-US" sz="3200" i="1" dirty="0">
                <a:solidFill>
                  <a:srgbClr val="FFFF00"/>
                </a:solidFill>
                <a:latin typeface="Cambria"/>
                <a:cs typeface="Cambria"/>
              </a:rPr>
              <a:t>of Personal Testimony </a:t>
            </a:r>
            <a:endParaRPr lang="en-US" sz="3200" i="1" dirty="0" smtClean="0">
              <a:solidFill>
                <a:srgbClr val="FFFF00"/>
              </a:solidFill>
              <a:latin typeface="Cambria"/>
              <a:cs typeface="Cambria"/>
            </a:endParaRPr>
          </a:p>
          <a:p>
            <a:pPr marL="36000"/>
            <a:r>
              <a:rPr lang="en-US" sz="3200" b="1" spc="50" dirty="0" smtClean="0">
                <a:latin typeface="Cambria"/>
                <a:cs typeface="Cambria"/>
              </a:rPr>
              <a:t>Transformative</a:t>
            </a:r>
            <a:endParaRPr lang="en-US" sz="3200" b="1" spc="50" dirty="0">
              <a:latin typeface="Cambria"/>
              <a:cs typeface="Cambria"/>
            </a:endParaRPr>
          </a:p>
        </p:txBody>
      </p:sp>
      <p:sp>
        <p:nvSpPr>
          <p:cNvPr id="6" name="Text Box 3"/>
          <p:cNvSpPr txBox="1">
            <a:spLocks noChangeArrowheads="1"/>
          </p:cNvSpPr>
          <p:nvPr/>
        </p:nvSpPr>
        <p:spPr bwMode="auto">
          <a:xfrm>
            <a:off x="0" y="1124744"/>
            <a:ext cx="9144000" cy="5689763"/>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70000"/>
              </a:lnSpc>
            </a:pPr>
            <a:r>
              <a:rPr lang="en-US" sz="6600" b="1" spc="-30" dirty="0" smtClean="0">
                <a:latin typeface="Cambria"/>
                <a:ea typeface="Helvetica CY" charset="0"/>
                <a:cs typeface="Cambria"/>
              </a:rPr>
              <a:t>J</a:t>
            </a:r>
            <a:r>
              <a:rPr lang="en-US" sz="4400" spc="-30" dirty="0" smtClean="0">
                <a:latin typeface="Calibri"/>
                <a:ea typeface="Helvetica CY" charset="0"/>
                <a:cs typeface="Calibri"/>
              </a:rPr>
              <a:t>esus </a:t>
            </a:r>
            <a:r>
              <a:rPr lang="en-US" sz="4400" spc="-30" dirty="0">
                <a:latin typeface="Calibri"/>
                <a:ea typeface="Helvetica CY" charset="0"/>
                <a:cs typeface="Calibri"/>
              </a:rPr>
              <a:t>and His disciples were </a:t>
            </a:r>
            <a:r>
              <a:rPr lang="en-US" sz="4400" spc="-30" dirty="0" smtClean="0">
                <a:latin typeface="Calibri"/>
                <a:ea typeface="Helvetica CY" charset="0"/>
                <a:cs typeface="Calibri"/>
              </a:rPr>
              <a:t>traveling</a:t>
            </a:r>
          </a:p>
          <a:p>
            <a:pPr algn="ctr" eaLnBrk="1" hangingPunct="1">
              <a:lnSpc>
                <a:spcPct val="90000"/>
              </a:lnSpc>
            </a:pPr>
            <a:r>
              <a:rPr lang="en-US" sz="4400" spc="-30" dirty="0" smtClean="0">
                <a:latin typeface="Calibri"/>
                <a:ea typeface="Helvetica CY" charset="0"/>
                <a:cs typeface="Calibri"/>
              </a:rPr>
              <a:t>through </a:t>
            </a:r>
            <a:r>
              <a:rPr lang="en-US" sz="4400" spc="-30" dirty="0">
                <a:latin typeface="Calibri"/>
                <a:ea typeface="Helvetica CY" charset="0"/>
                <a:cs typeface="Calibri"/>
              </a:rPr>
              <a:t>Samaria. When they tried to find a place of lodging for the night, they </a:t>
            </a:r>
            <a:r>
              <a:rPr lang="en-US" sz="4400" spc="-30" dirty="0" smtClean="0">
                <a:latin typeface="Calibri"/>
                <a:ea typeface="Helvetica CY" charset="0"/>
                <a:cs typeface="Calibri"/>
              </a:rPr>
              <a:t>were </a:t>
            </a:r>
            <a:r>
              <a:rPr lang="en-US" sz="4400" spc="-30" dirty="0">
                <a:latin typeface="Calibri"/>
                <a:ea typeface="Helvetica CY" charset="0"/>
                <a:cs typeface="Calibri"/>
              </a:rPr>
              <a:t>refused even the humblest of accommodations</a:t>
            </a:r>
            <a:r>
              <a:rPr lang="en-US" sz="4400" spc="-30" dirty="0" smtClean="0">
                <a:latin typeface="Calibri"/>
                <a:ea typeface="Helvetica CY" charset="0"/>
                <a:cs typeface="Calibri"/>
              </a:rPr>
              <a:t>.</a:t>
            </a:r>
          </a:p>
          <a:p>
            <a:pPr algn="ctr" eaLnBrk="1" hangingPunct="1">
              <a:lnSpc>
                <a:spcPct val="90000"/>
              </a:lnSpc>
            </a:pPr>
            <a:r>
              <a:rPr lang="en-US" sz="4400" dirty="0">
                <a:latin typeface="Calibri"/>
                <a:ea typeface="Helvetica CY" charset="0"/>
                <a:cs typeface="Calibri"/>
              </a:rPr>
              <a:t>“</a:t>
            </a:r>
            <a:r>
              <a:rPr lang="en-US" sz="4400" dirty="0" smtClean="0">
                <a:latin typeface="Calibri"/>
                <a:ea typeface="Helvetica CY" charset="0"/>
                <a:cs typeface="Calibri"/>
              </a:rPr>
              <a:t>When...James </a:t>
            </a:r>
            <a:r>
              <a:rPr lang="en-US" sz="4400" dirty="0">
                <a:latin typeface="Calibri"/>
                <a:ea typeface="Helvetica CY" charset="0"/>
                <a:cs typeface="Calibri"/>
              </a:rPr>
              <a:t>and John saw this, they </a:t>
            </a:r>
            <a:r>
              <a:rPr lang="en-US" sz="4400" spc="-100" dirty="0">
                <a:latin typeface="Calibri"/>
                <a:ea typeface="Helvetica CY" charset="0"/>
                <a:cs typeface="Calibri"/>
              </a:rPr>
              <a:t>said, ‘Lord, do You want us to command </a:t>
            </a:r>
            <a:r>
              <a:rPr lang="en-US" sz="4400" dirty="0">
                <a:latin typeface="Calibri"/>
                <a:ea typeface="Helvetica CY" charset="0"/>
                <a:cs typeface="Calibri"/>
              </a:rPr>
              <a:t>fire to come down from heaven and consume </a:t>
            </a:r>
            <a:r>
              <a:rPr lang="en-US" sz="4400" dirty="0" smtClean="0">
                <a:latin typeface="Calibri"/>
                <a:ea typeface="Helvetica CY" charset="0"/>
                <a:cs typeface="Calibri"/>
              </a:rPr>
              <a:t>them...?</a:t>
            </a:r>
            <a:r>
              <a:rPr lang="en-US" sz="4400" dirty="0">
                <a:latin typeface="Calibri"/>
                <a:ea typeface="Helvetica CY" charset="0"/>
                <a:cs typeface="Calibri"/>
              </a:rPr>
              <a:t>’ ” (</a:t>
            </a:r>
            <a:r>
              <a:rPr lang="en-US" sz="4400" i="1" dirty="0">
                <a:latin typeface="Calibri"/>
                <a:ea typeface="Helvetica CY" charset="0"/>
                <a:cs typeface="Calibri"/>
              </a:rPr>
              <a:t>Luke 9:</a:t>
            </a:r>
            <a:r>
              <a:rPr lang="en-US" sz="4400" i="1" dirty="0" smtClean="0">
                <a:latin typeface="Calibri"/>
                <a:ea typeface="Helvetica CY" charset="0"/>
                <a:cs typeface="Calibri"/>
              </a:rPr>
              <a:t>54 </a:t>
            </a:r>
            <a:r>
              <a:rPr lang="en-US" sz="4400" dirty="0">
                <a:latin typeface="Calibri"/>
                <a:ea typeface="Helvetica CY" charset="0"/>
                <a:cs typeface="Calibri"/>
              </a:rPr>
              <a:t>NKJV</a:t>
            </a:r>
            <a:r>
              <a:rPr lang="en-US" sz="4400" dirty="0" smtClean="0">
                <a:latin typeface="Calibri"/>
                <a:ea typeface="Helvetica CY" charset="0"/>
                <a:cs typeface="Calibri"/>
              </a:rPr>
              <a:t>).</a:t>
            </a:r>
            <a:endParaRPr lang="en-US" sz="4400" dirty="0">
              <a:latin typeface="Calibri"/>
              <a:ea typeface="Helvetica CY" charset="0"/>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8596" y="12335"/>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Power </a:t>
            </a:r>
            <a:r>
              <a:rPr lang="en-US" sz="3200" i="1" dirty="0">
                <a:solidFill>
                  <a:srgbClr val="FFFF00"/>
                </a:solidFill>
                <a:latin typeface="Cambria"/>
                <a:cs typeface="Cambria"/>
              </a:rPr>
              <a:t>of Personal Testimony </a:t>
            </a:r>
            <a:endParaRPr lang="en-US" sz="3200" i="1" dirty="0" smtClean="0">
              <a:solidFill>
                <a:srgbClr val="FFFF00"/>
              </a:solidFill>
              <a:latin typeface="Cambria"/>
              <a:cs typeface="Cambria"/>
            </a:endParaRPr>
          </a:p>
          <a:p>
            <a:pPr marL="36000"/>
            <a:r>
              <a:rPr lang="en-US" sz="3200" b="1" spc="50" dirty="0" smtClean="0">
                <a:latin typeface="Cambria"/>
                <a:cs typeface="Cambria"/>
              </a:rPr>
              <a:t>Transformative</a:t>
            </a:r>
            <a:endParaRPr lang="en-US" sz="3200" b="1" spc="50" dirty="0">
              <a:latin typeface="Cambria"/>
              <a:cs typeface="Cambria"/>
            </a:endParaRPr>
          </a:p>
        </p:txBody>
      </p:sp>
      <p:sp>
        <p:nvSpPr>
          <p:cNvPr id="6" name="Text Box 3"/>
          <p:cNvSpPr txBox="1">
            <a:spLocks noChangeArrowheads="1"/>
          </p:cNvSpPr>
          <p:nvPr/>
        </p:nvSpPr>
        <p:spPr bwMode="auto">
          <a:xfrm>
            <a:off x="0" y="1124744"/>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a:latin typeface="Calibri"/>
                <a:ea typeface="Helvetica CY" charset="0"/>
                <a:cs typeface="Calibri"/>
              </a:rPr>
              <a:t>Jesus rebuked the brothers, and they </a:t>
            </a:r>
            <a:r>
              <a:rPr lang="en-US" sz="4400" spc="-60" dirty="0" smtClean="0">
                <a:latin typeface="Calibri"/>
                <a:ea typeface="Helvetica CY" charset="0"/>
                <a:cs typeface="Calibri"/>
              </a:rPr>
              <a:t>left </a:t>
            </a:r>
            <a:r>
              <a:rPr lang="en-US" sz="4400" spc="-60" dirty="0">
                <a:latin typeface="Calibri"/>
                <a:ea typeface="Helvetica CY" charset="0"/>
                <a:cs typeface="Calibri"/>
              </a:rPr>
              <a:t>the village quietly. Jesus’ way </a:t>
            </a:r>
            <a:r>
              <a:rPr lang="en-US" sz="4400" spc="-60" dirty="0" smtClean="0">
                <a:latin typeface="Calibri"/>
                <a:ea typeface="Helvetica CY" charset="0"/>
                <a:cs typeface="Calibri"/>
              </a:rPr>
              <a:t>is not </a:t>
            </a:r>
            <a:r>
              <a:rPr lang="en-US" sz="4400" dirty="0">
                <a:latin typeface="Calibri"/>
                <a:ea typeface="Helvetica CY" charset="0"/>
                <a:cs typeface="Calibri"/>
              </a:rPr>
              <a:t>combative force. In the presence of </a:t>
            </a:r>
            <a:r>
              <a:rPr lang="en-US" sz="4400" spc="-70" dirty="0" smtClean="0">
                <a:latin typeface="Calibri"/>
                <a:ea typeface="Helvetica CY" charset="0"/>
                <a:cs typeface="Calibri"/>
              </a:rPr>
              <a:t>Jesus</a:t>
            </a:r>
            <a:r>
              <a:rPr lang="en-US" sz="4400" spc="-300" dirty="0">
                <a:latin typeface="Calibri"/>
                <a:ea typeface="Helvetica CY" charset="0"/>
                <a:cs typeface="Calibri"/>
              </a:rPr>
              <a:t>’ </a:t>
            </a:r>
            <a:r>
              <a:rPr lang="en-US" sz="4400" spc="-70" dirty="0">
                <a:latin typeface="Calibri"/>
                <a:ea typeface="Helvetica CY" charset="0"/>
                <a:cs typeface="Calibri"/>
              </a:rPr>
              <a:t>love</a:t>
            </a:r>
            <a:r>
              <a:rPr lang="en-US" sz="4400" spc="-300" dirty="0">
                <a:latin typeface="Calibri"/>
                <a:ea typeface="Helvetica CY" charset="0"/>
                <a:cs typeface="Calibri"/>
              </a:rPr>
              <a:t>, </a:t>
            </a:r>
            <a:r>
              <a:rPr lang="en-US" sz="4400" spc="-70" dirty="0">
                <a:latin typeface="Calibri"/>
                <a:ea typeface="Helvetica CY" charset="0"/>
                <a:cs typeface="Calibri"/>
              </a:rPr>
              <a:t>John</a:t>
            </a:r>
            <a:r>
              <a:rPr lang="en-US" sz="4400" spc="-300" dirty="0">
                <a:latin typeface="Calibri"/>
                <a:ea typeface="Helvetica CY" charset="0"/>
                <a:cs typeface="Calibri"/>
              </a:rPr>
              <a:t>’s</a:t>
            </a:r>
            <a:r>
              <a:rPr lang="en-US" sz="4400" spc="-70" dirty="0">
                <a:latin typeface="Calibri"/>
                <a:ea typeface="Helvetica CY" charset="0"/>
                <a:cs typeface="Calibri"/>
              </a:rPr>
              <a:t> </a:t>
            </a:r>
            <a:r>
              <a:rPr lang="en-US" sz="4400" spc="-70" dirty="0" smtClean="0">
                <a:latin typeface="Calibri"/>
                <a:ea typeface="Helvetica CY" charset="0"/>
                <a:cs typeface="Calibri"/>
              </a:rPr>
              <a:t>impetuosity </a:t>
            </a:r>
            <a:r>
              <a:rPr lang="en-US" sz="4400" spc="-70" dirty="0">
                <a:latin typeface="Calibri"/>
                <a:ea typeface="Helvetica CY" charset="0"/>
                <a:cs typeface="Calibri"/>
              </a:rPr>
              <a:t>and anger </a:t>
            </a:r>
            <a:r>
              <a:rPr lang="en-US" sz="4400" spc="-70" dirty="0" smtClean="0">
                <a:latin typeface="Calibri"/>
                <a:ea typeface="Helvetica CY" charset="0"/>
                <a:cs typeface="Calibri"/>
              </a:rPr>
              <a:t>   </a:t>
            </a:r>
            <a:r>
              <a:rPr lang="en-US" sz="4400" dirty="0" smtClean="0">
                <a:latin typeface="Calibri"/>
                <a:ea typeface="Helvetica CY" charset="0"/>
                <a:cs typeface="Calibri"/>
              </a:rPr>
              <a:t>were </a:t>
            </a:r>
            <a:r>
              <a:rPr lang="en-US" sz="4400" dirty="0">
                <a:latin typeface="Calibri"/>
                <a:ea typeface="Helvetica CY" charset="0"/>
                <a:cs typeface="Calibri"/>
              </a:rPr>
              <a:t>transformed to </a:t>
            </a:r>
            <a:r>
              <a:rPr lang="en-US" sz="4400" dirty="0" smtClean="0">
                <a:latin typeface="Calibri"/>
                <a:ea typeface="Helvetica CY" charset="0"/>
                <a:cs typeface="Calibri"/>
              </a:rPr>
              <a:t>loving-kindness   and </a:t>
            </a:r>
            <a:r>
              <a:rPr lang="en-US" sz="4400" dirty="0">
                <a:latin typeface="Calibri"/>
                <a:ea typeface="Helvetica CY" charset="0"/>
                <a:cs typeface="Calibri"/>
              </a:rPr>
              <a:t>a gentle, compassionate </a:t>
            </a:r>
            <a:r>
              <a:rPr lang="en-US" sz="4400" dirty="0" smtClean="0">
                <a:latin typeface="Calibri"/>
                <a:ea typeface="Helvetica CY" charset="0"/>
                <a:cs typeface="Calibri"/>
              </a:rPr>
              <a:t>spirit.</a:t>
            </a:r>
          </a:p>
          <a:p>
            <a:pPr algn="ctr" eaLnBrk="1" hangingPunct="1">
              <a:lnSpc>
                <a:spcPct val="90000"/>
              </a:lnSpc>
            </a:pPr>
            <a:r>
              <a:rPr lang="en-US" sz="4400" dirty="0" smtClean="0">
                <a:latin typeface="Calibri"/>
                <a:ea typeface="Helvetica CY" charset="0"/>
                <a:cs typeface="Calibri"/>
              </a:rPr>
              <a:t>In </a:t>
            </a:r>
            <a:r>
              <a:rPr lang="en-US" sz="4400" dirty="0">
                <a:latin typeface="Calibri"/>
                <a:ea typeface="Helvetica CY" charset="0"/>
                <a:cs typeface="Calibri"/>
              </a:rPr>
              <a:t>John’s first epistle, the word love appears nearly 40 times; in its various forms, it appears 50 times.</a:t>
            </a:r>
          </a:p>
        </p:txBody>
      </p:sp>
    </p:spTree>
    <p:extLst>
      <p:ext uri="{BB962C8B-B14F-4D97-AF65-F5344CB8AC3E}">
        <p14:creationId xmlns:p14="http://schemas.microsoft.com/office/powerpoint/2010/main" val="3116889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8596" y="12335"/>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Power </a:t>
            </a:r>
            <a:r>
              <a:rPr lang="en-US" sz="3200" i="1" dirty="0">
                <a:solidFill>
                  <a:srgbClr val="FFFF00"/>
                </a:solidFill>
                <a:latin typeface="Cambria"/>
                <a:cs typeface="Cambria"/>
              </a:rPr>
              <a:t>of Personal Testimony </a:t>
            </a:r>
            <a:endParaRPr lang="en-US" sz="3200" i="1" dirty="0" smtClean="0">
              <a:solidFill>
                <a:srgbClr val="FFFF00"/>
              </a:solidFill>
              <a:latin typeface="Cambria"/>
              <a:cs typeface="Cambria"/>
            </a:endParaRPr>
          </a:p>
          <a:p>
            <a:pPr marL="36000"/>
            <a:r>
              <a:rPr lang="en-US" sz="3200" b="1" spc="50" dirty="0" smtClean="0">
                <a:latin typeface="Cambria"/>
                <a:cs typeface="Cambria"/>
              </a:rPr>
              <a:t>Transformative</a:t>
            </a:r>
            <a:endParaRPr lang="en-US" sz="3200" b="1" spc="50" dirty="0">
              <a:latin typeface="Cambria"/>
              <a:cs typeface="Cambria"/>
            </a:endParaRPr>
          </a:p>
        </p:txBody>
      </p:sp>
      <p:sp>
        <p:nvSpPr>
          <p:cNvPr id="6" name="Text Box 3"/>
          <p:cNvSpPr txBox="1">
            <a:spLocks noChangeArrowheads="1"/>
          </p:cNvSpPr>
          <p:nvPr/>
        </p:nvSpPr>
        <p:spPr bwMode="auto">
          <a:xfrm>
            <a:off x="0" y="1435863"/>
            <a:ext cx="9144000" cy="436940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a:latin typeface="Calibri"/>
                <a:ea typeface="Helvetica CY" charset="0"/>
                <a:cs typeface="Calibri"/>
              </a:rPr>
              <a:t>“The exercise of force is contrary to </a:t>
            </a:r>
            <a:r>
              <a:rPr lang="en-US" sz="4400" dirty="0" smtClean="0">
                <a:latin typeface="Calibri"/>
                <a:ea typeface="Helvetica CY" charset="0"/>
                <a:cs typeface="Calibri"/>
              </a:rPr>
              <a:t> the </a:t>
            </a:r>
            <a:r>
              <a:rPr lang="en-US" sz="4400" dirty="0">
                <a:latin typeface="Calibri"/>
                <a:ea typeface="Helvetica CY" charset="0"/>
                <a:cs typeface="Calibri"/>
              </a:rPr>
              <a:t>principles of God’s government; </a:t>
            </a:r>
            <a:r>
              <a:rPr lang="en-US" sz="4400" dirty="0" smtClean="0">
                <a:latin typeface="Calibri"/>
                <a:ea typeface="Helvetica CY" charset="0"/>
                <a:cs typeface="Calibri"/>
              </a:rPr>
              <a:t> He </a:t>
            </a:r>
            <a:r>
              <a:rPr lang="en-US" sz="4400" dirty="0">
                <a:latin typeface="Calibri"/>
                <a:ea typeface="Helvetica CY" charset="0"/>
                <a:cs typeface="Calibri"/>
              </a:rPr>
              <a:t>desires only the service of love; </a:t>
            </a:r>
            <a:r>
              <a:rPr lang="en-US" sz="4400" dirty="0" smtClean="0">
                <a:latin typeface="Calibri"/>
                <a:ea typeface="Helvetica CY" charset="0"/>
                <a:cs typeface="Calibri"/>
              </a:rPr>
              <a:t> and </a:t>
            </a:r>
            <a:r>
              <a:rPr lang="en-US" sz="4400" dirty="0">
                <a:latin typeface="Calibri"/>
                <a:ea typeface="Helvetica CY" charset="0"/>
                <a:cs typeface="Calibri"/>
              </a:rPr>
              <a:t>love cannot be commanded; it cannot be won by force or </a:t>
            </a:r>
            <a:r>
              <a:rPr lang="en-US" sz="4400" dirty="0" smtClean="0">
                <a:latin typeface="Calibri"/>
                <a:ea typeface="Helvetica CY" charset="0"/>
                <a:cs typeface="Calibri"/>
              </a:rPr>
              <a:t>authority.</a:t>
            </a:r>
          </a:p>
          <a:p>
            <a:pPr algn="ctr" eaLnBrk="1" hangingPunct="1">
              <a:lnSpc>
                <a:spcPct val="90000"/>
              </a:lnSpc>
            </a:pPr>
            <a:r>
              <a:rPr lang="en-US" sz="4400" b="1" spc="60" dirty="0" smtClean="0">
                <a:latin typeface="Calibri"/>
                <a:ea typeface="Helvetica CY" charset="0"/>
                <a:cs typeface="Calibri"/>
              </a:rPr>
              <a:t>Only </a:t>
            </a:r>
            <a:r>
              <a:rPr lang="en-US" sz="4400" b="1" spc="60" dirty="0">
                <a:latin typeface="Calibri"/>
                <a:ea typeface="Helvetica CY" charset="0"/>
                <a:cs typeface="Calibri"/>
              </a:rPr>
              <a:t>by love is love awakened</a:t>
            </a:r>
            <a:r>
              <a:rPr lang="en-US" sz="4400" dirty="0">
                <a:latin typeface="Calibri"/>
                <a:ea typeface="Helvetica CY" charset="0"/>
                <a:cs typeface="Calibri"/>
              </a:rPr>
              <a:t>.</a:t>
            </a:r>
            <a:r>
              <a:rPr lang="en-US" sz="4400" dirty="0" smtClean="0">
                <a:latin typeface="Calibri"/>
                <a:ea typeface="Helvetica CY" charset="0"/>
                <a:cs typeface="Calibri"/>
              </a:rPr>
              <a:t>”                  —</a:t>
            </a:r>
            <a:r>
              <a:rPr lang="en-US" sz="4400" i="1" cap="small" dirty="0">
                <a:latin typeface="Calibri"/>
                <a:ea typeface="Helvetica CY" charset="0"/>
                <a:cs typeface="Calibri"/>
              </a:rPr>
              <a:t>The Desire of </a:t>
            </a:r>
            <a:r>
              <a:rPr lang="en-US" sz="4400" i="1" cap="small" dirty="0" smtClean="0">
                <a:latin typeface="Calibri"/>
                <a:ea typeface="Helvetica CY" charset="0"/>
                <a:cs typeface="Calibri"/>
              </a:rPr>
              <a:t>Ages</a:t>
            </a:r>
            <a:r>
              <a:rPr lang="en-US" sz="4400" i="1" cap="small" dirty="0">
                <a:latin typeface="Calibri"/>
                <a:ea typeface="Helvetica CY" charset="0"/>
                <a:cs typeface="Calibri"/>
              </a:rPr>
              <a:t> </a:t>
            </a:r>
            <a:r>
              <a:rPr lang="en-US" sz="4400" i="1" cap="small" dirty="0" smtClean="0">
                <a:latin typeface="Calibri"/>
                <a:ea typeface="Helvetica CY" charset="0"/>
                <a:cs typeface="Calibri"/>
              </a:rPr>
              <a:t>2</a:t>
            </a:r>
            <a:r>
              <a:rPr lang="en-US" sz="4400" dirty="0" smtClean="0">
                <a:latin typeface="Calibri"/>
                <a:ea typeface="Helvetica CY" charset="0"/>
                <a:cs typeface="Calibri"/>
              </a:rPr>
              <a:t>2</a:t>
            </a:r>
            <a:r>
              <a:rPr lang="en-US" sz="4400" dirty="0">
                <a:latin typeface="Calibri"/>
                <a:ea typeface="Helvetica CY" charset="0"/>
                <a:cs typeface="Calibri"/>
              </a:rPr>
              <a:t>.</a:t>
            </a:r>
          </a:p>
        </p:txBody>
      </p:sp>
    </p:spTree>
    <p:extLst>
      <p:ext uri="{BB962C8B-B14F-4D97-AF65-F5344CB8AC3E}">
        <p14:creationId xmlns:p14="http://schemas.microsoft.com/office/powerpoint/2010/main" val="2173199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8596" y="12335"/>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Power </a:t>
            </a:r>
            <a:r>
              <a:rPr lang="en-US" sz="3200" i="1" dirty="0">
                <a:solidFill>
                  <a:srgbClr val="FFFF00"/>
                </a:solidFill>
                <a:latin typeface="Cambria"/>
                <a:cs typeface="Cambria"/>
              </a:rPr>
              <a:t>of Personal Testimony </a:t>
            </a:r>
            <a:endParaRPr lang="en-US" sz="3200" i="1" dirty="0" smtClean="0">
              <a:solidFill>
                <a:srgbClr val="FFFF00"/>
              </a:solidFill>
              <a:latin typeface="Cambria"/>
              <a:cs typeface="Cambria"/>
            </a:endParaRPr>
          </a:p>
          <a:p>
            <a:pPr marL="36000"/>
            <a:r>
              <a:rPr lang="en-US" sz="3200" b="1" spc="50" dirty="0" smtClean="0">
                <a:latin typeface="Cambria"/>
                <a:cs typeface="Cambria"/>
              </a:rPr>
              <a:t>Transformative</a:t>
            </a:r>
            <a:endParaRPr lang="en-US" sz="3200" b="1" spc="50" dirty="0">
              <a:latin typeface="Cambria"/>
              <a:cs typeface="Cambria"/>
            </a:endParaRPr>
          </a:p>
        </p:txBody>
      </p:sp>
      <p:sp>
        <p:nvSpPr>
          <p:cNvPr id="6"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smtClean="0">
                <a:latin typeface="Calibri"/>
                <a:ea typeface="Helvetica CY" charset="0"/>
                <a:cs typeface="Calibri"/>
              </a:rPr>
              <a:t>The </a:t>
            </a:r>
            <a:r>
              <a:rPr lang="en-US" sz="4400" dirty="0">
                <a:latin typeface="Calibri"/>
                <a:ea typeface="Helvetica CY" charset="0"/>
                <a:cs typeface="Calibri"/>
              </a:rPr>
              <a:t>greatest testimony of Christianity is a changed life. This does not </a:t>
            </a:r>
            <a:r>
              <a:rPr lang="en-US" sz="4400" dirty="0" smtClean="0">
                <a:latin typeface="Calibri"/>
                <a:ea typeface="Helvetica CY" charset="0"/>
                <a:cs typeface="Calibri"/>
              </a:rPr>
              <a:t>      mean </a:t>
            </a:r>
            <a:r>
              <a:rPr lang="en-US" sz="4400" dirty="0">
                <a:latin typeface="Calibri"/>
                <a:ea typeface="Helvetica CY" charset="0"/>
                <a:cs typeface="Calibri"/>
              </a:rPr>
              <a:t>we will never make mistakes </a:t>
            </a:r>
            <a:r>
              <a:rPr lang="en-US" sz="4400" dirty="0" smtClean="0">
                <a:latin typeface="Calibri"/>
                <a:ea typeface="Helvetica CY" charset="0"/>
                <a:cs typeface="Calibri"/>
              </a:rPr>
              <a:t> and </a:t>
            </a:r>
            <a:r>
              <a:rPr lang="en-US" sz="4400" dirty="0">
                <a:latin typeface="Calibri"/>
                <a:ea typeface="Helvetica CY" charset="0"/>
                <a:cs typeface="Calibri"/>
              </a:rPr>
              <a:t>that we might at times not be </a:t>
            </a:r>
            <a:r>
              <a:rPr lang="en-US" sz="4400" dirty="0" smtClean="0">
                <a:latin typeface="Calibri"/>
                <a:ea typeface="Helvetica CY" charset="0"/>
                <a:cs typeface="Calibri"/>
              </a:rPr>
              <a:t>   the </a:t>
            </a:r>
            <a:r>
              <a:rPr lang="en-US" sz="4400" dirty="0">
                <a:latin typeface="Calibri"/>
                <a:ea typeface="Helvetica CY" charset="0"/>
                <a:cs typeface="Calibri"/>
              </a:rPr>
              <a:t>conduits of love and grace that </a:t>
            </a:r>
            <a:r>
              <a:rPr lang="en-US" sz="4400" dirty="0" smtClean="0">
                <a:latin typeface="Calibri"/>
                <a:ea typeface="Helvetica CY" charset="0"/>
                <a:cs typeface="Calibri"/>
              </a:rPr>
              <a:t>  we </a:t>
            </a:r>
            <a:r>
              <a:rPr lang="en-US" sz="4400" dirty="0">
                <a:latin typeface="Calibri"/>
                <a:ea typeface="Helvetica CY" charset="0"/>
                <a:cs typeface="Calibri"/>
              </a:rPr>
              <a:t>are supposed to </a:t>
            </a:r>
            <a:r>
              <a:rPr lang="en-US" sz="4400" dirty="0" smtClean="0">
                <a:latin typeface="Calibri"/>
                <a:ea typeface="Helvetica CY" charset="0"/>
                <a:cs typeface="Calibri"/>
              </a:rPr>
              <a:t>be.</a:t>
            </a:r>
          </a:p>
          <a:p>
            <a:pPr algn="ctr" eaLnBrk="1" hangingPunct="1">
              <a:lnSpc>
                <a:spcPct val="90000"/>
              </a:lnSpc>
            </a:pPr>
            <a:r>
              <a:rPr lang="en-US" sz="4400" dirty="0" smtClean="0">
                <a:latin typeface="Calibri"/>
                <a:ea typeface="Helvetica CY" charset="0"/>
                <a:cs typeface="Calibri"/>
              </a:rPr>
              <a:t>But </a:t>
            </a:r>
            <a:r>
              <a:rPr lang="en-US" sz="4400" dirty="0">
                <a:latin typeface="Calibri"/>
                <a:ea typeface="Helvetica CY" charset="0"/>
                <a:cs typeface="Calibri"/>
              </a:rPr>
              <a:t>it does mean that, ideally, the love </a:t>
            </a:r>
            <a:r>
              <a:rPr lang="en-US" sz="4400" spc="-100" dirty="0">
                <a:latin typeface="Calibri"/>
                <a:ea typeface="Helvetica CY" charset="0"/>
                <a:cs typeface="Calibri"/>
              </a:rPr>
              <a:t>of Christ will flow from our lives, and we </a:t>
            </a:r>
            <a:r>
              <a:rPr lang="en-US" sz="4400" dirty="0">
                <a:latin typeface="Calibri"/>
                <a:ea typeface="Helvetica CY" charset="0"/>
                <a:cs typeface="Calibri"/>
              </a:rPr>
              <a:t>will be a blessing to those around us.</a:t>
            </a:r>
          </a:p>
        </p:txBody>
      </p:sp>
    </p:spTree>
    <p:extLst>
      <p:ext uri="{BB962C8B-B14F-4D97-AF65-F5344CB8AC3E}">
        <p14:creationId xmlns:p14="http://schemas.microsoft.com/office/powerpoint/2010/main" val="1659455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8596" y="12335"/>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Power </a:t>
            </a:r>
            <a:r>
              <a:rPr lang="en-US" sz="3200" i="1" dirty="0">
                <a:solidFill>
                  <a:srgbClr val="FFFF00"/>
                </a:solidFill>
                <a:latin typeface="Cambria"/>
                <a:cs typeface="Cambria"/>
              </a:rPr>
              <a:t>of Personal Testimony </a:t>
            </a:r>
            <a:endParaRPr lang="en-US" sz="3200" i="1" dirty="0" smtClean="0">
              <a:solidFill>
                <a:srgbClr val="FFFF00"/>
              </a:solidFill>
              <a:latin typeface="Cambria"/>
              <a:cs typeface="Cambria"/>
            </a:endParaRPr>
          </a:p>
          <a:p>
            <a:pPr marL="36000"/>
            <a:r>
              <a:rPr lang="en-US" sz="3200" b="1" spc="50" dirty="0" smtClean="0">
                <a:latin typeface="Cambria"/>
                <a:cs typeface="Cambria"/>
              </a:rPr>
              <a:t>Telling the Story of Jesus</a:t>
            </a:r>
            <a:endParaRPr lang="en-US" sz="3200" b="1" spc="50" dirty="0">
              <a:latin typeface="Cambria"/>
              <a:cs typeface="Cambria"/>
            </a:endParaRPr>
          </a:p>
        </p:txBody>
      </p:sp>
      <p:sp>
        <p:nvSpPr>
          <p:cNvPr id="6"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pPr>
            <a:r>
              <a:rPr lang="en-US" sz="4400" spc="-30" dirty="0">
                <a:latin typeface="Calibri"/>
                <a:ea typeface="Helvetica CY" charset="0"/>
                <a:cs typeface="Calibri"/>
              </a:rPr>
              <a:t>The first missionaries that Jesus sent out had been madmen, demoniacs who a few hours before had terrorized the countryside and </a:t>
            </a:r>
            <a:r>
              <a:rPr lang="en-US" sz="4400" spc="-30" dirty="0" smtClean="0">
                <a:latin typeface="Calibri"/>
                <a:ea typeface="Helvetica CY" charset="0"/>
                <a:cs typeface="Calibri"/>
              </a:rPr>
              <a:t>neighboring villagers.</a:t>
            </a:r>
          </a:p>
          <a:p>
            <a:pPr algn="ctr" eaLnBrk="1" hangingPunct="1">
              <a:lnSpc>
                <a:spcPct val="90000"/>
              </a:lnSpc>
            </a:pPr>
            <a:r>
              <a:rPr lang="en-US" sz="4400" spc="-30" dirty="0" smtClean="0">
                <a:latin typeface="Calibri"/>
                <a:ea typeface="Helvetica CY" charset="0"/>
                <a:cs typeface="Calibri"/>
              </a:rPr>
              <a:t>They </a:t>
            </a:r>
            <a:r>
              <a:rPr lang="en-US" sz="4400" spc="-30" dirty="0">
                <a:latin typeface="Calibri"/>
                <a:ea typeface="Helvetica CY" charset="0"/>
                <a:cs typeface="Calibri"/>
              </a:rPr>
              <a:t>met Jesus, and their lives were </a:t>
            </a:r>
            <a:r>
              <a:rPr lang="en-US" sz="4400" spc="-100" dirty="0">
                <a:latin typeface="Calibri"/>
                <a:ea typeface="Helvetica CY" charset="0"/>
                <a:cs typeface="Calibri"/>
              </a:rPr>
              <a:t>changed. They would never be the same. </a:t>
            </a:r>
            <a:r>
              <a:rPr lang="en-US" sz="4400" spc="-30" dirty="0">
                <a:latin typeface="Calibri"/>
                <a:ea typeface="Helvetica CY" charset="0"/>
                <a:cs typeface="Calibri"/>
              </a:rPr>
              <a:t>Jesus drove the tormenting demons out of their bodies into a herd of pigs and over a cliff into the sea (</a:t>
            </a:r>
            <a:r>
              <a:rPr lang="en-US" sz="4400" i="1" spc="-30" dirty="0">
                <a:latin typeface="Calibri"/>
                <a:ea typeface="Helvetica CY" charset="0"/>
                <a:cs typeface="Calibri"/>
              </a:rPr>
              <a:t>Matt. 8:32–</a:t>
            </a:r>
            <a:r>
              <a:rPr lang="en-US" sz="4400" i="1" spc="-30" dirty="0" smtClean="0">
                <a:latin typeface="Calibri"/>
                <a:ea typeface="Helvetica CY" charset="0"/>
                <a:cs typeface="Calibri"/>
              </a:rPr>
              <a:t>34</a:t>
            </a:r>
            <a:r>
              <a:rPr lang="en-US" sz="4400" spc="-30" dirty="0" smtClean="0">
                <a:latin typeface="Calibri"/>
                <a:ea typeface="Helvetica CY" charset="0"/>
                <a:cs typeface="Calibri"/>
              </a:rPr>
              <a:t>)</a:t>
            </a:r>
            <a:r>
              <a:rPr lang="en-US" sz="4400" spc="-30" dirty="0">
                <a:latin typeface="Calibri"/>
                <a:ea typeface="Helvetica CY" charset="0"/>
                <a:cs typeface="Calibri"/>
              </a:rPr>
              <a:t>.</a:t>
            </a:r>
            <a:endParaRPr lang="en-US" sz="4400" b="1" dirty="0">
              <a:latin typeface="Calibri"/>
              <a:ea typeface="Helvetica CY" charset="0"/>
              <a:cs typeface="Calibri"/>
            </a:endParaRPr>
          </a:p>
        </p:txBody>
      </p:sp>
    </p:spTree>
    <p:extLst>
      <p:ext uri="{BB962C8B-B14F-4D97-AF65-F5344CB8AC3E}">
        <p14:creationId xmlns:p14="http://schemas.microsoft.com/office/powerpoint/2010/main" val="3780785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8596" y="12335"/>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Power </a:t>
            </a:r>
            <a:r>
              <a:rPr lang="en-US" sz="3200" i="1" dirty="0">
                <a:solidFill>
                  <a:srgbClr val="FFFF00"/>
                </a:solidFill>
                <a:latin typeface="Cambria"/>
                <a:cs typeface="Cambria"/>
              </a:rPr>
              <a:t>of Personal Testimony </a:t>
            </a:r>
            <a:endParaRPr lang="en-US" sz="3200" i="1" dirty="0" smtClean="0">
              <a:solidFill>
                <a:srgbClr val="FFFF00"/>
              </a:solidFill>
              <a:latin typeface="Cambria"/>
              <a:cs typeface="Cambria"/>
            </a:endParaRPr>
          </a:p>
          <a:p>
            <a:pPr marL="36000"/>
            <a:r>
              <a:rPr lang="en-US" sz="3200" b="1" spc="50" dirty="0" smtClean="0">
                <a:latin typeface="Cambria"/>
                <a:cs typeface="Cambria"/>
              </a:rPr>
              <a:t>Telling the Story of Jesus</a:t>
            </a:r>
            <a:endParaRPr lang="en-US" sz="3200" b="1" spc="50" dirty="0">
              <a:latin typeface="Cambria"/>
              <a:cs typeface="Cambria"/>
            </a:endParaRPr>
          </a:p>
        </p:txBody>
      </p:sp>
      <p:sp>
        <p:nvSpPr>
          <p:cNvPr id="6"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a:latin typeface="Calibri"/>
                <a:ea typeface="Helvetica CY" charset="0"/>
                <a:cs typeface="Calibri"/>
              </a:rPr>
              <a:t>“For a few moments only these men had been privileged to hear the teachings of Christ. Not one sermon from His lips had ever fallen upon their ears. They could not instruct the people as the disciples who had been daily with Christ were able to </a:t>
            </a:r>
            <a:r>
              <a:rPr lang="en-US" sz="4400" dirty="0" smtClean="0">
                <a:latin typeface="Calibri"/>
                <a:ea typeface="Helvetica CY" charset="0"/>
                <a:cs typeface="Calibri"/>
              </a:rPr>
              <a:t>do.</a:t>
            </a:r>
          </a:p>
          <a:p>
            <a:pPr algn="ctr" eaLnBrk="1" hangingPunct="1">
              <a:lnSpc>
                <a:spcPct val="90000"/>
              </a:lnSpc>
            </a:pPr>
            <a:r>
              <a:rPr lang="en-US" sz="4400" dirty="0" smtClean="0">
                <a:latin typeface="Calibri"/>
                <a:ea typeface="Helvetica CY" charset="0"/>
                <a:cs typeface="Calibri"/>
              </a:rPr>
              <a:t>But </a:t>
            </a:r>
            <a:r>
              <a:rPr lang="en-US" sz="4400" dirty="0">
                <a:latin typeface="Calibri"/>
                <a:ea typeface="Helvetica CY" charset="0"/>
                <a:cs typeface="Calibri"/>
              </a:rPr>
              <a:t>they bore in their own persons the evidence that Jesus was the Messiah. </a:t>
            </a:r>
            <a:endParaRPr lang="en-US" sz="4400" b="1" dirty="0">
              <a:latin typeface="Calibri"/>
              <a:ea typeface="Helvetica CY" charset="0"/>
              <a:cs typeface="Calibri"/>
            </a:endParaRPr>
          </a:p>
        </p:txBody>
      </p:sp>
    </p:spTree>
    <p:extLst>
      <p:ext uri="{BB962C8B-B14F-4D97-AF65-F5344CB8AC3E}">
        <p14:creationId xmlns:p14="http://schemas.microsoft.com/office/powerpoint/2010/main" val="2821718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8596" y="12335"/>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Power </a:t>
            </a:r>
            <a:r>
              <a:rPr lang="en-US" sz="3200" i="1" dirty="0">
                <a:solidFill>
                  <a:srgbClr val="FFFF00"/>
                </a:solidFill>
                <a:latin typeface="Cambria"/>
                <a:cs typeface="Cambria"/>
              </a:rPr>
              <a:t>of Personal Testimony </a:t>
            </a:r>
            <a:endParaRPr lang="en-US" sz="3200" i="1" dirty="0" smtClean="0">
              <a:solidFill>
                <a:srgbClr val="FFFF00"/>
              </a:solidFill>
              <a:latin typeface="Cambria"/>
              <a:cs typeface="Cambria"/>
            </a:endParaRPr>
          </a:p>
          <a:p>
            <a:pPr marL="36000"/>
            <a:r>
              <a:rPr lang="en-US" sz="3200" b="1" spc="50" dirty="0" smtClean="0">
                <a:latin typeface="Cambria"/>
                <a:cs typeface="Cambria"/>
              </a:rPr>
              <a:t>Telling the Story of Jesus</a:t>
            </a:r>
            <a:endParaRPr lang="en-US" sz="3200" b="1" spc="50" dirty="0">
              <a:latin typeface="Cambria"/>
              <a:cs typeface="Cambria"/>
            </a:endParaRPr>
          </a:p>
        </p:txBody>
      </p:sp>
      <p:sp>
        <p:nvSpPr>
          <p:cNvPr id="6"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smtClean="0">
                <a:latin typeface="Calibri"/>
                <a:ea typeface="Helvetica CY" charset="0"/>
                <a:cs typeface="Calibri"/>
              </a:rPr>
              <a:t>They </a:t>
            </a:r>
            <a:r>
              <a:rPr lang="en-US" sz="4400" dirty="0">
                <a:latin typeface="Calibri"/>
                <a:ea typeface="Helvetica CY" charset="0"/>
                <a:cs typeface="Calibri"/>
              </a:rPr>
              <a:t>could tell what they knew; what </a:t>
            </a:r>
            <a:r>
              <a:rPr lang="en-US" sz="4400" spc="-150" dirty="0" smtClean="0">
                <a:latin typeface="Calibri"/>
                <a:ea typeface="Helvetica CY" charset="0"/>
                <a:cs typeface="Calibri"/>
              </a:rPr>
              <a:t>they...had </a:t>
            </a:r>
            <a:r>
              <a:rPr lang="en-US" sz="4400" spc="-150" dirty="0">
                <a:latin typeface="Calibri"/>
                <a:ea typeface="Helvetica CY" charset="0"/>
                <a:cs typeface="Calibri"/>
              </a:rPr>
              <a:t>seen, and heard, and felt of the </a:t>
            </a:r>
            <a:r>
              <a:rPr lang="en-US" sz="4400" dirty="0">
                <a:latin typeface="Calibri"/>
                <a:ea typeface="Helvetica CY" charset="0"/>
                <a:cs typeface="Calibri"/>
              </a:rPr>
              <a:t>power of Christ. This is what </a:t>
            </a:r>
            <a:r>
              <a:rPr lang="en-US" sz="4400" dirty="0" smtClean="0">
                <a:latin typeface="Calibri"/>
                <a:ea typeface="Helvetica CY" charset="0"/>
                <a:cs typeface="Calibri"/>
              </a:rPr>
              <a:t>everyone </a:t>
            </a:r>
            <a:r>
              <a:rPr lang="en-US" sz="4400" dirty="0">
                <a:latin typeface="Calibri"/>
                <a:ea typeface="Helvetica CY" charset="0"/>
                <a:cs typeface="Calibri"/>
              </a:rPr>
              <a:t>can do whose heart has been touched </a:t>
            </a:r>
            <a:r>
              <a:rPr lang="en-US" sz="4400" spc="-100" dirty="0" smtClean="0">
                <a:latin typeface="Calibri"/>
                <a:ea typeface="Helvetica CY" charset="0"/>
                <a:cs typeface="Calibri"/>
              </a:rPr>
              <a:t>by </a:t>
            </a:r>
            <a:r>
              <a:rPr lang="en-US" sz="4400" spc="-100" dirty="0">
                <a:latin typeface="Calibri"/>
                <a:ea typeface="Helvetica CY" charset="0"/>
                <a:cs typeface="Calibri"/>
              </a:rPr>
              <a:t>the grace of God.</a:t>
            </a:r>
            <a:r>
              <a:rPr lang="en-US" sz="4400" spc="-100" dirty="0" smtClean="0">
                <a:latin typeface="Calibri"/>
                <a:ea typeface="Helvetica CY" charset="0"/>
                <a:cs typeface="Calibri"/>
              </a:rPr>
              <a:t>”</a:t>
            </a:r>
            <a:r>
              <a:rPr lang="en-US" spc="-100" dirty="0" smtClean="0">
                <a:latin typeface="Calibri"/>
                <a:ea typeface="Helvetica CY" charset="0"/>
                <a:cs typeface="Calibri"/>
              </a:rPr>
              <a:t>—</a:t>
            </a:r>
            <a:r>
              <a:rPr lang="en-US" i="1" cap="small" spc="-100" dirty="0" smtClean="0">
                <a:latin typeface="Calibri"/>
                <a:ea typeface="Helvetica CY" charset="0"/>
                <a:cs typeface="Calibri"/>
              </a:rPr>
              <a:t>Desire </a:t>
            </a:r>
            <a:r>
              <a:rPr lang="en-US" i="1" cap="small" spc="-100" dirty="0">
                <a:latin typeface="Calibri"/>
                <a:ea typeface="Helvetica CY" charset="0"/>
                <a:cs typeface="Calibri"/>
              </a:rPr>
              <a:t>of </a:t>
            </a:r>
            <a:r>
              <a:rPr lang="en-US" i="1" cap="small" spc="-100" dirty="0" smtClean="0">
                <a:latin typeface="Calibri"/>
                <a:ea typeface="Helvetica CY" charset="0"/>
                <a:cs typeface="Calibri"/>
              </a:rPr>
              <a:t>Ages</a:t>
            </a:r>
            <a:r>
              <a:rPr lang="en-US" i="1" cap="small" spc="-100" dirty="0">
                <a:latin typeface="Calibri"/>
                <a:ea typeface="Helvetica CY" charset="0"/>
                <a:cs typeface="Calibri"/>
              </a:rPr>
              <a:t> </a:t>
            </a:r>
            <a:r>
              <a:rPr lang="en-US" spc="-100" dirty="0" smtClean="0">
                <a:latin typeface="Calibri"/>
                <a:ea typeface="Helvetica CY" charset="0"/>
                <a:cs typeface="Calibri"/>
              </a:rPr>
              <a:t>340</a:t>
            </a:r>
            <a:r>
              <a:rPr lang="en-US" sz="4400" spc="-100" dirty="0" smtClean="0">
                <a:latin typeface="Calibri"/>
                <a:ea typeface="Helvetica CY" charset="0"/>
                <a:cs typeface="Calibri"/>
              </a:rPr>
              <a:t>.</a:t>
            </a:r>
          </a:p>
          <a:p>
            <a:pPr algn="ctr" eaLnBrk="1" hangingPunct="1">
              <a:lnSpc>
                <a:spcPct val="90000"/>
              </a:lnSpc>
            </a:pPr>
            <a:r>
              <a:rPr lang="en-US" sz="4400" dirty="0" smtClean="0">
                <a:latin typeface="Calibri"/>
                <a:ea typeface="Helvetica CY" charset="0"/>
                <a:cs typeface="Calibri"/>
              </a:rPr>
              <a:t>Their </a:t>
            </a:r>
            <a:r>
              <a:rPr lang="en-US" sz="4400" dirty="0">
                <a:latin typeface="Calibri"/>
                <a:ea typeface="Helvetica CY" charset="0"/>
                <a:cs typeface="Calibri"/>
              </a:rPr>
              <a:t>testimonies prepared </a:t>
            </a:r>
            <a:r>
              <a:rPr lang="en-US" sz="4400" dirty="0" smtClean="0">
                <a:latin typeface="Calibri"/>
                <a:ea typeface="Helvetica CY" charset="0"/>
                <a:cs typeface="Calibri"/>
              </a:rPr>
              <a:t>ten </a:t>
            </a:r>
            <a:r>
              <a:rPr lang="en-US" sz="4400" dirty="0">
                <a:latin typeface="Calibri"/>
                <a:ea typeface="Helvetica CY" charset="0"/>
                <a:cs typeface="Calibri"/>
              </a:rPr>
              <a:t>cities on the shores of the Sea of Galilee, to receive the teachings of Jesus. This is the power of personal testimony.</a:t>
            </a:r>
            <a:endParaRPr lang="en-US" sz="4400" b="1" dirty="0">
              <a:latin typeface="Calibri"/>
              <a:ea typeface="Helvetica CY" charset="0"/>
              <a:cs typeface="Calibri"/>
            </a:endParaRPr>
          </a:p>
        </p:txBody>
      </p:sp>
    </p:spTree>
    <p:extLst>
      <p:ext uri="{BB962C8B-B14F-4D97-AF65-F5344CB8AC3E}">
        <p14:creationId xmlns:p14="http://schemas.microsoft.com/office/powerpoint/2010/main" val="1571904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20.3Q_cov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5003800" cy="6858000"/>
          </a:xfrm>
          <a:prstGeom prst="rect">
            <a:avLst/>
          </a:prstGeom>
        </p:spPr>
      </p:pic>
      <p:sp>
        <p:nvSpPr>
          <p:cNvPr id="2" name="TextBox 1"/>
          <p:cNvSpPr txBox="1"/>
          <p:nvPr/>
        </p:nvSpPr>
        <p:spPr>
          <a:xfrm>
            <a:off x="5004047" y="5877272"/>
            <a:ext cx="4128881" cy="430887"/>
          </a:xfrm>
          <a:prstGeom prst="rect">
            <a:avLst/>
          </a:prstGeom>
          <a:noFill/>
        </p:spPr>
        <p:txBody>
          <a:bodyPr wrap="square" rtlCol="0">
            <a:spAutoFit/>
          </a:bodyPr>
          <a:lstStyle/>
          <a:p>
            <a:pPr marL="216000" algn="ctr"/>
            <a:r>
              <a:rPr lang="en-US" sz="2200" b="1" spc="100" dirty="0" smtClean="0">
                <a:solidFill>
                  <a:schemeClr val="tx1">
                    <a:lumMod val="95000"/>
                  </a:schemeClr>
                </a:solidFill>
                <a:effectLst>
                  <a:outerShdw blurRad="50800" dist="114300" dir="2700000" algn="tl" rotWithShape="0">
                    <a:srgbClr val="000000">
                      <a:alpha val="90000"/>
                    </a:srgbClr>
                  </a:outerShdw>
                </a:effectLst>
                <a:latin typeface="Calibri"/>
                <a:cs typeface="Calibri"/>
              </a:rPr>
              <a:t>Mark A. Finley</a:t>
            </a:r>
            <a:endParaRPr lang="en-US" sz="2200" b="1" spc="100" dirty="0">
              <a:solidFill>
                <a:schemeClr val="tx1">
                  <a:lumMod val="95000"/>
                </a:schemeClr>
              </a:solidFill>
              <a:effectLst>
                <a:outerShdw blurRad="50800" dist="114300" dir="2700000" algn="tl" rotWithShape="0">
                  <a:srgbClr val="000000">
                    <a:alpha val="90000"/>
                  </a:srgbClr>
                </a:outerShdw>
              </a:effectLst>
              <a:latin typeface="Calibri"/>
              <a:cs typeface="Calibri"/>
            </a:endParaRPr>
          </a:p>
        </p:txBody>
      </p:sp>
      <p:sp>
        <p:nvSpPr>
          <p:cNvPr id="7" name="TextBox 6"/>
          <p:cNvSpPr txBox="1"/>
          <p:nvPr/>
        </p:nvSpPr>
        <p:spPr>
          <a:xfrm>
            <a:off x="-1328615" y="4708769"/>
            <a:ext cx="184666" cy="707886"/>
          </a:xfrm>
          <a:prstGeom prst="rect">
            <a:avLst/>
          </a:prstGeom>
          <a:noFill/>
        </p:spPr>
        <p:txBody>
          <a:bodyPr wrap="none" rtlCol="0">
            <a:spAutoFit/>
          </a:bodyPr>
          <a:lstStyle/>
          <a:p>
            <a:endParaRPr lang="en-US" dirty="0"/>
          </a:p>
        </p:txBody>
      </p:sp>
      <p:sp>
        <p:nvSpPr>
          <p:cNvPr id="6" name="TextBox 5"/>
          <p:cNvSpPr txBox="1"/>
          <p:nvPr/>
        </p:nvSpPr>
        <p:spPr>
          <a:xfrm>
            <a:off x="10037659" y="1884798"/>
            <a:ext cx="184666" cy="707886"/>
          </a:xfrm>
          <a:prstGeom prst="rect">
            <a:avLst/>
          </a:prstGeom>
          <a:noFill/>
        </p:spPr>
        <p:txBody>
          <a:bodyPr wrap="none" rtlCol="0">
            <a:spAutoFit/>
          </a:bodyPr>
          <a:lstStyle/>
          <a:p>
            <a:endParaRPr lang="en-US" dirty="0"/>
          </a:p>
        </p:txBody>
      </p:sp>
      <p:pic>
        <p:nvPicPr>
          <p:cNvPr id="8" name="Picture 7" descr="20.3Q_cover3b.jpg"/>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91591" y="1484784"/>
            <a:ext cx="4431666" cy="1735735"/>
          </a:xfrm>
          <a:prstGeom prst="rect">
            <a:avLst/>
          </a:prstGeom>
          <a:ln>
            <a:solidFill>
              <a:schemeClr val="tx1"/>
            </a:solidFill>
          </a:ln>
        </p:spPr>
      </p:pic>
    </p:spTree>
    <p:extLst>
      <p:ext uri="{BB962C8B-B14F-4D97-AF65-F5344CB8AC3E}">
        <p14:creationId xmlns:p14="http://schemas.microsoft.com/office/powerpoint/2010/main" val="40740702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80">
                                          <p:stCondLst>
                                            <p:cond delay="0"/>
                                          </p:stCondLst>
                                        </p:cTn>
                                        <p:tgtEl>
                                          <p:spTgt spid="8"/>
                                        </p:tgtEl>
                                      </p:cBhvr>
                                    </p:animEffect>
                                    <p:anim calcmode="lin" valueType="num">
                                      <p:cBhvr>
                                        <p:cTn id="1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6" dur="26">
                                          <p:stCondLst>
                                            <p:cond delay="650"/>
                                          </p:stCondLst>
                                        </p:cTn>
                                        <p:tgtEl>
                                          <p:spTgt spid="8"/>
                                        </p:tgtEl>
                                      </p:cBhvr>
                                      <p:to x="100000" y="60000"/>
                                    </p:animScale>
                                    <p:animScale>
                                      <p:cBhvr>
                                        <p:cTn id="17" dur="166" decel="50000">
                                          <p:stCondLst>
                                            <p:cond delay="676"/>
                                          </p:stCondLst>
                                        </p:cTn>
                                        <p:tgtEl>
                                          <p:spTgt spid="8"/>
                                        </p:tgtEl>
                                      </p:cBhvr>
                                      <p:to x="100000" y="100000"/>
                                    </p:animScale>
                                    <p:animScale>
                                      <p:cBhvr>
                                        <p:cTn id="18" dur="26">
                                          <p:stCondLst>
                                            <p:cond delay="1312"/>
                                          </p:stCondLst>
                                        </p:cTn>
                                        <p:tgtEl>
                                          <p:spTgt spid="8"/>
                                        </p:tgtEl>
                                      </p:cBhvr>
                                      <p:to x="100000" y="80000"/>
                                    </p:animScale>
                                    <p:animScale>
                                      <p:cBhvr>
                                        <p:cTn id="19" dur="166" decel="50000">
                                          <p:stCondLst>
                                            <p:cond delay="1338"/>
                                          </p:stCondLst>
                                        </p:cTn>
                                        <p:tgtEl>
                                          <p:spTgt spid="8"/>
                                        </p:tgtEl>
                                      </p:cBhvr>
                                      <p:to x="100000" y="100000"/>
                                    </p:animScale>
                                    <p:animScale>
                                      <p:cBhvr>
                                        <p:cTn id="20" dur="26">
                                          <p:stCondLst>
                                            <p:cond delay="1642"/>
                                          </p:stCondLst>
                                        </p:cTn>
                                        <p:tgtEl>
                                          <p:spTgt spid="8"/>
                                        </p:tgtEl>
                                      </p:cBhvr>
                                      <p:to x="100000" y="90000"/>
                                    </p:animScale>
                                    <p:animScale>
                                      <p:cBhvr>
                                        <p:cTn id="21" dur="166" decel="50000">
                                          <p:stCondLst>
                                            <p:cond delay="1668"/>
                                          </p:stCondLst>
                                        </p:cTn>
                                        <p:tgtEl>
                                          <p:spTgt spid="8"/>
                                        </p:tgtEl>
                                      </p:cBhvr>
                                      <p:to x="100000" y="100000"/>
                                    </p:animScale>
                                    <p:animScale>
                                      <p:cBhvr>
                                        <p:cTn id="22" dur="26">
                                          <p:stCondLst>
                                            <p:cond delay="1808"/>
                                          </p:stCondLst>
                                        </p:cTn>
                                        <p:tgtEl>
                                          <p:spTgt spid="8"/>
                                        </p:tgtEl>
                                      </p:cBhvr>
                                      <p:to x="100000" y="95000"/>
                                    </p:animScale>
                                    <p:animScale>
                                      <p:cBhvr>
                                        <p:cTn id="2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707063" y="14641"/>
            <a:ext cx="74369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Sharing the Story of Jesus</a:t>
            </a:r>
          </a:p>
          <a:p>
            <a:pPr marL="36000"/>
            <a:r>
              <a:rPr lang="en-US" sz="3200" b="1" spc="50" dirty="0" smtClean="0">
                <a:latin typeface="Cambria"/>
                <a:cs typeface="Cambria"/>
              </a:rPr>
              <a:t>3. </a:t>
            </a:r>
            <a:r>
              <a:rPr lang="en-US" sz="3200" b="1" spc="50" dirty="0">
                <a:latin typeface="Cambria"/>
                <a:cs typeface="Cambria"/>
              </a:rPr>
              <a:t>Testifying With Assurance 	 </a:t>
            </a:r>
          </a:p>
        </p:txBody>
      </p:sp>
      <p:pic>
        <p:nvPicPr>
          <p:cNvPr id="2" name="Picture 1"/>
          <p:cNvPicPr>
            <a:picLocks noChangeAspect="1"/>
          </p:cNvPicPr>
          <p:nvPr/>
        </p:nvPicPr>
        <p:blipFill>
          <a:blip r:embed="rId3"/>
          <a:stretch>
            <a:fillRect/>
          </a:stretch>
        </p:blipFill>
        <p:spPr>
          <a:xfrm>
            <a:off x="1232205" y="1340768"/>
            <a:ext cx="6676124" cy="3501256"/>
          </a:xfrm>
          <a:prstGeom prst="rect">
            <a:avLst/>
          </a:prstGeom>
        </p:spPr>
      </p:pic>
      <p:sp>
        <p:nvSpPr>
          <p:cNvPr id="3" name="Rectangle 2"/>
          <p:cNvSpPr/>
          <p:nvPr/>
        </p:nvSpPr>
        <p:spPr bwMode="auto">
          <a:xfrm>
            <a:off x="1115616" y="1268760"/>
            <a:ext cx="6912768" cy="36724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0" y="1348291"/>
            <a:ext cx="9144000" cy="5465085"/>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70000"/>
              </a:lnSpc>
            </a:pPr>
            <a:r>
              <a:rPr lang="mr-IN" dirty="0">
                <a:latin typeface="Cambria"/>
                <a:cs typeface="Cambria"/>
              </a:rPr>
              <a:t>1 John 5:11-</a:t>
            </a:r>
            <a:r>
              <a:rPr lang="mr-IN" dirty="0" smtClean="0">
                <a:latin typeface="Cambria"/>
                <a:cs typeface="Cambria"/>
              </a:rPr>
              <a:t>13</a:t>
            </a:r>
            <a:r>
              <a:rPr lang="en-US" dirty="0" smtClean="0">
                <a:latin typeface="Cambria"/>
                <a:cs typeface="Cambria"/>
              </a:rPr>
              <a:t> </a:t>
            </a:r>
            <a:r>
              <a:rPr lang="en-US" cap="small" dirty="0" err="1" smtClean="0">
                <a:latin typeface="Cambria"/>
                <a:cs typeface="Cambria"/>
              </a:rPr>
              <a:t>nkjv</a:t>
            </a:r>
            <a:r>
              <a:rPr lang="en-US" dirty="0" smtClean="0">
                <a:latin typeface="Cambria"/>
                <a:cs typeface="Cambria"/>
              </a:rPr>
              <a:t> </a:t>
            </a:r>
          </a:p>
          <a:p>
            <a:pPr algn="ctr" eaLnBrk="1" hangingPunct="1">
              <a:lnSpc>
                <a:spcPct val="70000"/>
              </a:lnSpc>
              <a:spcBef>
                <a:spcPts val="0"/>
              </a:spcBef>
            </a:pPr>
            <a:r>
              <a:rPr lang="en-US" sz="6600" b="1" dirty="0" smtClean="0">
                <a:latin typeface="Cambria"/>
                <a:ea typeface="Helvetica CY" charset="0"/>
                <a:cs typeface="Cambria"/>
              </a:rPr>
              <a:t>G</a:t>
            </a:r>
            <a:r>
              <a:rPr lang="en-US" sz="4400" dirty="0" smtClean="0">
                <a:latin typeface="Calibri"/>
                <a:ea typeface="Helvetica CY" charset="0"/>
                <a:cs typeface="Calibri"/>
              </a:rPr>
              <a:t>od has given </a:t>
            </a:r>
            <a:r>
              <a:rPr lang="en-US" sz="4400" dirty="0">
                <a:latin typeface="Calibri"/>
                <a:ea typeface="Helvetica CY" charset="0"/>
                <a:cs typeface="Calibri"/>
              </a:rPr>
              <a:t>us eternal life, and </a:t>
            </a:r>
            <a:r>
              <a:rPr lang="en-US" sz="4400" dirty="0" smtClean="0">
                <a:latin typeface="Calibri"/>
                <a:ea typeface="Helvetica CY" charset="0"/>
                <a:cs typeface="Calibri"/>
              </a:rPr>
              <a:t>  </a:t>
            </a:r>
          </a:p>
          <a:p>
            <a:pPr algn="ctr" eaLnBrk="1" hangingPunct="1">
              <a:lnSpc>
                <a:spcPct val="90000"/>
              </a:lnSpc>
              <a:spcBef>
                <a:spcPts val="0"/>
              </a:spcBef>
            </a:pPr>
            <a:r>
              <a:rPr lang="en-US" sz="4400" dirty="0" smtClean="0">
                <a:latin typeface="Calibri"/>
                <a:ea typeface="Helvetica CY" charset="0"/>
                <a:cs typeface="Calibri"/>
              </a:rPr>
              <a:t>this life </a:t>
            </a:r>
            <a:r>
              <a:rPr lang="en-US" sz="4400" dirty="0">
                <a:latin typeface="Calibri"/>
                <a:ea typeface="Helvetica CY" charset="0"/>
                <a:cs typeface="Calibri"/>
              </a:rPr>
              <a:t>is in his Son. </a:t>
            </a:r>
            <a:r>
              <a:rPr lang="en-US" sz="4400" dirty="0" smtClean="0">
                <a:latin typeface="Calibri"/>
                <a:ea typeface="Helvetica CY" charset="0"/>
                <a:cs typeface="Calibri"/>
              </a:rPr>
              <a:t>Whoever </a:t>
            </a:r>
            <a:r>
              <a:rPr lang="en-US" sz="4400" dirty="0">
                <a:latin typeface="Calibri"/>
                <a:ea typeface="Helvetica CY" charset="0"/>
                <a:cs typeface="Calibri"/>
              </a:rPr>
              <a:t>has the Son has life; whoever does not have the Son of God does not have life.</a:t>
            </a:r>
          </a:p>
          <a:p>
            <a:pPr algn="ctr" eaLnBrk="1" hangingPunct="1">
              <a:lnSpc>
                <a:spcPct val="90000"/>
              </a:lnSpc>
              <a:spcBef>
                <a:spcPts val="0"/>
              </a:spcBef>
            </a:pPr>
            <a:r>
              <a:rPr lang="en-US" sz="4400" dirty="0" smtClean="0">
                <a:latin typeface="Calibri"/>
                <a:ea typeface="Helvetica CY" charset="0"/>
                <a:cs typeface="Calibri"/>
              </a:rPr>
              <a:t>I </a:t>
            </a:r>
            <a:r>
              <a:rPr lang="en-US" sz="4400" dirty="0">
                <a:latin typeface="Calibri"/>
                <a:ea typeface="Helvetica CY" charset="0"/>
                <a:cs typeface="Calibri"/>
              </a:rPr>
              <a:t>write these things to you </a:t>
            </a:r>
            <a:r>
              <a:rPr lang="en-US" sz="4400" dirty="0" smtClean="0">
                <a:latin typeface="Calibri"/>
                <a:ea typeface="Helvetica CY" charset="0"/>
                <a:cs typeface="Calibri"/>
              </a:rPr>
              <a:t>who</a:t>
            </a:r>
          </a:p>
          <a:p>
            <a:pPr algn="ctr" eaLnBrk="1" hangingPunct="1">
              <a:lnSpc>
                <a:spcPct val="90000"/>
              </a:lnSpc>
              <a:spcBef>
                <a:spcPts val="0"/>
              </a:spcBef>
            </a:pPr>
            <a:r>
              <a:rPr lang="en-US" sz="4400" dirty="0" smtClean="0">
                <a:latin typeface="Calibri"/>
                <a:ea typeface="Helvetica CY" charset="0"/>
                <a:cs typeface="Calibri"/>
              </a:rPr>
              <a:t>believe </a:t>
            </a:r>
            <a:r>
              <a:rPr lang="en-US" sz="4400" dirty="0">
                <a:latin typeface="Calibri"/>
                <a:ea typeface="Helvetica CY" charset="0"/>
                <a:cs typeface="Calibri"/>
              </a:rPr>
              <a:t>in the name of the Son of God so that you may know that you have eternal life</a:t>
            </a:r>
            <a:r>
              <a:rPr lang="en-US" sz="4400" dirty="0" smtClean="0">
                <a:latin typeface="Calibri"/>
                <a:ea typeface="Helvetica CY" charset="0"/>
                <a:cs typeface="Calibri"/>
              </a:rPr>
              <a:t>.</a:t>
            </a:r>
            <a:r>
              <a:rPr lang="en-US" altLang="ja-JP" sz="4400" dirty="0" smtClean="0">
                <a:latin typeface="Calibri"/>
                <a:ea typeface="Helvetica CY" charset="0"/>
                <a:cs typeface="Calibri"/>
              </a:rPr>
              <a:t>”</a:t>
            </a:r>
            <a:endParaRPr lang="en-US" sz="4400" dirty="0">
              <a:latin typeface="Calibri"/>
              <a:ea typeface="Helvetica CY" charset="0"/>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childTnLst>
                                </p:cTn>
                              </p:par>
                              <p:par>
                                <p:cTn id="27" presetID="1" presetClass="exit" presetSubtype="0" fill="hold"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hidden"/>
                                      </p:to>
                                    </p:set>
                                  </p:childTnLst>
                                </p:cTn>
                              </p:par>
                              <p:par>
                                <p:cTn id="35" presetID="23" presetClass="entr" presetSubtype="16"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2000" fill="hold"/>
                                        <p:tgtEl>
                                          <p:spTgt spid="2"/>
                                        </p:tgtEl>
                                        <p:attrNameLst>
                                          <p:attrName>ppt_w</p:attrName>
                                        </p:attrNameLst>
                                      </p:cBhvr>
                                      <p:tavLst>
                                        <p:tav tm="0">
                                          <p:val>
                                            <p:fltVal val="0"/>
                                          </p:val>
                                        </p:tav>
                                        <p:tav tm="100000">
                                          <p:val>
                                            <p:strVal val="#ppt_w"/>
                                          </p:val>
                                        </p:tav>
                                      </p:tavLst>
                                    </p:anim>
                                    <p:anim calcmode="lin" valueType="num">
                                      <p:cBhvr>
                                        <p:cTn id="38" dur="2000" fill="hold"/>
                                        <p:tgtEl>
                                          <p:spTgt spid="2"/>
                                        </p:tgtEl>
                                        <p:attrNameLst>
                                          <p:attrName>ppt_h</p:attrName>
                                        </p:attrNameLst>
                                      </p:cBhvr>
                                      <p:tavLst>
                                        <p:tav tm="0">
                                          <p:val>
                                            <p:fltVal val="0"/>
                                          </p:val>
                                        </p:tav>
                                        <p:tav tm="100000">
                                          <p:val>
                                            <p:strVal val="#ppt_h"/>
                                          </p:val>
                                        </p:tav>
                                      </p:tavLst>
                                    </p:anim>
                                  </p:childTnLst>
                                </p:cTn>
                              </p:par>
                              <p:par>
                                <p:cTn id="39" presetID="1" presetClass="exit"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animBg="1"/>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8596" y="4781"/>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3</a:t>
            </a:r>
            <a:r>
              <a:rPr lang="en-US" sz="3200" i="1" dirty="0" smtClean="0">
                <a:solidFill>
                  <a:srgbClr val="FFFF00"/>
                </a:solidFill>
                <a:latin typeface="Cambria"/>
                <a:cs typeface="Cambria"/>
              </a:rPr>
              <a:t>. Testifying </a:t>
            </a:r>
            <a:r>
              <a:rPr lang="en-US" sz="3200" i="1" dirty="0">
                <a:solidFill>
                  <a:srgbClr val="FFFF00"/>
                </a:solidFill>
                <a:latin typeface="Cambria"/>
                <a:cs typeface="Cambria"/>
              </a:rPr>
              <a:t>With Assurance </a:t>
            </a:r>
          </a:p>
          <a:p>
            <a:pPr marL="36000"/>
            <a:r>
              <a:rPr lang="en-US" sz="3200" b="1" dirty="0" smtClean="0">
                <a:latin typeface="Cambria"/>
                <a:cs typeface="Cambria"/>
              </a:rPr>
              <a:t>Something Worth Testifying About</a:t>
            </a:r>
            <a:endParaRPr lang="en-US" sz="3200" b="1" dirty="0">
              <a:latin typeface="Cambria"/>
              <a:cs typeface="Cambria"/>
            </a:endParaRPr>
          </a:p>
        </p:txBody>
      </p:sp>
      <p:sp>
        <p:nvSpPr>
          <p:cNvPr id="7" name="Text Box 7"/>
          <p:cNvSpPr txBox="1">
            <a:spLocks noChangeArrowheads="1"/>
          </p:cNvSpPr>
          <p:nvPr/>
        </p:nvSpPr>
        <p:spPr bwMode="auto">
          <a:xfrm>
            <a:off x="36512" y="1196752"/>
            <a:ext cx="9144000" cy="5689763"/>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70000"/>
              </a:lnSpc>
            </a:pPr>
            <a:r>
              <a:rPr lang="en-US" sz="6600" b="1" dirty="0" smtClean="0">
                <a:latin typeface="Cambria"/>
                <a:ea typeface="Helvetica CY" charset="0"/>
                <a:cs typeface="Cambria"/>
              </a:rPr>
              <a:t>I</a:t>
            </a:r>
            <a:r>
              <a:rPr lang="en-US" sz="4400" dirty="0" smtClean="0">
                <a:latin typeface="Calibri"/>
                <a:ea typeface="Helvetica CY" charset="0"/>
                <a:cs typeface="Calibri"/>
              </a:rPr>
              <a:t>f </a:t>
            </a:r>
            <a:r>
              <a:rPr lang="en-US" sz="4400" dirty="0">
                <a:latin typeface="Calibri"/>
                <a:ea typeface="Helvetica CY" charset="0"/>
                <a:cs typeface="Calibri"/>
              </a:rPr>
              <a:t>we do not have the personal </a:t>
            </a:r>
            <a:r>
              <a:rPr lang="en-US" sz="4400" dirty="0" err="1" smtClean="0">
                <a:latin typeface="Calibri"/>
                <a:ea typeface="Helvetica CY" charset="0"/>
                <a:cs typeface="Calibri"/>
              </a:rPr>
              <a:t>assu</a:t>
            </a:r>
            <a:r>
              <a:rPr lang="en-US" sz="4400" dirty="0" smtClean="0">
                <a:latin typeface="Calibri"/>
                <a:ea typeface="Helvetica CY" charset="0"/>
                <a:cs typeface="Calibri"/>
              </a:rPr>
              <a:t>-</a:t>
            </a:r>
          </a:p>
          <a:p>
            <a:pPr algn="ctr" eaLnBrk="1" hangingPunct="1">
              <a:lnSpc>
                <a:spcPct val="90000"/>
              </a:lnSpc>
            </a:pPr>
            <a:r>
              <a:rPr lang="en-US" sz="4400" dirty="0" err="1" smtClean="0">
                <a:latin typeface="Calibri"/>
                <a:ea typeface="Helvetica CY" charset="0"/>
                <a:cs typeface="Calibri"/>
              </a:rPr>
              <a:t>rance</a:t>
            </a:r>
            <a:r>
              <a:rPr lang="en-US" sz="4400" dirty="0" smtClean="0">
                <a:latin typeface="Calibri"/>
                <a:ea typeface="Helvetica CY" charset="0"/>
                <a:cs typeface="Calibri"/>
              </a:rPr>
              <a:t> </a:t>
            </a:r>
            <a:r>
              <a:rPr lang="en-US" sz="4400" dirty="0">
                <a:latin typeface="Calibri"/>
                <a:ea typeface="Helvetica CY" charset="0"/>
                <a:cs typeface="Calibri"/>
              </a:rPr>
              <a:t>of salvation in Jesus, it is not possible to share it with someone else</a:t>
            </a:r>
            <a:r>
              <a:rPr lang="en-US" sz="4400" dirty="0" smtClean="0">
                <a:latin typeface="Calibri"/>
                <a:ea typeface="Helvetica CY" charset="0"/>
                <a:cs typeface="Calibri"/>
              </a:rPr>
              <a:t>.</a:t>
            </a:r>
          </a:p>
          <a:p>
            <a:pPr algn="ctr" eaLnBrk="1" hangingPunct="1">
              <a:lnSpc>
                <a:spcPct val="90000"/>
              </a:lnSpc>
            </a:pPr>
            <a:r>
              <a:rPr lang="en-US" sz="4400" dirty="0" smtClean="0">
                <a:latin typeface="Calibri"/>
                <a:ea typeface="Helvetica CY" charset="0"/>
                <a:cs typeface="Calibri"/>
              </a:rPr>
              <a:t>“</a:t>
            </a:r>
            <a:r>
              <a:rPr lang="en-US" sz="4400" dirty="0">
                <a:latin typeface="Calibri"/>
                <a:ea typeface="Helvetica CY" charset="0"/>
                <a:cs typeface="Calibri"/>
              </a:rPr>
              <a:t>When I look at myself, I see no possibility of being saved. When I look at Jesus, I see no possibility of being lost.” </a:t>
            </a:r>
            <a:r>
              <a:rPr lang="en-US" sz="4400" dirty="0" smtClean="0">
                <a:latin typeface="Calibri"/>
                <a:ea typeface="Helvetica CY" charset="0"/>
                <a:cs typeface="Calibri"/>
              </a:rPr>
              <a:t>“ </a:t>
            </a:r>
            <a:r>
              <a:rPr lang="en-US" sz="4400" dirty="0">
                <a:latin typeface="Calibri"/>
                <a:ea typeface="Helvetica CY" charset="0"/>
                <a:cs typeface="Calibri"/>
              </a:rPr>
              <a:t>‘Look to Me, and be saved, all you ends of the earth! For I am God, and there is no other’ ” (</a:t>
            </a:r>
            <a:r>
              <a:rPr lang="en-US" sz="4400" i="1" dirty="0">
                <a:latin typeface="Calibri"/>
                <a:ea typeface="Helvetica CY" charset="0"/>
                <a:cs typeface="Calibri"/>
              </a:rPr>
              <a:t>Isa. 45:22</a:t>
            </a:r>
            <a:r>
              <a:rPr lang="en-US" sz="4400" dirty="0">
                <a:latin typeface="Calibri"/>
                <a:ea typeface="Helvetica CY" charset="0"/>
                <a:cs typeface="Calibri"/>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anim calcmode="lin" valueType="num">
                                      <p:cBhvr additive="base">
                                        <p:cTn id="7" dur="1000"/>
                                        <p:tgtEl>
                                          <p:spTgt spid="5734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734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8596" y="4781"/>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3</a:t>
            </a:r>
            <a:r>
              <a:rPr lang="en-US" sz="3200" i="1" dirty="0" smtClean="0">
                <a:solidFill>
                  <a:srgbClr val="FFFF00"/>
                </a:solidFill>
                <a:latin typeface="Cambria"/>
                <a:cs typeface="Cambria"/>
              </a:rPr>
              <a:t>. Testifying </a:t>
            </a:r>
            <a:r>
              <a:rPr lang="en-US" sz="3200" i="1" dirty="0">
                <a:solidFill>
                  <a:srgbClr val="FFFF00"/>
                </a:solidFill>
                <a:latin typeface="Cambria"/>
                <a:cs typeface="Cambria"/>
              </a:rPr>
              <a:t>With Assurance </a:t>
            </a:r>
          </a:p>
          <a:p>
            <a:pPr marL="36000"/>
            <a:r>
              <a:rPr lang="en-US" sz="3200" b="1" dirty="0" smtClean="0">
                <a:latin typeface="Cambria"/>
                <a:cs typeface="Cambria"/>
              </a:rPr>
              <a:t>Something Worth Testifying About</a:t>
            </a:r>
            <a:endParaRPr lang="en-US" sz="3200" b="1" dirty="0">
              <a:latin typeface="Cambria"/>
              <a:cs typeface="Cambria"/>
            </a:endParaRPr>
          </a:p>
        </p:txBody>
      </p:sp>
      <p:sp>
        <p:nvSpPr>
          <p:cNvPr id="7" name="Text Box 7"/>
          <p:cNvSpPr txBox="1">
            <a:spLocks noChangeArrowheads="1"/>
          </p:cNvSpPr>
          <p:nvPr/>
        </p:nvSpPr>
        <p:spPr bwMode="auto">
          <a:xfrm>
            <a:off x="36512" y="1196752"/>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a:latin typeface="Calibri"/>
                <a:ea typeface="Helvetica CY" charset="0"/>
                <a:cs typeface="Calibri"/>
              </a:rPr>
              <a:t>Our </a:t>
            </a:r>
            <a:r>
              <a:rPr lang="en-US" sz="4400" dirty="0" smtClean="0">
                <a:latin typeface="Calibri"/>
                <a:ea typeface="Helvetica CY" charset="0"/>
                <a:cs typeface="Calibri"/>
              </a:rPr>
              <a:t>Lord longs </a:t>
            </a:r>
            <a:r>
              <a:rPr lang="en-US" sz="4400" dirty="0">
                <a:latin typeface="Calibri"/>
                <a:ea typeface="Helvetica CY" charset="0"/>
                <a:cs typeface="Calibri"/>
              </a:rPr>
              <a:t>for us to experience what it means to be justified by His grace and be free from the </a:t>
            </a:r>
            <a:r>
              <a:rPr lang="en-US" sz="4400" dirty="0" err="1" smtClean="0">
                <a:latin typeface="Calibri"/>
                <a:ea typeface="Helvetica CY" charset="0"/>
                <a:cs typeface="Calibri"/>
              </a:rPr>
              <a:t>condem</a:t>
            </a:r>
            <a:r>
              <a:rPr lang="en-US" sz="4400" dirty="0" smtClean="0">
                <a:latin typeface="Calibri"/>
                <a:ea typeface="Helvetica CY" charset="0"/>
                <a:cs typeface="Calibri"/>
              </a:rPr>
              <a:t>-nation </a:t>
            </a:r>
            <a:r>
              <a:rPr lang="en-US" sz="4400" dirty="0">
                <a:latin typeface="Calibri"/>
                <a:ea typeface="Helvetica CY" charset="0"/>
                <a:cs typeface="Calibri"/>
              </a:rPr>
              <a:t>that the guilt of sin </a:t>
            </a:r>
            <a:r>
              <a:rPr lang="en-US" sz="4400" dirty="0" smtClean="0">
                <a:latin typeface="Calibri"/>
                <a:ea typeface="Helvetica CY" charset="0"/>
                <a:cs typeface="Calibri"/>
              </a:rPr>
              <a:t>brings.</a:t>
            </a:r>
          </a:p>
          <a:p>
            <a:pPr algn="ctr" eaLnBrk="1" hangingPunct="1">
              <a:lnSpc>
                <a:spcPct val="90000"/>
              </a:lnSpc>
            </a:pPr>
            <a:r>
              <a:rPr lang="en-US" sz="4400" dirty="0" smtClean="0">
                <a:latin typeface="Calibri"/>
                <a:ea typeface="Helvetica CY" charset="0"/>
                <a:cs typeface="Calibri"/>
              </a:rPr>
              <a:t>“[H]</a:t>
            </a:r>
            <a:r>
              <a:rPr lang="en-US" sz="4400" dirty="0" err="1" smtClean="0">
                <a:latin typeface="Calibri"/>
                <a:ea typeface="Helvetica CY" charset="0"/>
                <a:cs typeface="Calibri"/>
              </a:rPr>
              <a:t>aving</a:t>
            </a:r>
            <a:r>
              <a:rPr lang="en-US" sz="4400" dirty="0" smtClean="0">
                <a:latin typeface="Calibri"/>
                <a:ea typeface="Helvetica CY" charset="0"/>
                <a:cs typeface="Calibri"/>
              </a:rPr>
              <a:t> </a:t>
            </a:r>
            <a:r>
              <a:rPr lang="en-US" sz="4400" dirty="0">
                <a:latin typeface="Calibri"/>
                <a:ea typeface="Helvetica CY" charset="0"/>
                <a:cs typeface="Calibri"/>
              </a:rPr>
              <a:t>been justified by faith, we have peace with God through our </a:t>
            </a:r>
            <a:r>
              <a:rPr lang="en-US" sz="4400" dirty="0" smtClean="0">
                <a:latin typeface="Calibri"/>
                <a:ea typeface="Helvetica CY" charset="0"/>
                <a:cs typeface="Calibri"/>
              </a:rPr>
              <a:t>  Lord </a:t>
            </a:r>
            <a:r>
              <a:rPr lang="en-US" sz="4400" dirty="0">
                <a:latin typeface="Calibri"/>
                <a:ea typeface="Helvetica CY" charset="0"/>
                <a:cs typeface="Calibri"/>
              </a:rPr>
              <a:t>Jesus Christ” (</a:t>
            </a:r>
            <a:r>
              <a:rPr lang="en-US" sz="4400" i="1" dirty="0">
                <a:latin typeface="Calibri"/>
                <a:ea typeface="Helvetica CY" charset="0"/>
                <a:cs typeface="Calibri"/>
              </a:rPr>
              <a:t>Rom. 5:</a:t>
            </a:r>
            <a:r>
              <a:rPr lang="en-US" sz="4400" i="1" dirty="0" smtClean="0">
                <a:latin typeface="Calibri"/>
                <a:ea typeface="Helvetica CY" charset="0"/>
                <a:cs typeface="Calibri"/>
              </a:rPr>
              <a:t>1</a:t>
            </a:r>
            <a:r>
              <a:rPr lang="en-US" sz="4400" dirty="0" smtClean="0">
                <a:latin typeface="Calibri"/>
                <a:ea typeface="Helvetica CY" charset="0"/>
                <a:cs typeface="Calibri"/>
              </a:rPr>
              <a:t>)</a:t>
            </a:r>
            <a:r>
              <a:rPr lang="en-US" sz="4400" dirty="0">
                <a:latin typeface="Calibri"/>
                <a:ea typeface="Helvetica CY" charset="0"/>
                <a:cs typeface="Calibri"/>
              </a:rPr>
              <a:t>. </a:t>
            </a:r>
            <a:r>
              <a:rPr lang="en-US" sz="4400" dirty="0" smtClean="0">
                <a:latin typeface="Calibri"/>
                <a:ea typeface="Helvetica CY" charset="0"/>
                <a:cs typeface="Calibri"/>
              </a:rPr>
              <a:t>“There is...now </a:t>
            </a:r>
            <a:r>
              <a:rPr lang="en-US" sz="4400" dirty="0">
                <a:latin typeface="Calibri"/>
                <a:ea typeface="Helvetica CY" charset="0"/>
                <a:cs typeface="Calibri"/>
              </a:rPr>
              <a:t>no condemnation to those who are in Christ Jesus” (</a:t>
            </a:r>
            <a:r>
              <a:rPr lang="en-US" sz="4400" i="1" dirty="0">
                <a:latin typeface="Calibri"/>
                <a:ea typeface="Helvetica CY" charset="0"/>
                <a:cs typeface="Calibri"/>
              </a:rPr>
              <a:t>Rom. 8:</a:t>
            </a:r>
            <a:r>
              <a:rPr lang="en-US" sz="4400" i="1" dirty="0" smtClean="0">
                <a:latin typeface="Calibri"/>
                <a:ea typeface="Helvetica CY" charset="0"/>
                <a:cs typeface="Calibri"/>
              </a:rPr>
              <a:t>1</a:t>
            </a:r>
            <a:r>
              <a:rPr lang="en-US" sz="4400" dirty="0" smtClean="0">
                <a:latin typeface="Calibri"/>
                <a:ea typeface="Helvetica CY" charset="0"/>
                <a:cs typeface="Calibri"/>
              </a:rPr>
              <a:t>)</a:t>
            </a:r>
            <a:r>
              <a:rPr lang="en-US" sz="4400" dirty="0">
                <a:latin typeface="Calibri"/>
                <a:ea typeface="Helvetica CY" charset="0"/>
                <a:cs typeface="Calibri"/>
              </a:rPr>
              <a:t>. </a:t>
            </a:r>
          </a:p>
        </p:txBody>
      </p:sp>
    </p:spTree>
    <p:extLst>
      <p:ext uri="{BB962C8B-B14F-4D97-AF65-F5344CB8AC3E}">
        <p14:creationId xmlns:p14="http://schemas.microsoft.com/office/powerpoint/2010/main" val="976195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8596" y="4781"/>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3</a:t>
            </a:r>
            <a:r>
              <a:rPr lang="en-US" sz="3200" i="1" dirty="0" smtClean="0">
                <a:solidFill>
                  <a:srgbClr val="FFFF00"/>
                </a:solidFill>
                <a:latin typeface="Cambria"/>
                <a:cs typeface="Cambria"/>
              </a:rPr>
              <a:t>. Testifying </a:t>
            </a:r>
            <a:r>
              <a:rPr lang="en-US" sz="3200" i="1" dirty="0">
                <a:solidFill>
                  <a:srgbClr val="FFFF00"/>
                </a:solidFill>
                <a:latin typeface="Cambria"/>
                <a:cs typeface="Cambria"/>
              </a:rPr>
              <a:t>With Assurance </a:t>
            </a:r>
          </a:p>
          <a:p>
            <a:pPr marL="36000"/>
            <a:r>
              <a:rPr lang="en-US" sz="3200" b="1" dirty="0" smtClean="0">
                <a:latin typeface="Cambria"/>
                <a:cs typeface="Cambria"/>
              </a:rPr>
              <a:t>Something Worth Testifying About</a:t>
            </a:r>
            <a:endParaRPr lang="en-US" sz="3200" b="1" dirty="0">
              <a:latin typeface="Cambria"/>
              <a:cs typeface="Cambria"/>
            </a:endParaRPr>
          </a:p>
        </p:txBody>
      </p:sp>
      <p:sp>
        <p:nvSpPr>
          <p:cNvPr id="7" name="Text Box 7"/>
          <p:cNvSpPr txBox="1">
            <a:spLocks noChangeArrowheads="1"/>
          </p:cNvSpPr>
          <p:nvPr/>
        </p:nvSpPr>
        <p:spPr bwMode="auto">
          <a:xfrm>
            <a:off x="36512" y="1225180"/>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a:latin typeface="Calibri"/>
                <a:ea typeface="Helvetica CY" charset="0"/>
                <a:cs typeface="Calibri"/>
              </a:rPr>
              <a:t>If by faith we have accepted Jesus, and He lives in our hearts through His Holy </a:t>
            </a:r>
            <a:r>
              <a:rPr lang="en-US" sz="4400" spc="-100" dirty="0">
                <a:latin typeface="Calibri"/>
                <a:ea typeface="Helvetica CY" charset="0"/>
                <a:cs typeface="Calibri"/>
              </a:rPr>
              <a:t>Spirit, the gift of eternal life is ours </a:t>
            </a:r>
            <a:r>
              <a:rPr lang="en-US" sz="4400" spc="-100" dirty="0" smtClean="0">
                <a:latin typeface="Calibri"/>
                <a:ea typeface="Helvetica CY" charset="0"/>
                <a:cs typeface="Calibri"/>
              </a:rPr>
              <a:t>today.</a:t>
            </a:r>
          </a:p>
          <a:p>
            <a:pPr algn="ctr" eaLnBrk="1" hangingPunct="1">
              <a:lnSpc>
                <a:spcPct val="90000"/>
              </a:lnSpc>
            </a:pPr>
            <a:r>
              <a:rPr lang="en-US" sz="4400" dirty="0" smtClean="0">
                <a:latin typeface="Calibri"/>
                <a:ea typeface="Helvetica CY" charset="0"/>
                <a:cs typeface="Calibri"/>
              </a:rPr>
              <a:t>This </a:t>
            </a:r>
            <a:r>
              <a:rPr lang="en-US" sz="4400" dirty="0">
                <a:latin typeface="Calibri"/>
                <a:ea typeface="Helvetica CY" charset="0"/>
                <a:cs typeface="Calibri"/>
              </a:rPr>
              <a:t>is not to say that once we have </a:t>
            </a:r>
            <a:r>
              <a:rPr lang="en-US" sz="4400" dirty="0" smtClean="0">
                <a:latin typeface="Calibri"/>
                <a:ea typeface="Helvetica CY" charset="0"/>
                <a:cs typeface="Calibri"/>
              </a:rPr>
              <a:t>salvation </a:t>
            </a:r>
            <a:r>
              <a:rPr lang="en-US" sz="4400" dirty="0">
                <a:latin typeface="Calibri"/>
                <a:ea typeface="Helvetica CY" charset="0"/>
                <a:cs typeface="Calibri"/>
              </a:rPr>
              <a:t>in Christ, we can never lose it (</a:t>
            </a:r>
            <a:r>
              <a:rPr lang="en-US" sz="4400" i="1" dirty="0">
                <a:latin typeface="Calibri"/>
                <a:ea typeface="Helvetica CY" charset="0"/>
                <a:cs typeface="Calibri"/>
              </a:rPr>
              <a:t>2 Pet. 2:18–</a:t>
            </a:r>
            <a:r>
              <a:rPr lang="en-US" sz="4400" i="1" dirty="0" smtClean="0">
                <a:latin typeface="Calibri"/>
                <a:ea typeface="Helvetica CY" charset="0"/>
                <a:cs typeface="Calibri"/>
              </a:rPr>
              <a:t>22</a:t>
            </a:r>
            <a:r>
              <a:rPr lang="en-US" sz="4400" dirty="0" smtClean="0">
                <a:latin typeface="Calibri"/>
                <a:ea typeface="Helvetica CY" charset="0"/>
                <a:cs typeface="Calibri"/>
              </a:rPr>
              <a:t>)</a:t>
            </a:r>
            <a:r>
              <a:rPr lang="en-US" sz="4400" dirty="0">
                <a:latin typeface="Calibri"/>
                <a:ea typeface="Helvetica CY" charset="0"/>
                <a:cs typeface="Calibri"/>
              </a:rPr>
              <a:t>. We always have the free choice to walk away from Him; </a:t>
            </a:r>
            <a:r>
              <a:rPr lang="en-US" sz="4400" dirty="0" smtClean="0">
                <a:latin typeface="Calibri"/>
                <a:ea typeface="Helvetica CY" charset="0"/>
                <a:cs typeface="Calibri"/>
              </a:rPr>
              <a:t> but </a:t>
            </a:r>
            <a:r>
              <a:rPr lang="en-US" sz="4400" dirty="0">
                <a:latin typeface="Calibri"/>
                <a:ea typeface="Helvetica CY" charset="0"/>
                <a:cs typeface="Calibri"/>
              </a:rPr>
              <a:t>once we have experienced His love </a:t>
            </a:r>
            <a:r>
              <a:rPr lang="en-US" sz="4400" dirty="0" smtClean="0">
                <a:latin typeface="Calibri"/>
                <a:ea typeface="Helvetica CY" charset="0"/>
                <a:cs typeface="Calibri"/>
              </a:rPr>
              <a:t>we </a:t>
            </a:r>
            <a:r>
              <a:rPr lang="en-US" sz="4400" dirty="0">
                <a:latin typeface="Calibri"/>
                <a:ea typeface="Helvetica CY" charset="0"/>
                <a:cs typeface="Calibri"/>
              </a:rPr>
              <a:t>should never choose to walk </a:t>
            </a:r>
            <a:r>
              <a:rPr lang="en-US" sz="4400" dirty="0" smtClean="0">
                <a:latin typeface="Calibri"/>
                <a:ea typeface="Helvetica CY" charset="0"/>
                <a:cs typeface="Calibri"/>
              </a:rPr>
              <a:t>away. </a:t>
            </a:r>
            <a:endParaRPr lang="en-US" sz="4400" dirty="0">
              <a:latin typeface="Calibri"/>
              <a:ea typeface="Helvetica CY" charset="0"/>
              <a:cs typeface="Calibri"/>
            </a:endParaRPr>
          </a:p>
        </p:txBody>
      </p:sp>
    </p:spTree>
    <p:extLst>
      <p:ext uri="{BB962C8B-B14F-4D97-AF65-F5344CB8AC3E}">
        <p14:creationId xmlns:p14="http://schemas.microsoft.com/office/powerpoint/2010/main" val="984635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8596" y="4781"/>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b="1" i="1" dirty="0">
                <a:solidFill>
                  <a:srgbClr val="FFFF00"/>
                </a:solidFill>
                <a:latin typeface="Cambria"/>
                <a:cs typeface="Cambria"/>
              </a:rPr>
              <a:t>3</a:t>
            </a:r>
            <a:r>
              <a:rPr lang="en-US" sz="3200" b="1" i="1" dirty="0" smtClean="0">
                <a:solidFill>
                  <a:srgbClr val="FFFF00"/>
                </a:solidFill>
                <a:latin typeface="Cambria"/>
                <a:cs typeface="Cambria"/>
              </a:rPr>
              <a:t>. Testifying </a:t>
            </a:r>
            <a:r>
              <a:rPr lang="en-US" sz="3200" b="1" i="1" dirty="0">
                <a:solidFill>
                  <a:srgbClr val="FFFF00"/>
                </a:solidFill>
                <a:latin typeface="Cambria"/>
                <a:cs typeface="Cambria"/>
              </a:rPr>
              <a:t>With Assurance </a:t>
            </a:r>
          </a:p>
          <a:p>
            <a:pPr marL="36000"/>
            <a:r>
              <a:rPr lang="en-US" sz="3200" b="1" dirty="0" smtClean="0">
                <a:latin typeface="Cambria"/>
                <a:cs typeface="Cambria"/>
              </a:rPr>
              <a:t>Something Worth Testifying About</a:t>
            </a:r>
            <a:endParaRPr lang="en-US" sz="3200" b="1" dirty="0">
              <a:latin typeface="Cambria"/>
              <a:cs typeface="Cambria"/>
            </a:endParaRPr>
          </a:p>
        </p:txBody>
      </p:sp>
      <p:sp>
        <p:nvSpPr>
          <p:cNvPr id="7" name="Text Box 7"/>
          <p:cNvSpPr txBox="1">
            <a:spLocks noChangeArrowheads="1"/>
          </p:cNvSpPr>
          <p:nvPr/>
        </p:nvSpPr>
        <p:spPr bwMode="auto">
          <a:xfrm>
            <a:off x="36512" y="1225180"/>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a:latin typeface="Calibri"/>
                <a:ea typeface="Helvetica CY" charset="0"/>
                <a:cs typeface="Calibri"/>
              </a:rPr>
              <a:t>There are certainly sacrifices when </a:t>
            </a:r>
            <a:r>
              <a:rPr lang="en-US" sz="4400" dirty="0" smtClean="0">
                <a:latin typeface="Calibri"/>
                <a:ea typeface="Helvetica CY" charset="0"/>
                <a:cs typeface="Calibri"/>
              </a:rPr>
              <a:t>   we </a:t>
            </a:r>
            <a:r>
              <a:rPr lang="en-US" sz="4400" dirty="0">
                <a:latin typeface="Calibri"/>
                <a:ea typeface="Helvetica CY" charset="0"/>
                <a:cs typeface="Calibri"/>
              </a:rPr>
              <a:t>accept Christ. </a:t>
            </a:r>
            <a:r>
              <a:rPr lang="en-US" sz="4400" dirty="0" smtClean="0">
                <a:latin typeface="Calibri"/>
                <a:ea typeface="Helvetica CY" charset="0"/>
                <a:cs typeface="Calibri"/>
              </a:rPr>
              <a:t>Things </a:t>
            </a:r>
            <a:r>
              <a:rPr lang="en-US" sz="4400" dirty="0">
                <a:latin typeface="Calibri"/>
                <a:ea typeface="Helvetica CY" charset="0"/>
                <a:cs typeface="Calibri"/>
              </a:rPr>
              <a:t>He asks us </a:t>
            </a:r>
            <a:r>
              <a:rPr lang="en-US" sz="4400" dirty="0" smtClean="0">
                <a:latin typeface="Calibri"/>
                <a:ea typeface="Helvetica CY" charset="0"/>
                <a:cs typeface="Calibri"/>
              </a:rPr>
              <a:t>    to </a:t>
            </a:r>
            <a:r>
              <a:rPr lang="en-US" sz="4400" dirty="0">
                <a:latin typeface="Calibri"/>
                <a:ea typeface="Helvetica CY" charset="0"/>
                <a:cs typeface="Calibri"/>
              </a:rPr>
              <a:t>surrender. </a:t>
            </a:r>
            <a:r>
              <a:rPr lang="en-US" sz="4400" dirty="0" smtClean="0">
                <a:latin typeface="Calibri"/>
                <a:ea typeface="Helvetica CY" charset="0"/>
                <a:cs typeface="Calibri"/>
              </a:rPr>
              <a:t>“ ‘[L]et </a:t>
            </a:r>
            <a:r>
              <a:rPr lang="en-US" sz="4400" dirty="0">
                <a:latin typeface="Calibri"/>
                <a:ea typeface="Helvetica CY" charset="0"/>
                <a:cs typeface="Calibri"/>
              </a:rPr>
              <a:t>him deny </a:t>
            </a:r>
            <a:r>
              <a:rPr lang="en-US" sz="4400" dirty="0" smtClean="0">
                <a:latin typeface="Calibri"/>
                <a:ea typeface="Helvetica CY" charset="0"/>
                <a:cs typeface="Calibri"/>
              </a:rPr>
              <a:t>  himself</a:t>
            </a:r>
            <a:r>
              <a:rPr lang="en-US" sz="4400" dirty="0">
                <a:latin typeface="Calibri"/>
                <a:ea typeface="Helvetica CY" charset="0"/>
                <a:cs typeface="Calibri"/>
              </a:rPr>
              <a:t>, and take up his cross daily, and follow Me’ ” (</a:t>
            </a:r>
            <a:r>
              <a:rPr lang="en-US" sz="4400" i="1" dirty="0">
                <a:latin typeface="Calibri"/>
                <a:ea typeface="Helvetica CY" charset="0"/>
                <a:cs typeface="Calibri"/>
              </a:rPr>
              <a:t>Luke 9:</a:t>
            </a:r>
            <a:r>
              <a:rPr lang="en-US" sz="4400" i="1" dirty="0" smtClean="0">
                <a:latin typeface="Calibri"/>
                <a:ea typeface="Helvetica CY" charset="0"/>
                <a:cs typeface="Calibri"/>
              </a:rPr>
              <a:t>23</a:t>
            </a:r>
            <a:r>
              <a:rPr lang="en-US" sz="4400" dirty="0" smtClean="0">
                <a:latin typeface="Calibri"/>
                <a:ea typeface="Helvetica CY" charset="0"/>
                <a:cs typeface="Calibri"/>
              </a:rPr>
              <a:t>).</a:t>
            </a:r>
          </a:p>
          <a:p>
            <a:pPr algn="ctr" eaLnBrk="1" hangingPunct="1">
              <a:lnSpc>
                <a:spcPct val="90000"/>
              </a:lnSpc>
            </a:pPr>
            <a:r>
              <a:rPr lang="en-US" sz="4400" dirty="0" smtClean="0">
                <a:latin typeface="Calibri"/>
                <a:ea typeface="Helvetica CY" charset="0"/>
                <a:cs typeface="Calibri"/>
              </a:rPr>
              <a:t>We </a:t>
            </a:r>
            <a:r>
              <a:rPr lang="en-US" sz="4400" dirty="0">
                <a:latin typeface="Calibri"/>
                <a:ea typeface="Helvetica CY" charset="0"/>
                <a:cs typeface="Calibri"/>
              </a:rPr>
              <a:t>surrender our lives to the claims </a:t>
            </a:r>
            <a:r>
              <a:rPr lang="en-US" sz="4400" dirty="0" smtClean="0">
                <a:latin typeface="Calibri"/>
                <a:ea typeface="Helvetica CY" charset="0"/>
                <a:cs typeface="Calibri"/>
              </a:rPr>
              <a:t>    of </a:t>
            </a:r>
            <a:r>
              <a:rPr lang="en-US" sz="4400" dirty="0">
                <a:latin typeface="Calibri"/>
                <a:ea typeface="Helvetica CY" charset="0"/>
                <a:cs typeface="Calibri"/>
              </a:rPr>
              <a:t>Christ </a:t>
            </a:r>
            <a:r>
              <a:rPr lang="en-US" sz="4400" dirty="0" smtClean="0">
                <a:latin typeface="Calibri"/>
                <a:ea typeface="Helvetica CY" charset="0"/>
                <a:cs typeface="Calibri"/>
              </a:rPr>
              <a:t>to </a:t>
            </a:r>
            <a:r>
              <a:rPr lang="en-US" sz="4400" dirty="0">
                <a:latin typeface="Calibri"/>
                <a:ea typeface="Helvetica CY" charset="0"/>
                <a:cs typeface="Calibri"/>
              </a:rPr>
              <a:t>give up cherished desires and lifelong habits, but the rewards </a:t>
            </a:r>
            <a:r>
              <a:rPr lang="en-US" sz="4400" dirty="0" smtClean="0">
                <a:latin typeface="Calibri"/>
                <a:ea typeface="Helvetica CY" charset="0"/>
                <a:cs typeface="Calibri"/>
              </a:rPr>
              <a:t>  far </a:t>
            </a:r>
            <a:r>
              <a:rPr lang="en-US" sz="4400" dirty="0">
                <a:latin typeface="Calibri"/>
                <a:ea typeface="Helvetica CY" charset="0"/>
                <a:cs typeface="Calibri"/>
              </a:rPr>
              <a:t>outweigh the pain</a:t>
            </a:r>
            <a:r>
              <a:rPr lang="en-US" sz="4400" dirty="0" smtClean="0">
                <a:latin typeface="Calibri"/>
                <a:ea typeface="Helvetica CY" charset="0"/>
                <a:cs typeface="Calibri"/>
              </a:rPr>
              <a:t>.</a:t>
            </a:r>
            <a:endParaRPr lang="en-US" sz="4400" dirty="0">
              <a:latin typeface="Calibri"/>
              <a:ea typeface="Helvetica CY" charset="0"/>
              <a:cs typeface="Calibri"/>
            </a:endParaRPr>
          </a:p>
        </p:txBody>
      </p:sp>
    </p:spTree>
    <p:extLst>
      <p:ext uri="{BB962C8B-B14F-4D97-AF65-F5344CB8AC3E}">
        <p14:creationId xmlns:p14="http://schemas.microsoft.com/office/powerpoint/2010/main" val="1575270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8596" y="4781"/>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3</a:t>
            </a:r>
            <a:r>
              <a:rPr lang="en-US" sz="3200" i="1" dirty="0" smtClean="0">
                <a:solidFill>
                  <a:srgbClr val="FFFF00"/>
                </a:solidFill>
                <a:latin typeface="Cambria"/>
                <a:cs typeface="Cambria"/>
              </a:rPr>
              <a:t>. Testifying </a:t>
            </a:r>
            <a:r>
              <a:rPr lang="en-US" sz="3200" i="1" dirty="0">
                <a:solidFill>
                  <a:srgbClr val="FFFF00"/>
                </a:solidFill>
                <a:latin typeface="Cambria"/>
                <a:cs typeface="Cambria"/>
              </a:rPr>
              <a:t>With Assurance </a:t>
            </a:r>
          </a:p>
          <a:p>
            <a:pPr marL="36000"/>
            <a:r>
              <a:rPr lang="en-US" sz="3200" b="1" dirty="0" smtClean="0">
                <a:latin typeface="Cambria"/>
                <a:cs typeface="Cambria"/>
              </a:rPr>
              <a:t>Something Worth Testifying About</a:t>
            </a:r>
            <a:endParaRPr lang="en-US" sz="3200" b="1" dirty="0">
              <a:latin typeface="Cambria"/>
              <a:cs typeface="Cambria"/>
            </a:endParaRPr>
          </a:p>
        </p:txBody>
      </p:sp>
      <p:sp>
        <p:nvSpPr>
          <p:cNvPr id="7" name="Text Box 7"/>
          <p:cNvSpPr txBox="1">
            <a:spLocks noChangeArrowheads="1"/>
          </p:cNvSpPr>
          <p:nvPr/>
        </p:nvSpPr>
        <p:spPr bwMode="auto">
          <a:xfrm>
            <a:off x="36512" y="1402530"/>
            <a:ext cx="9144000" cy="4978798"/>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smtClean="0">
                <a:latin typeface="Calibri"/>
                <a:ea typeface="Helvetica CY" charset="0"/>
                <a:cs typeface="Calibri"/>
              </a:rPr>
              <a:t>Powerful </a:t>
            </a:r>
            <a:r>
              <a:rPr lang="en-US" sz="4400" dirty="0">
                <a:latin typeface="Calibri"/>
                <a:ea typeface="Helvetica CY" charset="0"/>
                <a:cs typeface="Calibri"/>
              </a:rPr>
              <a:t>testimonies that have a life-changing impact on others focus on what Christ has done for us, not what we have given up for </a:t>
            </a:r>
            <a:r>
              <a:rPr lang="en-US" sz="4400" dirty="0" smtClean="0">
                <a:latin typeface="Calibri"/>
                <a:ea typeface="Helvetica CY" charset="0"/>
                <a:cs typeface="Calibri"/>
              </a:rPr>
              <a:t>Him.</a:t>
            </a:r>
          </a:p>
          <a:p>
            <a:pPr algn="ctr" eaLnBrk="1" hangingPunct="1">
              <a:lnSpc>
                <a:spcPct val="90000"/>
              </a:lnSpc>
            </a:pPr>
            <a:r>
              <a:rPr lang="en-US" sz="4400" dirty="0" smtClean="0">
                <a:latin typeface="Calibri"/>
                <a:ea typeface="Helvetica CY" charset="0"/>
                <a:cs typeface="Calibri"/>
              </a:rPr>
              <a:t>They </a:t>
            </a:r>
            <a:r>
              <a:rPr lang="en-US" sz="4400" dirty="0">
                <a:latin typeface="Calibri"/>
                <a:ea typeface="Helvetica CY" charset="0"/>
                <a:cs typeface="Calibri"/>
              </a:rPr>
              <a:t>center on His sacrifice, not on </a:t>
            </a:r>
            <a:r>
              <a:rPr lang="en-US" sz="4400" dirty="0" smtClean="0">
                <a:latin typeface="Calibri"/>
                <a:ea typeface="Helvetica CY" charset="0"/>
                <a:cs typeface="Calibri"/>
              </a:rPr>
              <a:t> our </a:t>
            </a:r>
            <a:r>
              <a:rPr lang="en-US" sz="4400" dirty="0">
                <a:latin typeface="Calibri"/>
                <a:ea typeface="Helvetica CY" charset="0"/>
                <a:cs typeface="Calibri"/>
              </a:rPr>
              <a:t>so-called “sacrifices.” For Christ never asks us to give up anything that it is in our best interest to retain.</a:t>
            </a:r>
          </a:p>
        </p:txBody>
      </p:sp>
    </p:spTree>
    <p:extLst>
      <p:ext uri="{BB962C8B-B14F-4D97-AF65-F5344CB8AC3E}">
        <p14:creationId xmlns:p14="http://schemas.microsoft.com/office/powerpoint/2010/main" val="3694639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189044"/>
            <a:ext cx="9144000" cy="5643596"/>
          </a:xfrm>
          <a:prstGeom prst="rect">
            <a:avLst/>
          </a:prstGeom>
          <a:noFill/>
          <a:ln w="9525">
            <a:noFill/>
            <a:miter lim="800000"/>
            <a:headEnd/>
            <a:tailEnd/>
          </a:ln>
        </p:spPr>
        <p:txBody>
          <a:bodyPr wrap="square"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70000"/>
              </a:lnSpc>
            </a:pPr>
            <a:r>
              <a:rPr lang="en-US" sz="6600" b="1" dirty="0" smtClean="0">
                <a:latin typeface="Cambria"/>
                <a:ea typeface="Helvetica CY" charset="0"/>
                <a:cs typeface="Cambria"/>
              </a:rPr>
              <a:t>O</a:t>
            </a:r>
            <a:r>
              <a:rPr lang="en-US" sz="4400" dirty="0" smtClean="0">
                <a:latin typeface="Calibri"/>
                <a:ea typeface="Helvetica CY" charset="0"/>
                <a:cs typeface="Calibri"/>
              </a:rPr>
              <a:t>ur </a:t>
            </a:r>
            <a:r>
              <a:rPr lang="en-US" sz="4400" dirty="0">
                <a:latin typeface="Calibri"/>
                <a:ea typeface="Helvetica CY" charset="0"/>
                <a:cs typeface="Calibri"/>
              </a:rPr>
              <a:t>confession of His faithfulness </a:t>
            </a:r>
            <a:r>
              <a:rPr lang="en-US" sz="4400" dirty="0" smtClean="0">
                <a:latin typeface="Calibri"/>
                <a:ea typeface="Helvetica CY" charset="0"/>
                <a:cs typeface="Calibri"/>
              </a:rPr>
              <a:t>is</a:t>
            </a:r>
          </a:p>
          <a:p>
            <a:pPr algn="ctr">
              <a:lnSpc>
                <a:spcPct val="90000"/>
              </a:lnSpc>
            </a:pPr>
            <a:r>
              <a:rPr lang="en-US" sz="4400" dirty="0" smtClean="0">
                <a:latin typeface="Calibri"/>
                <a:ea typeface="Helvetica CY" charset="0"/>
                <a:cs typeface="Calibri"/>
              </a:rPr>
              <a:t>Heaven’s </a:t>
            </a:r>
            <a:r>
              <a:rPr lang="en-US" sz="4400" dirty="0">
                <a:latin typeface="Calibri"/>
                <a:ea typeface="Helvetica CY" charset="0"/>
                <a:cs typeface="Calibri"/>
              </a:rPr>
              <a:t>chosen agency for revealing Christ to the world. We are to </a:t>
            </a:r>
            <a:r>
              <a:rPr lang="en-US" sz="4400" dirty="0" err="1" smtClean="0">
                <a:latin typeface="Calibri"/>
                <a:ea typeface="Helvetica CY" charset="0"/>
                <a:cs typeface="Calibri"/>
              </a:rPr>
              <a:t>acknow</a:t>
            </a:r>
            <a:r>
              <a:rPr lang="en-US" sz="4400" dirty="0" smtClean="0">
                <a:latin typeface="Calibri"/>
                <a:ea typeface="Helvetica CY" charset="0"/>
                <a:cs typeface="Calibri"/>
              </a:rPr>
              <a:t>-</a:t>
            </a:r>
            <a:r>
              <a:rPr lang="en-US" sz="4400" spc="-70" dirty="0" smtClean="0">
                <a:latin typeface="Calibri"/>
                <a:ea typeface="Helvetica CY" charset="0"/>
                <a:cs typeface="Calibri"/>
              </a:rPr>
              <a:t>ledge </a:t>
            </a:r>
            <a:r>
              <a:rPr lang="en-US" sz="4400" spc="-70" dirty="0">
                <a:latin typeface="Calibri"/>
                <a:ea typeface="Helvetica CY" charset="0"/>
                <a:cs typeface="Calibri"/>
              </a:rPr>
              <a:t>His grace as made known through </a:t>
            </a:r>
            <a:r>
              <a:rPr lang="en-US" sz="4400" dirty="0">
                <a:latin typeface="Calibri"/>
                <a:ea typeface="Helvetica CY" charset="0"/>
                <a:cs typeface="Calibri"/>
              </a:rPr>
              <a:t>the</a:t>
            </a:r>
            <a:r>
              <a:rPr lang="en-US" sz="4400" spc="-150" dirty="0">
                <a:latin typeface="Calibri"/>
                <a:ea typeface="Helvetica CY" charset="0"/>
                <a:cs typeface="Calibri"/>
              </a:rPr>
              <a:t> </a:t>
            </a:r>
            <a:r>
              <a:rPr lang="en-US" sz="4400" dirty="0">
                <a:latin typeface="Calibri"/>
                <a:ea typeface="Helvetica CY" charset="0"/>
                <a:cs typeface="Calibri"/>
              </a:rPr>
              <a:t>holy</a:t>
            </a:r>
            <a:r>
              <a:rPr lang="en-US" sz="4400" spc="-150" dirty="0">
                <a:latin typeface="Calibri"/>
                <a:ea typeface="Helvetica CY" charset="0"/>
                <a:cs typeface="Calibri"/>
              </a:rPr>
              <a:t> </a:t>
            </a:r>
            <a:r>
              <a:rPr lang="en-US" sz="4400" dirty="0">
                <a:latin typeface="Calibri"/>
                <a:ea typeface="Helvetica CY" charset="0"/>
                <a:cs typeface="Calibri"/>
              </a:rPr>
              <a:t>men</a:t>
            </a:r>
            <a:r>
              <a:rPr lang="en-US" sz="4400" spc="-150" dirty="0">
                <a:latin typeface="Calibri"/>
                <a:ea typeface="Helvetica CY" charset="0"/>
                <a:cs typeface="Calibri"/>
              </a:rPr>
              <a:t> </a:t>
            </a:r>
            <a:r>
              <a:rPr lang="en-US" sz="4400" dirty="0">
                <a:latin typeface="Calibri"/>
                <a:ea typeface="Helvetica CY" charset="0"/>
                <a:cs typeface="Calibri"/>
              </a:rPr>
              <a:t>of</a:t>
            </a:r>
            <a:r>
              <a:rPr lang="en-US" sz="4400" spc="-150" dirty="0">
                <a:latin typeface="Calibri"/>
                <a:ea typeface="Helvetica CY" charset="0"/>
                <a:cs typeface="Calibri"/>
              </a:rPr>
              <a:t> </a:t>
            </a:r>
            <a:r>
              <a:rPr lang="en-US" sz="4400" dirty="0">
                <a:latin typeface="Calibri"/>
                <a:ea typeface="Helvetica CY" charset="0"/>
                <a:cs typeface="Calibri"/>
              </a:rPr>
              <a:t>old;</a:t>
            </a:r>
            <a:r>
              <a:rPr lang="en-US" sz="4400" spc="-300" dirty="0">
                <a:latin typeface="Calibri"/>
                <a:ea typeface="Helvetica CY" charset="0"/>
                <a:cs typeface="Calibri"/>
              </a:rPr>
              <a:t> </a:t>
            </a:r>
            <a:r>
              <a:rPr lang="en-US" sz="4400" u="sng" dirty="0">
                <a:latin typeface="Calibri"/>
                <a:ea typeface="Helvetica CY" charset="0"/>
                <a:cs typeface="Calibri"/>
              </a:rPr>
              <a:t>but</a:t>
            </a:r>
            <a:r>
              <a:rPr lang="en-US" sz="4400" spc="-150" dirty="0">
                <a:latin typeface="Calibri"/>
                <a:ea typeface="Helvetica CY" charset="0"/>
                <a:cs typeface="Calibri"/>
              </a:rPr>
              <a:t> </a:t>
            </a:r>
            <a:r>
              <a:rPr lang="en-US" sz="4400" u="sng" dirty="0">
                <a:latin typeface="Calibri"/>
                <a:ea typeface="Helvetica CY" charset="0"/>
                <a:cs typeface="Calibri"/>
              </a:rPr>
              <a:t>that</a:t>
            </a:r>
            <a:r>
              <a:rPr lang="en-US" sz="4400" spc="-150" dirty="0">
                <a:latin typeface="Calibri"/>
                <a:ea typeface="Helvetica CY" charset="0"/>
                <a:cs typeface="Calibri"/>
              </a:rPr>
              <a:t> </a:t>
            </a:r>
            <a:r>
              <a:rPr lang="en-US" sz="4400" u="sng" dirty="0">
                <a:latin typeface="Calibri"/>
                <a:ea typeface="Helvetica CY" charset="0"/>
                <a:cs typeface="Calibri"/>
              </a:rPr>
              <a:t>which</a:t>
            </a:r>
            <a:r>
              <a:rPr lang="en-US" sz="4400" spc="-150" dirty="0">
                <a:latin typeface="Calibri"/>
                <a:ea typeface="Helvetica CY" charset="0"/>
                <a:cs typeface="Calibri"/>
              </a:rPr>
              <a:t> </a:t>
            </a:r>
            <a:r>
              <a:rPr lang="en-US" sz="4400" u="sng" dirty="0" smtClean="0">
                <a:latin typeface="Calibri"/>
                <a:ea typeface="Helvetica CY" charset="0"/>
                <a:cs typeface="Calibri"/>
              </a:rPr>
              <a:t>will </a:t>
            </a:r>
            <a:r>
              <a:rPr lang="en-US" sz="4400" u="sng" dirty="0">
                <a:latin typeface="Calibri"/>
                <a:ea typeface="Helvetica CY" charset="0"/>
                <a:cs typeface="Calibri"/>
              </a:rPr>
              <a:t>be</a:t>
            </a:r>
            <a:r>
              <a:rPr lang="en-US" sz="4400" dirty="0">
                <a:latin typeface="Calibri"/>
                <a:ea typeface="Helvetica CY" charset="0"/>
                <a:cs typeface="Calibri"/>
              </a:rPr>
              <a:t> </a:t>
            </a:r>
            <a:r>
              <a:rPr lang="en-US" sz="4400" u="sng" dirty="0">
                <a:latin typeface="Calibri"/>
                <a:ea typeface="Helvetica CY" charset="0"/>
                <a:cs typeface="Calibri"/>
              </a:rPr>
              <a:t>most</a:t>
            </a:r>
            <a:r>
              <a:rPr lang="en-US" sz="4400" dirty="0">
                <a:latin typeface="Calibri"/>
                <a:ea typeface="Helvetica CY" charset="0"/>
                <a:cs typeface="Calibri"/>
              </a:rPr>
              <a:t> </a:t>
            </a:r>
            <a:r>
              <a:rPr lang="en-US" sz="4400" u="sng" dirty="0">
                <a:latin typeface="Calibri"/>
                <a:ea typeface="Helvetica CY" charset="0"/>
                <a:cs typeface="Calibri"/>
              </a:rPr>
              <a:t>effectual</a:t>
            </a:r>
            <a:r>
              <a:rPr lang="en-US" sz="4400" dirty="0">
                <a:latin typeface="Calibri"/>
                <a:ea typeface="Helvetica CY" charset="0"/>
                <a:cs typeface="Calibri"/>
              </a:rPr>
              <a:t> </a:t>
            </a:r>
            <a:r>
              <a:rPr lang="en-US" sz="4400" u="sng" dirty="0">
                <a:latin typeface="Calibri"/>
                <a:ea typeface="Helvetica CY" charset="0"/>
                <a:cs typeface="Calibri"/>
              </a:rPr>
              <a:t>is</a:t>
            </a:r>
            <a:r>
              <a:rPr lang="en-US" sz="4400" dirty="0">
                <a:latin typeface="Calibri"/>
                <a:ea typeface="Helvetica CY" charset="0"/>
                <a:cs typeface="Calibri"/>
              </a:rPr>
              <a:t> </a:t>
            </a:r>
            <a:r>
              <a:rPr lang="en-US" sz="4400" u="sng" dirty="0">
                <a:latin typeface="Calibri"/>
                <a:ea typeface="Helvetica CY" charset="0"/>
                <a:cs typeface="Calibri"/>
              </a:rPr>
              <a:t>the</a:t>
            </a:r>
            <a:r>
              <a:rPr lang="en-US" sz="4400" dirty="0">
                <a:latin typeface="Calibri"/>
                <a:ea typeface="Helvetica CY" charset="0"/>
                <a:cs typeface="Calibri"/>
              </a:rPr>
              <a:t> </a:t>
            </a:r>
            <a:r>
              <a:rPr lang="en-US" sz="4400" u="sng" dirty="0" smtClean="0">
                <a:latin typeface="Calibri"/>
                <a:ea typeface="Helvetica CY" charset="0"/>
                <a:cs typeface="Calibri"/>
              </a:rPr>
              <a:t>testimony</a:t>
            </a:r>
            <a:r>
              <a:rPr lang="en-US" sz="4400" dirty="0" smtClean="0">
                <a:latin typeface="Calibri"/>
                <a:ea typeface="Helvetica CY" charset="0"/>
                <a:cs typeface="Calibri"/>
              </a:rPr>
              <a:t> </a:t>
            </a:r>
            <a:r>
              <a:rPr lang="en-US" sz="4400" u="sng" dirty="0">
                <a:latin typeface="Calibri"/>
                <a:ea typeface="Helvetica CY" charset="0"/>
                <a:cs typeface="Calibri"/>
              </a:rPr>
              <a:t>of our</a:t>
            </a:r>
            <a:r>
              <a:rPr lang="en-US" sz="4400" dirty="0">
                <a:latin typeface="Calibri"/>
                <a:ea typeface="Helvetica CY" charset="0"/>
                <a:cs typeface="Calibri"/>
              </a:rPr>
              <a:t> </a:t>
            </a:r>
            <a:r>
              <a:rPr lang="en-US" sz="4400" u="sng" dirty="0">
                <a:latin typeface="Calibri"/>
                <a:ea typeface="Helvetica CY" charset="0"/>
                <a:cs typeface="Calibri"/>
              </a:rPr>
              <a:t>own</a:t>
            </a:r>
            <a:r>
              <a:rPr lang="en-US" sz="4400" dirty="0">
                <a:latin typeface="Calibri"/>
                <a:ea typeface="Helvetica CY" charset="0"/>
                <a:cs typeface="Calibri"/>
              </a:rPr>
              <a:t> </a:t>
            </a:r>
            <a:r>
              <a:rPr lang="en-US" sz="4400" u="sng" dirty="0">
                <a:latin typeface="Calibri"/>
                <a:ea typeface="Helvetica CY" charset="0"/>
                <a:cs typeface="Calibri"/>
              </a:rPr>
              <a:t>experience</a:t>
            </a:r>
            <a:r>
              <a:rPr lang="en-US" sz="4400" dirty="0">
                <a:latin typeface="Calibri"/>
                <a:ea typeface="Helvetica CY" charset="0"/>
                <a:cs typeface="Calibri"/>
              </a:rPr>
              <a:t>.</a:t>
            </a:r>
            <a:r>
              <a:rPr lang="en-US" sz="4400" spc="-300" dirty="0">
                <a:latin typeface="Calibri"/>
                <a:ea typeface="Helvetica CY" charset="0"/>
                <a:cs typeface="Calibri"/>
              </a:rPr>
              <a:t> </a:t>
            </a:r>
            <a:r>
              <a:rPr lang="en-US" sz="4400" dirty="0">
                <a:latin typeface="Calibri"/>
                <a:ea typeface="Helvetica CY" charset="0"/>
                <a:cs typeface="Calibri"/>
              </a:rPr>
              <a:t>We are witnesses for God as we reveal in ourselves the working of a power that is divine</a:t>
            </a:r>
            <a:r>
              <a:rPr lang="en-US" sz="4400" dirty="0" smtClean="0">
                <a:latin typeface="Calibri"/>
                <a:ea typeface="Helvetica CY" charset="0"/>
                <a:cs typeface="Calibri"/>
              </a:rPr>
              <a:t>.</a:t>
            </a:r>
            <a:r>
              <a:rPr lang="en-US" sz="4400" spc="-100" dirty="0" smtClean="0">
                <a:latin typeface="Calibri"/>
                <a:ea typeface="Helvetica CY" charset="0"/>
                <a:cs typeface="Calibri"/>
              </a:rPr>
              <a:t>”</a:t>
            </a:r>
            <a:endParaRPr lang="en-US" sz="4400" spc="-100" dirty="0">
              <a:latin typeface="Calibri"/>
              <a:ea typeface="Helvetica CY" charset="0"/>
              <a:cs typeface="Calibri"/>
            </a:endParaRPr>
          </a:p>
        </p:txBody>
      </p:sp>
      <p:sp>
        <p:nvSpPr>
          <p:cNvPr id="4" name="Text Box 2"/>
          <p:cNvSpPr txBox="1">
            <a:spLocks noChangeArrowheads="1"/>
          </p:cNvSpPr>
          <p:nvPr/>
        </p:nvSpPr>
        <p:spPr bwMode="auto">
          <a:xfrm>
            <a:off x="1698596" y="7408"/>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Sharing the Story of Jesus</a:t>
            </a:r>
          </a:p>
          <a:p>
            <a:pPr marL="36000"/>
            <a:r>
              <a:rPr lang="en-US" sz="3200" b="1" spc="50" dirty="0" smtClean="0">
                <a:latin typeface="Cambria"/>
                <a:cs typeface="Cambria"/>
              </a:rPr>
              <a:t>Final Words</a:t>
            </a:r>
            <a:r>
              <a:rPr lang="en-US" sz="3200" spc="50" dirty="0">
                <a:latin typeface="Cambria"/>
                <a:cs typeface="Cambria"/>
              </a:rPr>
              <a:t>: </a:t>
            </a:r>
            <a:r>
              <a:rPr lang="en-US" sz="3200" i="1" cap="small" spc="50" dirty="0">
                <a:latin typeface="Cambria"/>
                <a:cs typeface="Cambria"/>
              </a:rPr>
              <a:t>The Desire of </a:t>
            </a:r>
            <a:r>
              <a:rPr lang="en-US" sz="3200" i="1" cap="small" spc="50" dirty="0" smtClean="0">
                <a:latin typeface="Cambria"/>
                <a:cs typeface="Cambria"/>
              </a:rPr>
              <a:t>Ages</a:t>
            </a:r>
            <a:r>
              <a:rPr lang="en-US" sz="3200" i="1" cap="small" spc="50" dirty="0">
                <a:latin typeface="Cambria"/>
                <a:cs typeface="Cambria"/>
              </a:rPr>
              <a:t> </a:t>
            </a:r>
            <a:r>
              <a:rPr lang="en-US" sz="3200" spc="50" dirty="0" smtClean="0">
                <a:latin typeface="Cambria"/>
                <a:cs typeface="Cambria"/>
              </a:rPr>
              <a:t>347</a:t>
            </a:r>
            <a:endParaRPr lang="en-US" sz="3200" b="1" spc="50" dirty="0">
              <a:latin typeface="Cambria"/>
              <a:cs typeface="Cambria"/>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8596" y="11466"/>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Sharing the Story of Jesus</a:t>
            </a:r>
          </a:p>
          <a:p>
            <a:pPr marL="36000"/>
            <a:r>
              <a:rPr lang="en-US" sz="3200" b="1" spc="50" dirty="0" smtClean="0">
                <a:latin typeface="Cambria"/>
                <a:cs typeface="Cambria"/>
              </a:rPr>
              <a:t>Presentation Record</a:t>
            </a:r>
            <a:endParaRPr lang="en-US" sz="3200" b="1" spc="50" dirty="0">
              <a:latin typeface="Cambria"/>
              <a:cs typeface="Cambria"/>
            </a:endParaRPr>
          </a:p>
        </p:txBody>
      </p:sp>
      <p:sp>
        <p:nvSpPr>
          <p:cNvPr id="6" name="Text Box 4"/>
          <p:cNvSpPr txBox="1">
            <a:spLocks noChangeArrowheads="1"/>
          </p:cNvSpPr>
          <p:nvPr/>
        </p:nvSpPr>
        <p:spPr bwMode="auto">
          <a:xfrm>
            <a:off x="23044" y="1412777"/>
            <a:ext cx="9120956" cy="487313"/>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2800" dirty="0">
                <a:latin typeface="Calibri"/>
                <a:cs typeface="Calibri"/>
              </a:rPr>
              <a:t>1</a:t>
            </a:r>
            <a:r>
              <a:rPr lang="en-US" sz="2800" b="1" dirty="0">
                <a:latin typeface="Calibri"/>
                <a:cs typeface="Calibri"/>
              </a:rPr>
              <a:t>. </a:t>
            </a:r>
            <a:r>
              <a:rPr lang="en-US" sz="2800" b="1" dirty="0" smtClean="0">
                <a:latin typeface="Calibri"/>
                <a:cs typeface="Calibri"/>
              </a:rPr>
              <a:t>Church SSL </a:t>
            </a:r>
            <a:r>
              <a:rPr lang="en-US" sz="2800" dirty="0" smtClean="0">
                <a:latin typeface="Calibri"/>
                <a:cs typeface="Calibri"/>
              </a:rPr>
              <a:t>12 Sep 20</a:t>
            </a:r>
            <a:endParaRPr lang="en-US" sz="2800" i="1" dirty="0">
              <a:latin typeface="Calibri"/>
              <a:cs typeface="Calibri"/>
            </a:endParaRPr>
          </a:p>
        </p:txBody>
      </p:sp>
    </p:spTree>
    <p:extLst>
      <p:ext uri="{BB962C8B-B14F-4D97-AF65-F5344CB8AC3E}">
        <p14:creationId xmlns:p14="http://schemas.microsoft.com/office/powerpoint/2010/main" val="2544198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02791" y="-27384"/>
            <a:ext cx="74412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Making Friends for God</a:t>
            </a:r>
            <a:endParaRPr lang="en-US" sz="3200" i="1" dirty="0">
              <a:solidFill>
                <a:srgbClr val="FFFF00"/>
              </a:solidFill>
              <a:latin typeface="Cambria"/>
              <a:cs typeface="Cambria"/>
            </a:endParaRPr>
          </a:p>
          <a:p>
            <a:pPr marL="36000"/>
            <a:r>
              <a:rPr lang="en-US" sz="3200" b="1" spc="50" dirty="0" smtClean="0">
                <a:latin typeface="Cambria"/>
                <a:cs typeface="Cambria"/>
              </a:rPr>
              <a:t>Our Goal</a:t>
            </a:r>
            <a:endParaRPr lang="en-US" sz="3200" b="1" spc="50" dirty="0">
              <a:solidFill>
                <a:srgbClr val="C0C0C0"/>
              </a:solidFill>
              <a:latin typeface="Cambria"/>
              <a:cs typeface="Cambria"/>
            </a:endParaRPr>
          </a:p>
        </p:txBody>
      </p:sp>
      <p:sp>
        <p:nvSpPr>
          <p:cNvPr id="6" name="Text Box 3"/>
          <p:cNvSpPr txBox="1">
            <a:spLocks noChangeArrowheads="1"/>
          </p:cNvSpPr>
          <p:nvPr/>
        </p:nvSpPr>
        <p:spPr bwMode="auto">
          <a:xfrm>
            <a:off x="0" y="1685220"/>
            <a:ext cx="9144000" cy="3409138"/>
          </a:xfrm>
          <a:prstGeom prst="rect">
            <a:avLst/>
          </a:prstGeom>
          <a:noFill/>
          <a:ln w="9525">
            <a:noFill/>
            <a:miter lim="800000"/>
            <a:headEnd/>
            <a:tailEnd/>
          </a:ln>
        </p:spPr>
        <p:txBody>
          <a:bodyPr wrap="square" lIns="360000" tIns="0" rIns="360000">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ct val="90000"/>
              </a:lnSpc>
            </a:pPr>
            <a:r>
              <a:rPr lang="en-US" sz="6600" b="1" dirty="0" smtClean="0">
                <a:latin typeface="Cambria"/>
                <a:ea typeface="Helvetica CY" charset="0"/>
                <a:cs typeface="Cambria"/>
              </a:rPr>
              <a:t>T</a:t>
            </a:r>
            <a:r>
              <a:rPr lang="en-US" sz="4400" dirty="0" smtClean="0">
                <a:latin typeface="Calibri"/>
                <a:ea typeface="Helvetica CY" charset="0"/>
                <a:cs typeface="Calibri"/>
              </a:rPr>
              <a:t>o learn of our </a:t>
            </a:r>
            <a:r>
              <a:rPr lang="en-US" sz="4400" b="1" spc="50" dirty="0" smtClean="0">
                <a:latin typeface="Calibri"/>
                <a:ea typeface="Helvetica CY" charset="0"/>
                <a:cs typeface="Calibri"/>
              </a:rPr>
              <a:t>incredible privilege </a:t>
            </a:r>
            <a:r>
              <a:rPr lang="en-US" sz="4400" dirty="0" smtClean="0">
                <a:latin typeface="Calibri"/>
                <a:ea typeface="Helvetica CY" charset="0"/>
                <a:cs typeface="Calibri"/>
              </a:rPr>
              <a:t>and </a:t>
            </a:r>
            <a:r>
              <a:rPr lang="en-US" sz="4400" b="1" spc="50" dirty="0" smtClean="0">
                <a:latin typeface="Calibri"/>
                <a:ea typeface="Helvetica CY" charset="0"/>
                <a:cs typeface="Calibri"/>
              </a:rPr>
              <a:t>awesome responsibility </a:t>
            </a:r>
            <a:r>
              <a:rPr lang="en-US" sz="4400" dirty="0" smtClean="0">
                <a:latin typeface="Calibri"/>
                <a:ea typeface="Helvetica CY" charset="0"/>
                <a:cs typeface="Calibri"/>
              </a:rPr>
              <a:t>as well as the </a:t>
            </a:r>
            <a:r>
              <a:rPr lang="en-US" sz="4400" b="1" spc="50" dirty="0" smtClean="0">
                <a:latin typeface="Calibri"/>
                <a:ea typeface="Helvetica CY" charset="0"/>
                <a:cs typeface="Calibri"/>
              </a:rPr>
              <a:t>eternal joy </a:t>
            </a:r>
            <a:r>
              <a:rPr lang="en-US" sz="4400" dirty="0" smtClean="0">
                <a:latin typeface="Calibri"/>
                <a:ea typeface="Helvetica CY" charset="0"/>
                <a:cs typeface="Calibri"/>
              </a:rPr>
              <a:t>of </a:t>
            </a:r>
            <a:r>
              <a:rPr lang="en-US" sz="4400" b="1" spc="50" dirty="0" smtClean="0">
                <a:latin typeface="Calibri"/>
                <a:ea typeface="Helvetica CY" charset="0"/>
                <a:cs typeface="Calibri"/>
              </a:rPr>
              <a:t>participating</a:t>
            </a:r>
            <a:r>
              <a:rPr lang="en-US" sz="4400" dirty="0" smtClean="0">
                <a:latin typeface="Calibri"/>
                <a:ea typeface="Helvetica CY" charset="0"/>
                <a:cs typeface="Calibri"/>
              </a:rPr>
              <a:t> with Christ and </a:t>
            </a:r>
            <a:r>
              <a:rPr lang="en-US" sz="4400" b="1" spc="50" dirty="0" smtClean="0">
                <a:latin typeface="Calibri"/>
                <a:ea typeface="Helvetica CY" charset="0"/>
                <a:cs typeface="Calibri"/>
              </a:rPr>
              <a:t>cooperating</a:t>
            </a:r>
            <a:r>
              <a:rPr lang="en-US" sz="4400" dirty="0" smtClean="0">
                <a:latin typeface="Calibri"/>
                <a:ea typeface="Helvetica CY" charset="0"/>
                <a:cs typeface="Calibri"/>
              </a:rPr>
              <a:t> with Him in His </a:t>
            </a:r>
            <a:r>
              <a:rPr lang="en-US" sz="4400" b="1" spc="50" dirty="0" smtClean="0">
                <a:latin typeface="Calibri"/>
                <a:ea typeface="Helvetica CY" charset="0"/>
                <a:cs typeface="Calibri"/>
              </a:rPr>
              <a:t>mission</a:t>
            </a:r>
            <a:r>
              <a:rPr lang="en-US" sz="4400" dirty="0" smtClean="0">
                <a:latin typeface="Calibri"/>
                <a:ea typeface="Helvetica CY" charset="0"/>
                <a:cs typeface="Calibri"/>
              </a:rPr>
              <a:t>.</a:t>
            </a:r>
            <a:endParaRPr lang="en-US" sz="4400" dirty="0">
              <a:latin typeface="Calibri"/>
              <a:ea typeface="Helvetica CY" charset="0"/>
              <a:cs typeface="Calibri"/>
            </a:endParaRPr>
          </a:p>
        </p:txBody>
      </p:sp>
    </p:spTree>
    <p:extLst>
      <p:ext uri="{BB962C8B-B14F-4D97-AF65-F5344CB8AC3E}">
        <p14:creationId xmlns:p14="http://schemas.microsoft.com/office/powerpoint/2010/main" val="26794222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702791" y="-365"/>
            <a:ext cx="74412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Making Friends for God</a:t>
            </a:r>
          </a:p>
          <a:p>
            <a:pPr marL="36000"/>
            <a:r>
              <a:rPr lang="en-US" sz="3200" b="1" spc="50" dirty="0" smtClean="0">
                <a:latin typeface="Cambria"/>
                <a:cs typeface="Cambria"/>
              </a:rPr>
              <a:t>Contents</a:t>
            </a:r>
            <a:endParaRPr lang="en-US" sz="3200" b="1" spc="50" dirty="0">
              <a:latin typeface="Cambria"/>
              <a:cs typeface="Cambria"/>
            </a:endParaRPr>
          </a:p>
        </p:txBody>
      </p:sp>
      <p:sp>
        <p:nvSpPr>
          <p:cNvPr id="20483" name="Rectangle 10"/>
          <p:cNvSpPr>
            <a:spLocks noChangeArrowheads="1"/>
          </p:cNvSpPr>
          <p:nvPr/>
        </p:nvSpPr>
        <p:spPr bwMode="auto">
          <a:xfrm>
            <a:off x="0" y="1254426"/>
            <a:ext cx="9144000" cy="55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000">
              <a:lnSpc>
                <a:spcPct val="90000"/>
              </a:lnSpc>
              <a:tabLst>
                <a:tab pos="8440738" algn="r"/>
              </a:tabLst>
            </a:pPr>
            <a:r>
              <a:rPr lang="en-US" sz="3000" b="1" dirty="0" smtClean="0">
                <a:latin typeface="Calibri"/>
                <a:cs typeface="Calibri"/>
              </a:rPr>
              <a:t>  </a:t>
            </a:r>
            <a:r>
              <a:rPr lang="en-US" sz="3000" dirty="0" smtClean="0">
                <a:latin typeface="Calibri"/>
                <a:cs typeface="Calibri"/>
              </a:rPr>
              <a:t>1 </a:t>
            </a:r>
            <a:r>
              <a:rPr lang="en-US" sz="3000" b="1" dirty="0" smtClean="0">
                <a:latin typeface="Calibri"/>
                <a:cs typeface="Calibri"/>
              </a:rPr>
              <a:t>Why Witness?</a:t>
            </a:r>
          </a:p>
          <a:p>
            <a:pPr marL="180000">
              <a:lnSpc>
                <a:spcPct val="90000"/>
              </a:lnSpc>
              <a:tabLst>
                <a:tab pos="8440738" algn="r"/>
              </a:tabLst>
            </a:pPr>
            <a:r>
              <a:rPr lang="en-US" sz="3000" b="1" dirty="0" smtClean="0">
                <a:latin typeface="Calibri"/>
                <a:cs typeface="Calibri"/>
              </a:rPr>
              <a:t>  </a:t>
            </a:r>
            <a:r>
              <a:rPr lang="en-US" sz="3000" dirty="0" smtClean="0">
                <a:latin typeface="Calibri"/>
                <a:cs typeface="Calibri"/>
              </a:rPr>
              <a:t>2</a:t>
            </a:r>
            <a:r>
              <a:rPr lang="en-US" sz="3000" b="1" dirty="0" smtClean="0">
                <a:latin typeface="Calibri"/>
                <a:cs typeface="Calibri"/>
              </a:rPr>
              <a:t> </a:t>
            </a:r>
            <a:r>
              <a:rPr lang="en-US" sz="3000" b="1" spc="-20" dirty="0" smtClean="0">
                <a:latin typeface="Calibri"/>
                <a:cs typeface="Calibri"/>
              </a:rPr>
              <a:t>Winsome Witness: The Power of Personal Testimony</a:t>
            </a:r>
          </a:p>
          <a:p>
            <a:pPr marL="180000">
              <a:lnSpc>
                <a:spcPct val="90000"/>
              </a:lnSpc>
              <a:tabLst>
                <a:tab pos="8440738" algn="r"/>
              </a:tabLst>
            </a:pPr>
            <a:r>
              <a:rPr lang="en-US" sz="3000" b="1" dirty="0" smtClean="0">
                <a:latin typeface="Calibri"/>
                <a:cs typeface="Calibri"/>
              </a:rPr>
              <a:t>  </a:t>
            </a:r>
            <a:r>
              <a:rPr lang="en-US" sz="3000" dirty="0" smtClean="0">
                <a:latin typeface="Calibri"/>
                <a:cs typeface="Calibri"/>
              </a:rPr>
              <a:t>3</a:t>
            </a:r>
            <a:r>
              <a:rPr lang="en-US" sz="3000" b="1" dirty="0" smtClean="0">
                <a:latin typeface="Calibri"/>
                <a:cs typeface="Calibri"/>
              </a:rPr>
              <a:t> Seeing People Through Jesus’ Eyes</a:t>
            </a:r>
          </a:p>
          <a:p>
            <a:pPr marL="180000">
              <a:lnSpc>
                <a:spcPct val="90000"/>
              </a:lnSpc>
              <a:tabLst>
                <a:tab pos="8440738" algn="r"/>
              </a:tabLst>
            </a:pPr>
            <a:r>
              <a:rPr lang="en-US" sz="3000" b="1" dirty="0" smtClean="0">
                <a:latin typeface="Calibri"/>
                <a:cs typeface="Calibri"/>
              </a:rPr>
              <a:t>  </a:t>
            </a:r>
            <a:r>
              <a:rPr lang="en-US" sz="3000" dirty="0" smtClean="0">
                <a:latin typeface="Calibri"/>
                <a:cs typeface="Calibri"/>
              </a:rPr>
              <a:t>4</a:t>
            </a:r>
            <a:r>
              <a:rPr lang="en-US" sz="3000" b="1" dirty="0" smtClean="0">
                <a:latin typeface="Calibri"/>
                <a:cs typeface="Calibri"/>
              </a:rPr>
              <a:t> </a:t>
            </a:r>
            <a:r>
              <a:rPr lang="en-US" sz="3000" b="1" spc="-20" dirty="0" smtClean="0">
                <a:latin typeface="Calibri"/>
                <a:cs typeface="Calibri"/>
              </a:rPr>
              <a:t>Prayer Power: Interceding for Others</a:t>
            </a:r>
          </a:p>
          <a:p>
            <a:pPr marL="180000">
              <a:lnSpc>
                <a:spcPct val="90000"/>
              </a:lnSpc>
              <a:tabLst>
                <a:tab pos="8440738" algn="r"/>
              </a:tabLst>
            </a:pPr>
            <a:r>
              <a:rPr lang="en-US" sz="3000" b="1" dirty="0" smtClean="0">
                <a:latin typeface="Calibri"/>
                <a:cs typeface="Calibri"/>
              </a:rPr>
              <a:t>  </a:t>
            </a:r>
            <a:r>
              <a:rPr lang="en-US" sz="3000" dirty="0" smtClean="0">
                <a:latin typeface="Calibri"/>
                <a:cs typeface="Calibri"/>
              </a:rPr>
              <a:t>5</a:t>
            </a:r>
            <a:r>
              <a:rPr lang="en-US" sz="3000" b="1" dirty="0" smtClean="0">
                <a:latin typeface="Calibri"/>
                <a:cs typeface="Calibri"/>
              </a:rPr>
              <a:t> Spirit-Empowered Witnessing</a:t>
            </a:r>
            <a:endParaRPr lang="en-US" sz="3000" b="1" i="1" dirty="0" smtClean="0">
              <a:latin typeface="Calibri"/>
              <a:cs typeface="Calibri"/>
            </a:endParaRPr>
          </a:p>
          <a:p>
            <a:pPr marL="180000">
              <a:lnSpc>
                <a:spcPct val="90000"/>
              </a:lnSpc>
              <a:tabLst>
                <a:tab pos="8440738" algn="r"/>
              </a:tabLst>
            </a:pPr>
            <a:r>
              <a:rPr lang="en-US" sz="3000" b="1" dirty="0" smtClean="0">
                <a:latin typeface="Calibri"/>
                <a:cs typeface="Calibri"/>
              </a:rPr>
              <a:t>  </a:t>
            </a:r>
            <a:r>
              <a:rPr lang="en-US" sz="3000" dirty="0" smtClean="0">
                <a:latin typeface="Calibri"/>
                <a:cs typeface="Calibri"/>
              </a:rPr>
              <a:t>6</a:t>
            </a:r>
            <a:r>
              <a:rPr lang="en-US" sz="3000" b="1" dirty="0" smtClean="0">
                <a:latin typeface="Calibri"/>
                <a:cs typeface="Calibri"/>
              </a:rPr>
              <a:t> Unlimited Possibilities</a:t>
            </a:r>
          </a:p>
          <a:p>
            <a:pPr marL="180000">
              <a:lnSpc>
                <a:spcPct val="90000"/>
              </a:lnSpc>
              <a:tabLst>
                <a:tab pos="8440738" algn="r"/>
              </a:tabLst>
            </a:pPr>
            <a:r>
              <a:rPr lang="en-US" sz="3000" b="1" dirty="0" smtClean="0">
                <a:latin typeface="Calibri"/>
                <a:cs typeface="Calibri"/>
              </a:rPr>
              <a:t>  </a:t>
            </a:r>
            <a:r>
              <a:rPr lang="en-US" sz="3000" dirty="0" smtClean="0">
                <a:latin typeface="Calibri"/>
                <a:cs typeface="Calibri"/>
              </a:rPr>
              <a:t>7</a:t>
            </a:r>
            <a:r>
              <a:rPr lang="en-US" sz="3000" b="1" dirty="0" smtClean="0">
                <a:latin typeface="Calibri"/>
                <a:cs typeface="Calibri"/>
              </a:rPr>
              <a:t> Sharing the Word</a:t>
            </a:r>
          </a:p>
          <a:p>
            <a:pPr marL="180000">
              <a:lnSpc>
                <a:spcPct val="90000"/>
              </a:lnSpc>
              <a:tabLst>
                <a:tab pos="8440738" algn="r"/>
              </a:tabLst>
            </a:pPr>
            <a:r>
              <a:rPr lang="en-US" sz="3000" b="1" dirty="0" smtClean="0">
                <a:latin typeface="Calibri"/>
                <a:cs typeface="Calibri"/>
              </a:rPr>
              <a:t>  </a:t>
            </a:r>
            <a:r>
              <a:rPr lang="en-US" sz="3000" dirty="0" smtClean="0">
                <a:latin typeface="Calibri"/>
                <a:cs typeface="Calibri"/>
              </a:rPr>
              <a:t>8</a:t>
            </a:r>
            <a:r>
              <a:rPr lang="en-US" sz="3000" b="1" dirty="0" smtClean="0">
                <a:latin typeface="Calibri"/>
                <a:cs typeface="Calibri"/>
              </a:rPr>
              <a:t> Ministering Like Jesus</a:t>
            </a:r>
          </a:p>
          <a:p>
            <a:pPr marL="180000">
              <a:lnSpc>
                <a:spcPct val="90000"/>
              </a:lnSpc>
              <a:tabLst>
                <a:tab pos="8440738" algn="r"/>
              </a:tabLst>
            </a:pPr>
            <a:r>
              <a:rPr lang="en-US" sz="3000" b="1" dirty="0" smtClean="0">
                <a:latin typeface="Calibri"/>
                <a:cs typeface="Calibri"/>
              </a:rPr>
              <a:t>  </a:t>
            </a:r>
            <a:r>
              <a:rPr lang="en-US" sz="3000" dirty="0" smtClean="0">
                <a:latin typeface="Calibri"/>
                <a:cs typeface="Calibri"/>
              </a:rPr>
              <a:t>9</a:t>
            </a:r>
            <a:r>
              <a:rPr lang="en-US" sz="3000" b="1" dirty="0" smtClean="0">
                <a:latin typeface="Calibri"/>
                <a:cs typeface="Calibri"/>
              </a:rPr>
              <a:t> Developing a Winning Attitude</a:t>
            </a:r>
          </a:p>
          <a:p>
            <a:pPr marL="180000">
              <a:lnSpc>
                <a:spcPct val="90000"/>
              </a:lnSpc>
              <a:tabLst>
                <a:tab pos="8440738" algn="r"/>
              </a:tabLst>
            </a:pPr>
            <a:r>
              <a:rPr lang="en-US" sz="3000" dirty="0" smtClean="0">
                <a:latin typeface="Calibri"/>
                <a:cs typeface="Calibri"/>
              </a:rPr>
              <a:t>10</a:t>
            </a:r>
            <a:r>
              <a:rPr lang="en-US" sz="3000" b="1" dirty="0" smtClean="0">
                <a:latin typeface="Calibri"/>
                <a:cs typeface="Calibri"/>
              </a:rPr>
              <a:t> An Exciting Way to Get Involved</a:t>
            </a:r>
          </a:p>
          <a:p>
            <a:pPr marL="180000">
              <a:lnSpc>
                <a:spcPct val="90000"/>
              </a:lnSpc>
              <a:tabLst>
                <a:tab pos="8440738" algn="r"/>
              </a:tabLst>
            </a:pPr>
            <a:r>
              <a:rPr lang="en-US" sz="3000" dirty="0" smtClean="0">
                <a:solidFill>
                  <a:schemeClr val="tx2"/>
                </a:solidFill>
                <a:latin typeface="Calibri"/>
                <a:cs typeface="Calibri"/>
              </a:rPr>
              <a:t>11</a:t>
            </a:r>
            <a:r>
              <a:rPr lang="en-US" sz="3000" b="1" dirty="0" smtClean="0">
                <a:solidFill>
                  <a:schemeClr val="tx2"/>
                </a:solidFill>
                <a:latin typeface="Calibri"/>
                <a:cs typeface="Calibri"/>
              </a:rPr>
              <a:t> Sharing the Story of Jesus</a:t>
            </a:r>
          </a:p>
          <a:p>
            <a:pPr marL="180000">
              <a:lnSpc>
                <a:spcPct val="90000"/>
              </a:lnSpc>
              <a:tabLst>
                <a:tab pos="8440738" algn="r"/>
              </a:tabLst>
            </a:pPr>
            <a:r>
              <a:rPr lang="en-US" sz="3000" dirty="0" smtClean="0">
                <a:latin typeface="Calibri"/>
                <a:cs typeface="Calibri"/>
              </a:rPr>
              <a:t>12</a:t>
            </a:r>
            <a:r>
              <a:rPr lang="en-US" sz="3000" b="1" dirty="0" smtClean="0">
                <a:latin typeface="Calibri"/>
                <a:cs typeface="Calibri"/>
              </a:rPr>
              <a:t> A Message Worth Sharing</a:t>
            </a:r>
          </a:p>
          <a:p>
            <a:pPr marL="180000">
              <a:lnSpc>
                <a:spcPct val="90000"/>
              </a:lnSpc>
              <a:tabLst>
                <a:tab pos="8440738" algn="r"/>
              </a:tabLst>
            </a:pPr>
            <a:r>
              <a:rPr lang="en-US" sz="3000" dirty="0" smtClean="0">
                <a:latin typeface="Calibri"/>
                <a:cs typeface="Calibri"/>
              </a:rPr>
              <a:t>13</a:t>
            </a:r>
            <a:r>
              <a:rPr lang="en-US" sz="3000" b="1" dirty="0" smtClean="0">
                <a:latin typeface="Calibri"/>
                <a:cs typeface="Calibri"/>
              </a:rPr>
              <a:t> A Step in Faith</a:t>
            </a:r>
            <a:endParaRPr lang="en-US" sz="3000" b="1" spc="100" dirty="0">
              <a:latin typeface="Calibri"/>
              <a:cs typeface="Calibri"/>
            </a:endParaRPr>
          </a:p>
        </p:txBody>
      </p:sp>
    </p:spTree>
    <p:extLst>
      <p:ext uri="{BB962C8B-B14F-4D97-AF65-F5344CB8AC3E}">
        <p14:creationId xmlns:p14="http://schemas.microsoft.com/office/powerpoint/2010/main" val="1008855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02790" y="-1234"/>
            <a:ext cx="7441210" cy="1077218"/>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Making Friends for God</a:t>
            </a:r>
          </a:p>
          <a:p>
            <a:pPr marL="36000"/>
            <a:r>
              <a:rPr lang="en-US" sz="3200" b="1" spc="50" dirty="0" smtClean="0">
                <a:latin typeface="Cambria"/>
                <a:cs typeface="Cambria"/>
              </a:rPr>
              <a:t>Lesson 11, September 12, 2020</a:t>
            </a:r>
            <a:endParaRPr lang="en-US" sz="3200" b="1" spc="50" dirty="0">
              <a:latin typeface="Cambria"/>
              <a:cs typeface="Cambria"/>
            </a:endParaRPr>
          </a:p>
        </p:txBody>
      </p:sp>
      <p:sp>
        <p:nvSpPr>
          <p:cNvPr id="6" name="Rectangle 5"/>
          <p:cNvSpPr/>
          <p:nvPr/>
        </p:nvSpPr>
        <p:spPr>
          <a:xfrm>
            <a:off x="0" y="1268760"/>
            <a:ext cx="9144000" cy="1783052"/>
          </a:xfrm>
          <a:prstGeom prst="rect">
            <a:avLst/>
          </a:prstGeom>
        </p:spPr>
        <p:txBody>
          <a:bodyPr wrap="square">
            <a:spAutoFit/>
          </a:bodyPr>
          <a:lstStyle/>
          <a:p>
            <a:pPr algn="ctr">
              <a:lnSpc>
                <a:spcPct val="80000"/>
              </a:lnSpc>
            </a:pPr>
            <a:r>
              <a:rPr lang="en-US" sz="5400" dirty="0" smtClean="0">
                <a:effectLst>
                  <a:outerShdw blurRad="38100" dist="38100" dir="2700000" algn="tl">
                    <a:srgbClr val="000000"/>
                  </a:outerShdw>
                </a:effectLst>
                <a:latin typeface="Cambria"/>
                <a:cs typeface="Cambria"/>
              </a:rPr>
              <a:t>Sharing </a:t>
            </a:r>
            <a:r>
              <a:rPr lang="en-US" sz="5400" i="1" dirty="0" smtClean="0">
                <a:effectLst>
                  <a:outerShdw blurRad="38100" dist="38100" dir="2700000" algn="tl">
                    <a:srgbClr val="000000"/>
                  </a:outerShdw>
                </a:effectLst>
                <a:latin typeface="Cambria"/>
                <a:cs typeface="Cambria"/>
              </a:rPr>
              <a:t>the</a:t>
            </a:r>
            <a:r>
              <a:rPr lang="en-US" sz="5400" dirty="0" smtClean="0">
                <a:effectLst>
                  <a:outerShdw blurRad="38100" dist="38100" dir="2700000" algn="tl">
                    <a:srgbClr val="000000"/>
                  </a:outerShdw>
                </a:effectLst>
                <a:latin typeface="Cambria"/>
                <a:cs typeface="Cambria"/>
              </a:rPr>
              <a:t> Story                             </a:t>
            </a:r>
            <a:r>
              <a:rPr lang="en-US" sz="5400" i="1" dirty="0" smtClean="0">
                <a:effectLst>
                  <a:outerShdw blurRad="38100" dist="38100" dir="2700000" algn="tl">
                    <a:srgbClr val="000000"/>
                  </a:outerShdw>
                </a:effectLst>
                <a:latin typeface="Cambria"/>
                <a:cs typeface="Cambria"/>
              </a:rPr>
              <a:t>of</a:t>
            </a:r>
            <a:r>
              <a:rPr lang="en-US" sz="5400" dirty="0" smtClean="0">
                <a:effectLst>
                  <a:outerShdw blurRad="38100" dist="38100" dir="2700000" algn="tl">
                    <a:srgbClr val="000000"/>
                  </a:outerShdw>
                </a:effectLst>
                <a:latin typeface="Cambria"/>
                <a:cs typeface="Cambria"/>
              </a:rPr>
              <a:t> </a:t>
            </a:r>
            <a:r>
              <a:rPr lang="en-US" sz="8000" dirty="0" smtClean="0">
                <a:effectLst>
                  <a:outerShdw blurRad="38100" dist="38100" dir="2700000" algn="tl">
                    <a:srgbClr val="000000"/>
                  </a:outerShdw>
                </a:effectLst>
                <a:latin typeface="Cambria"/>
                <a:cs typeface="Cambria"/>
              </a:rPr>
              <a:t>Jesus</a:t>
            </a:r>
            <a:endParaRPr lang="en-US" sz="8000" dirty="0">
              <a:effectLst>
                <a:outerShdw blurRad="38100" dist="38100" dir="2700000" algn="tl">
                  <a:srgbClr val="000000"/>
                </a:outerShdw>
              </a:effectLst>
              <a:latin typeface="Cambria"/>
              <a:cs typeface="Cambria"/>
            </a:endParaRPr>
          </a:p>
        </p:txBody>
      </p:sp>
      <p:pic>
        <p:nvPicPr>
          <p:cNvPr id="2" name="Picture 1" descr="20.3Q-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3173118"/>
            <a:ext cx="9189977" cy="3672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53"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par>
                                <p:cTn id="14" presetID="23" presetClass="entr" presetSubtype="528" fill="hold" nodeType="withEffect">
                                  <p:stCondLst>
                                    <p:cond delay="100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p:val>
                                            <p:fltVal val="0.5"/>
                                          </p:val>
                                        </p:tav>
                                        <p:tav tm="100000">
                                          <p:val>
                                            <p:strVal val="#ppt_x"/>
                                          </p:val>
                                        </p:tav>
                                      </p:tavLst>
                                    </p:anim>
                                    <p:anim calcmode="lin" valueType="num">
                                      <p:cBhvr>
                                        <p:cTn id="19" dur="1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03052" y="-1234"/>
            <a:ext cx="7440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Sharing the Story </a:t>
            </a:r>
            <a:r>
              <a:rPr lang="en-US" sz="3200" i="1" dirty="0" smtClean="0">
                <a:solidFill>
                  <a:srgbClr val="FFFF00"/>
                </a:solidFill>
                <a:latin typeface="Cambria"/>
                <a:cs typeface="Cambria"/>
              </a:rPr>
              <a:t>of </a:t>
            </a:r>
            <a:r>
              <a:rPr lang="en-US" sz="3200" i="1" dirty="0">
                <a:solidFill>
                  <a:srgbClr val="FFFF00"/>
                </a:solidFill>
                <a:latin typeface="Cambria"/>
                <a:cs typeface="Cambria"/>
              </a:rPr>
              <a:t>Jesus</a:t>
            </a:r>
          </a:p>
          <a:p>
            <a:pPr marL="36000"/>
            <a:r>
              <a:rPr lang="en-US" sz="3200" b="1" spc="50" dirty="0" smtClean="0">
                <a:latin typeface="Cambria"/>
                <a:cs typeface="Cambria"/>
              </a:rPr>
              <a:t>Key Text   </a:t>
            </a:r>
            <a:endParaRPr lang="en-US" sz="3200" b="1" spc="50" dirty="0">
              <a:latin typeface="Cambria"/>
              <a:cs typeface="Cambria"/>
            </a:endParaRPr>
          </a:p>
        </p:txBody>
      </p:sp>
      <p:sp>
        <p:nvSpPr>
          <p:cNvPr id="6" name="Text Box 7"/>
          <p:cNvSpPr txBox="1">
            <a:spLocks noChangeArrowheads="1"/>
          </p:cNvSpPr>
          <p:nvPr/>
        </p:nvSpPr>
        <p:spPr bwMode="auto">
          <a:xfrm>
            <a:off x="0" y="1489697"/>
            <a:ext cx="9144000" cy="4397101"/>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ct val="15000"/>
              </a:spcBef>
            </a:pPr>
            <a:r>
              <a:rPr lang="is-IS" dirty="0" smtClean="0">
                <a:latin typeface="Cambria"/>
                <a:ea typeface="Helvetica CY" charset="0"/>
                <a:cs typeface="Cambria"/>
              </a:rPr>
              <a:t>1 John 5:13 </a:t>
            </a:r>
            <a:r>
              <a:rPr lang="en-US" sz="3200" dirty="0" smtClean="0">
                <a:latin typeface="Cambria"/>
                <a:ea typeface="Helvetica CY" charset="0"/>
                <a:cs typeface="Cambria"/>
              </a:rPr>
              <a:t>NKJV</a:t>
            </a:r>
            <a:endParaRPr lang="en-US" sz="3600" dirty="0" smtClean="0">
              <a:latin typeface="Cambria"/>
              <a:ea typeface="Helvetica CY" charset="0"/>
              <a:cs typeface="Cambria"/>
            </a:endParaRPr>
          </a:p>
          <a:p>
            <a:pPr algn="ctr" eaLnBrk="1" hangingPunct="1">
              <a:lnSpc>
                <a:spcPct val="80000"/>
              </a:lnSpc>
              <a:spcBef>
                <a:spcPts val="0"/>
              </a:spcBef>
            </a:pPr>
            <a:r>
              <a:rPr lang="en-US" sz="6000" b="1" cap="small" dirty="0" smtClean="0">
                <a:latin typeface="Cambria"/>
                <a:ea typeface="Helvetica CY" charset="0"/>
                <a:cs typeface="Cambria"/>
              </a:rPr>
              <a:t>T</a:t>
            </a:r>
            <a:r>
              <a:rPr lang="en-US" sz="4400" dirty="0">
                <a:latin typeface="Calibri"/>
                <a:ea typeface="Helvetica CY" charset="0"/>
                <a:cs typeface="Calibri"/>
              </a:rPr>
              <a:t>hese things I have written to </a:t>
            </a:r>
            <a:r>
              <a:rPr lang="en-US" sz="4400" dirty="0" smtClean="0">
                <a:latin typeface="Calibri"/>
                <a:ea typeface="Helvetica CY" charset="0"/>
                <a:cs typeface="Calibri"/>
              </a:rPr>
              <a:t>you</a:t>
            </a:r>
          </a:p>
          <a:p>
            <a:pPr algn="ctr" eaLnBrk="1" hangingPunct="1">
              <a:lnSpc>
                <a:spcPct val="90000"/>
              </a:lnSpc>
              <a:spcBef>
                <a:spcPts val="0"/>
              </a:spcBef>
            </a:pPr>
            <a:r>
              <a:rPr lang="en-US" sz="4400" dirty="0" smtClean="0">
                <a:latin typeface="Calibri"/>
                <a:ea typeface="Helvetica CY" charset="0"/>
                <a:cs typeface="Calibri"/>
              </a:rPr>
              <a:t>who </a:t>
            </a:r>
            <a:r>
              <a:rPr lang="en-US" sz="4400" dirty="0">
                <a:latin typeface="Calibri"/>
                <a:ea typeface="Helvetica CY" charset="0"/>
                <a:cs typeface="Calibri"/>
              </a:rPr>
              <a:t>believe in the name of the Son </a:t>
            </a:r>
            <a:r>
              <a:rPr lang="en-US" sz="4400" dirty="0" smtClean="0">
                <a:latin typeface="Calibri"/>
                <a:ea typeface="Helvetica CY" charset="0"/>
                <a:cs typeface="Calibri"/>
              </a:rPr>
              <a:t>   of </a:t>
            </a:r>
            <a:r>
              <a:rPr lang="en-US" sz="4400" dirty="0">
                <a:latin typeface="Calibri"/>
                <a:ea typeface="Helvetica CY" charset="0"/>
                <a:cs typeface="Calibri"/>
              </a:rPr>
              <a:t>God, that you may know that you have eternal life, and that you may continue to believe in the name of </a:t>
            </a:r>
            <a:r>
              <a:rPr lang="en-US" sz="4400" dirty="0" smtClean="0">
                <a:latin typeface="Calibri"/>
                <a:ea typeface="Helvetica CY" charset="0"/>
                <a:cs typeface="Calibri"/>
              </a:rPr>
              <a:t>   the </a:t>
            </a:r>
            <a:r>
              <a:rPr lang="en-US" sz="4400" dirty="0">
                <a:latin typeface="Calibri"/>
                <a:ea typeface="Helvetica CY" charset="0"/>
                <a:cs typeface="Calibri"/>
              </a:rPr>
              <a:t>Son of God.</a:t>
            </a:r>
            <a:r>
              <a:rPr lang="en-US" sz="4400" dirty="0" smtClean="0">
                <a:latin typeface="Calibri"/>
                <a:ea typeface="Helvetica CY" charset="0"/>
                <a:cs typeface="Calibri"/>
              </a:rPr>
              <a:t>”</a:t>
            </a:r>
            <a:endParaRPr lang="en-US" sz="4800" dirty="0">
              <a:latin typeface="Calibri"/>
              <a:ea typeface="Helvetica CY" charset="0"/>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06956" y="14641"/>
            <a:ext cx="74370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Sharing the Story of Jesus</a:t>
            </a:r>
          </a:p>
          <a:p>
            <a:pPr marL="36000"/>
            <a:r>
              <a:rPr lang="en-US" sz="3200" b="1" spc="50" dirty="0" smtClean="0">
                <a:latin typeface="Cambria"/>
                <a:cs typeface="Cambria"/>
              </a:rPr>
              <a:t>Initial Words</a:t>
            </a:r>
            <a:endParaRPr lang="en-US" sz="3200" b="1" spc="50" dirty="0">
              <a:solidFill>
                <a:srgbClr val="C0C0C0"/>
              </a:solidFill>
              <a:latin typeface="Cambria"/>
              <a:cs typeface="Cambria"/>
            </a:endParaRPr>
          </a:p>
        </p:txBody>
      </p:sp>
      <p:sp>
        <p:nvSpPr>
          <p:cNvPr id="6" name="Text Box 3"/>
          <p:cNvSpPr txBox="1">
            <a:spLocks noChangeArrowheads="1"/>
          </p:cNvSpPr>
          <p:nvPr/>
        </p:nvSpPr>
        <p:spPr bwMode="auto">
          <a:xfrm>
            <a:off x="0" y="1189044"/>
            <a:ext cx="9144000" cy="5643596"/>
          </a:xfrm>
          <a:prstGeom prst="rect">
            <a:avLst/>
          </a:prstGeom>
          <a:noFill/>
          <a:ln w="9525">
            <a:noFill/>
            <a:miter lim="800000"/>
            <a:headEnd/>
            <a:tailEnd/>
          </a:ln>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ct val="70000"/>
              </a:lnSpc>
            </a:pPr>
            <a:r>
              <a:rPr lang="en-US" sz="6600" b="1" spc="-100" dirty="0" smtClean="0">
                <a:latin typeface="Cambria"/>
                <a:ea typeface="Helvetica CY" charset="0"/>
                <a:cs typeface="Cambria"/>
              </a:rPr>
              <a:t>N</a:t>
            </a:r>
            <a:r>
              <a:rPr lang="en-US" sz="4400" spc="-100" dirty="0" smtClean="0">
                <a:latin typeface="Calibri"/>
                <a:ea typeface="Helvetica CY" charset="0"/>
                <a:cs typeface="Calibri"/>
              </a:rPr>
              <a:t>othing </a:t>
            </a:r>
            <a:r>
              <a:rPr lang="en-US" sz="4400" spc="-100" dirty="0">
                <a:latin typeface="Calibri"/>
                <a:ea typeface="Helvetica CY" charset="0"/>
                <a:cs typeface="Calibri"/>
              </a:rPr>
              <a:t>argues more eloquently </a:t>
            </a:r>
            <a:r>
              <a:rPr lang="en-US" sz="4400" spc="-100" dirty="0" smtClean="0">
                <a:latin typeface="Calibri"/>
                <a:ea typeface="Helvetica CY" charset="0"/>
                <a:cs typeface="Calibri"/>
              </a:rPr>
              <a:t>for the</a:t>
            </a:r>
          </a:p>
          <a:p>
            <a:pPr algn="ctr" eaLnBrk="1" hangingPunct="1">
              <a:lnSpc>
                <a:spcPct val="90000"/>
              </a:lnSpc>
            </a:pPr>
            <a:r>
              <a:rPr lang="en-US" sz="4400" spc="-60" dirty="0" smtClean="0">
                <a:latin typeface="Calibri"/>
                <a:ea typeface="Helvetica CY" charset="0"/>
                <a:cs typeface="Calibri"/>
              </a:rPr>
              <a:t>power </a:t>
            </a:r>
            <a:r>
              <a:rPr lang="en-US" sz="4400" spc="-60" dirty="0">
                <a:latin typeface="Calibri"/>
                <a:ea typeface="Helvetica CY" charset="0"/>
                <a:cs typeface="Calibri"/>
              </a:rPr>
              <a:t>of the gospel than a changed </a:t>
            </a:r>
            <a:r>
              <a:rPr lang="en-US" sz="4400" spc="-60" dirty="0" smtClean="0">
                <a:latin typeface="Calibri"/>
                <a:ea typeface="Helvetica CY" charset="0"/>
                <a:cs typeface="Calibri"/>
              </a:rPr>
              <a:t>life.</a:t>
            </a:r>
          </a:p>
          <a:p>
            <a:pPr algn="ctr" eaLnBrk="1" hangingPunct="1">
              <a:lnSpc>
                <a:spcPct val="90000"/>
              </a:lnSpc>
            </a:pPr>
            <a:r>
              <a:rPr lang="en-US" sz="4400" dirty="0" smtClean="0">
                <a:latin typeface="Calibri"/>
                <a:ea typeface="Helvetica CY" charset="0"/>
                <a:cs typeface="Calibri"/>
              </a:rPr>
              <a:t>People </a:t>
            </a:r>
            <a:r>
              <a:rPr lang="en-US" sz="4400" dirty="0">
                <a:latin typeface="Calibri"/>
                <a:ea typeface="Helvetica CY" charset="0"/>
                <a:cs typeface="Calibri"/>
              </a:rPr>
              <a:t>may argue with your theology. They may debate about doctrines. They may call into question your understanding of the Scriptures</a:t>
            </a:r>
            <a:r>
              <a:rPr lang="en-US" sz="4400" dirty="0" smtClean="0">
                <a:latin typeface="Calibri"/>
                <a:ea typeface="Helvetica CY" charset="0"/>
                <a:cs typeface="Calibri"/>
              </a:rPr>
              <a:t>, but </a:t>
            </a:r>
            <a:r>
              <a:rPr lang="en-US" sz="4400" dirty="0">
                <a:latin typeface="Calibri"/>
                <a:ea typeface="Helvetica CY" charset="0"/>
                <a:cs typeface="Calibri"/>
              </a:rPr>
              <a:t>they will rarely question your personal testimony of what Jesus means</a:t>
            </a:r>
            <a:r>
              <a:rPr lang="en-US" sz="4400" spc="-150" dirty="0">
                <a:latin typeface="Calibri"/>
                <a:ea typeface="Helvetica CY" charset="0"/>
                <a:cs typeface="Calibri"/>
              </a:rPr>
              <a:t> </a:t>
            </a:r>
            <a:r>
              <a:rPr lang="en-US" sz="4400" dirty="0">
                <a:latin typeface="Calibri"/>
                <a:ea typeface="Helvetica CY" charset="0"/>
                <a:cs typeface="Calibri"/>
              </a:rPr>
              <a:t>to</a:t>
            </a:r>
            <a:r>
              <a:rPr lang="en-US" sz="4400" spc="-150" dirty="0">
                <a:latin typeface="Calibri"/>
                <a:ea typeface="Helvetica CY" charset="0"/>
                <a:cs typeface="Calibri"/>
              </a:rPr>
              <a:t> </a:t>
            </a:r>
            <a:r>
              <a:rPr lang="en-US" sz="4400" dirty="0">
                <a:latin typeface="Calibri"/>
                <a:ea typeface="Helvetica CY" charset="0"/>
                <a:cs typeface="Calibri"/>
              </a:rPr>
              <a:t>you</a:t>
            </a:r>
            <a:r>
              <a:rPr lang="en-US" sz="4400" spc="-150" dirty="0">
                <a:latin typeface="Calibri"/>
                <a:ea typeface="Helvetica CY" charset="0"/>
                <a:cs typeface="Calibri"/>
              </a:rPr>
              <a:t> </a:t>
            </a:r>
            <a:r>
              <a:rPr lang="en-US" sz="4400" dirty="0">
                <a:latin typeface="Calibri"/>
                <a:ea typeface="Helvetica CY" charset="0"/>
                <a:cs typeface="Calibri"/>
              </a:rPr>
              <a:t>and</a:t>
            </a:r>
            <a:r>
              <a:rPr lang="en-US" sz="4400" spc="-150" dirty="0">
                <a:latin typeface="Calibri"/>
                <a:ea typeface="Helvetica CY" charset="0"/>
                <a:cs typeface="Calibri"/>
              </a:rPr>
              <a:t> </a:t>
            </a:r>
            <a:r>
              <a:rPr lang="en-US" sz="4400" dirty="0">
                <a:latin typeface="Calibri"/>
                <a:ea typeface="Helvetica CY" charset="0"/>
                <a:cs typeface="Calibri"/>
              </a:rPr>
              <a:t>has</a:t>
            </a:r>
            <a:r>
              <a:rPr lang="en-US" sz="4400" spc="-150" dirty="0">
                <a:latin typeface="Calibri"/>
                <a:ea typeface="Helvetica CY" charset="0"/>
                <a:cs typeface="Calibri"/>
              </a:rPr>
              <a:t> </a:t>
            </a:r>
            <a:r>
              <a:rPr lang="en-US" sz="4400" dirty="0">
                <a:latin typeface="Calibri"/>
                <a:ea typeface="Helvetica CY" charset="0"/>
                <a:cs typeface="Calibri"/>
              </a:rPr>
              <a:t>done</a:t>
            </a:r>
            <a:r>
              <a:rPr lang="en-US" sz="4400" spc="-150" dirty="0">
                <a:latin typeface="Calibri"/>
                <a:ea typeface="Helvetica CY" charset="0"/>
                <a:cs typeface="Calibri"/>
              </a:rPr>
              <a:t> </a:t>
            </a:r>
            <a:r>
              <a:rPr lang="en-US" sz="4400" dirty="0">
                <a:latin typeface="Calibri"/>
                <a:ea typeface="Helvetica CY" charset="0"/>
                <a:cs typeface="Calibri"/>
              </a:rPr>
              <a:t>in your</a:t>
            </a:r>
            <a:r>
              <a:rPr lang="en-US" sz="4400" spc="-150" dirty="0">
                <a:latin typeface="Calibri"/>
                <a:ea typeface="Helvetica CY" charset="0"/>
                <a:cs typeface="Calibri"/>
              </a:rPr>
              <a:t> </a:t>
            </a:r>
            <a:r>
              <a:rPr lang="en-US" sz="4400" dirty="0">
                <a:latin typeface="Calibri"/>
                <a:ea typeface="Helvetica CY" charset="0"/>
                <a:cs typeface="Calibri"/>
              </a:rPr>
              <a:t>life.</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6419" y="-1983"/>
            <a:ext cx="74475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Sharing the Story of Jesus</a:t>
            </a:r>
          </a:p>
          <a:p>
            <a:pPr marL="36000"/>
            <a:r>
              <a:rPr lang="en-US" sz="3200" b="1" spc="50" dirty="0" smtClean="0">
                <a:latin typeface="Cambria"/>
                <a:cs typeface="Cambria"/>
              </a:rPr>
              <a:t>Quick Look   </a:t>
            </a:r>
            <a:endParaRPr lang="en-US" sz="3200" b="1" spc="50" dirty="0">
              <a:latin typeface="Cambria"/>
              <a:cs typeface="Cambria"/>
            </a:endParaRPr>
          </a:p>
        </p:txBody>
      </p:sp>
      <p:sp>
        <p:nvSpPr>
          <p:cNvPr id="6" name="Text Box 4"/>
          <p:cNvSpPr txBox="1">
            <a:spLocks noChangeArrowheads="1"/>
          </p:cNvSpPr>
          <p:nvPr/>
        </p:nvSpPr>
        <p:spPr bwMode="auto">
          <a:xfrm>
            <a:off x="0" y="1676400"/>
            <a:ext cx="9144000" cy="406778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684000" eaLnBrk="1" hangingPunct="1">
              <a:lnSpc>
                <a:spcPct val="90000"/>
              </a:lnSpc>
              <a:spcBef>
                <a:spcPts val="1200"/>
              </a:spcBef>
              <a:tabLst>
                <a:tab pos="508000" algn="l"/>
                <a:tab pos="1249363" algn="l"/>
              </a:tabLst>
            </a:pPr>
            <a:r>
              <a:rPr lang="en-US" sz="4400" dirty="0">
                <a:latin typeface="Calibri"/>
                <a:cs typeface="Calibri"/>
              </a:rPr>
              <a:t>1. </a:t>
            </a:r>
            <a:r>
              <a:rPr lang="en-US" sz="4400" b="1" spc="50" dirty="0" smtClean="0">
                <a:latin typeface="Calibri"/>
                <a:cs typeface="Calibri"/>
              </a:rPr>
              <a:t>Basis</a:t>
            </a:r>
            <a:r>
              <a:rPr lang="en-US" sz="4400" dirty="0" smtClean="0">
                <a:latin typeface="Calibri"/>
                <a:cs typeface="Calibri"/>
              </a:rPr>
              <a:t> of Our Testimony          	</a:t>
            </a:r>
            <a:r>
              <a:rPr lang="en-US" sz="4400" i="1" dirty="0" smtClean="0">
                <a:latin typeface="Calibri"/>
                <a:cs typeface="Calibri"/>
              </a:rPr>
              <a:t>(Ephesians 2:1-6)</a:t>
            </a:r>
            <a:endParaRPr lang="en-US" sz="4400" i="1" dirty="0">
              <a:latin typeface="Calibri"/>
              <a:cs typeface="Calibri"/>
            </a:endParaRPr>
          </a:p>
          <a:p>
            <a:pPr marL="684000" eaLnBrk="1" hangingPunct="1">
              <a:lnSpc>
                <a:spcPct val="90000"/>
              </a:lnSpc>
              <a:spcBef>
                <a:spcPts val="1200"/>
              </a:spcBef>
              <a:tabLst>
                <a:tab pos="508000" algn="l"/>
                <a:tab pos="1249363" algn="l"/>
              </a:tabLst>
            </a:pPr>
            <a:r>
              <a:rPr lang="en-US" sz="4400" dirty="0">
                <a:latin typeface="Calibri"/>
                <a:cs typeface="Calibri"/>
              </a:rPr>
              <a:t>2. </a:t>
            </a:r>
            <a:r>
              <a:rPr lang="en-US" sz="4400" dirty="0" smtClean="0">
                <a:latin typeface="Calibri"/>
                <a:cs typeface="Calibri"/>
              </a:rPr>
              <a:t>Power of </a:t>
            </a:r>
            <a:r>
              <a:rPr lang="en-US" sz="4400" b="1" spc="50" dirty="0" smtClean="0">
                <a:latin typeface="Calibri"/>
                <a:cs typeface="Calibri"/>
              </a:rPr>
              <a:t>Personal</a:t>
            </a:r>
            <a:r>
              <a:rPr lang="en-US" sz="4400" dirty="0" smtClean="0">
                <a:latin typeface="Calibri"/>
                <a:cs typeface="Calibri"/>
              </a:rPr>
              <a:t> Testimony </a:t>
            </a:r>
            <a:r>
              <a:rPr lang="en-US" sz="4400" dirty="0">
                <a:latin typeface="Calibri"/>
                <a:cs typeface="Calibri"/>
              </a:rPr>
              <a:t>	 </a:t>
            </a:r>
            <a:r>
              <a:rPr lang="en-US" sz="4400" dirty="0" smtClean="0">
                <a:latin typeface="Calibri"/>
                <a:cs typeface="Calibri"/>
              </a:rPr>
              <a:t>	</a:t>
            </a:r>
            <a:r>
              <a:rPr lang="en-US" sz="4400" i="1" dirty="0" smtClean="0">
                <a:latin typeface="Calibri"/>
                <a:cs typeface="Calibri"/>
              </a:rPr>
              <a:t>(1 John 4:7-11)</a:t>
            </a:r>
            <a:endParaRPr lang="en-US" sz="4400" i="1" dirty="0">
              <a:latin typeface="Calibri"/>
              <a:cs typeface="Calibri"/>
            </a:endParaRPr>
          </a:p>
          <a:p>
            <a:pPr marL="684000" eaLnBrk="1" hangingPunct="1">
              <a:lnSpc>
                <a:spcPct val="90000"/>
              </a:lnSpc>
              <a:spcBef>
                <a:spcPts val="1200"/>
              </a:spcBef>
              <a:tabLst>
                <a:tab pos="508000" algn="l"/>
                <a:tab pos="1249363" algn="l"/>
              </a:tabLst>
            </a:pPr>
            <a:r>
              <a:rPr lang="en-US" sz="4400" dirty="0">
                <a:latin typeface="Calibri"/>
                <a:cs typeface="Calibri"/>
              </a:rPr>
              <a:t>3. </a:t>
            </a:r>
            <a:r>
              <a:rPr lang="en-US" sz="4400" dirty="0" smtClean="0">
                <a:latin typeface="Calibri"/>
                <a:cs typeface="Calibri"/>
              </a:rPr>
              <a:t>Testifying With </a:t>
            </a:r>
            <a:r>
              <a:rPr lang="en-US" sz="4400" b="1" spc="100" dirty="0" smtClean="0">
                <a:latin typeface="Calibri"/>
                <a:ea typeface="Helvetica CY" charset="0"/>
                <a:cs typeface="Calibri"/>
              </a:rPr>
              <a:t>Assurance </a:t>
            </a:r>
            <a:r>
              <a:rPr lang="en-US" sz="4400" dirty="0">
                <a:latin typeface="Calibri"/>
                <a:cs typeface="Calibri"/>
              </a:rPr>
              <a:t>	 </a:t>
            </a:r>
            <a:r>
              <a:rPr lang="en-US" sz="4400" dirty="0" smtClean="0">
                <a:latin typeface="Calibri"/>
                <a:cs typeface="Calibri"/>
              </a:rPr>
              <a:t>	</a:t>
            </a:r>
            <a:r>
              <a:rPr lang="en-US" sz="4400" i="1" dirty="0" smtClean="0">
                <a:latin typeface="Calibri"/>
                <a:cs typeface="Calibri"/>
              </a:rPr>
              <a:t>(1 </a:t>
            </a:r>
            <a:r>
              <a:rPr lang="en-US" sz="4400" i="1" dirty="0">
                <a:latin typeface="Calibri"/>
                <a:cs typeface="Calibri"/>
              </a:rPr>
              <a:t>John 5:11-13)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698596" y="6484"/>
            <a:ext cx="7445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Sharing the Story of Jesus</a:t>
            </a:r>
          </a:p>
          <a:p>
            <a:pPr marL="36000"/>
            <a:r>
              <a:rPr lang="en-US" sz="3200" b="1" spc="50" dirty="0" smtClean="0">
                <a:latin typeface="Cambria"/>
                <a:cs typeface="Cambria"/>
              </a:rPr>
              <a:t>1</a:t>
            </a:r>
            <a:r>
              <a:rPr lang="en-US" sz="3200" b="1" spc="50" dirty="0">
                <a:latin typeface="Cambria"/>
                <a:cs typeface="Cambria"/>
              </a:rPr>
              <a:t>. Basis of Our </a:t>
            </a:r>
            <a:r>
              <a:rPr lang="en-US" sz="3200" b="1" spc="50" dirty="0" smtClean="0">
                <a:latin typeface="Cambria"/>
                <a:cs typeface="Cambria"/>
              </a:rPr>
              <a:t>Testimony</a:t>
            </a:r>
            <a:endParaRPr lang="en-US" sz="3200" b="1" spc="50" dirty="0">
              <a:latin typeface="Cambria"/>
              <a:cs typeface="Cambria"/>
            </a:endParaRPr>
          </a:p>
        </p:txBody>
      </p:sp>
      <p:pic>
        <p:nvPicPr>
          <p:cNvPr id="4" name="Picture 3" descr="bad boy turns go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070" y="1268761"/>
            <a:ext cx="4686621" cy="3024335"/>
          </a:xfrm>
          <a:prstGeom prst="rect">
            <a:avLst/>
          </a:prstGeom>
        </p:spPr>
      </p:pic>
      <p:sp>
        <p:nvSpPr>
          <p:cNvPr id="2" name="Rectangle 1"/>
          <p:cNvSpPr/>
          <p:nvPr/>
        </p:nvSpPr>
        <p:spPr bwMode="auto">
          <a:xfrm>
            <a:off x="2051720" y="1196752"/>
            <a:ext cx="4896544" cy="31683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dirty="0">
                <a:latin typeface="Cambria"/>
                <a:cs typeface="Cambria"/>
              </a:rPr>
              <a:t>Ephesians 2:1</a:t>
            </a:r>
            <a:r>
              <a:rPr lang="en-US" dirty="0" smtClean="0">
                <a:latin typeface="Cambria"/>
                <a:cs typeface="Cambria"/>
              </a:rPr>
              <a:t>-6 </a:t>
            </a:r>
            <a:r>
              <a:rPr lang="en-US" sz="3200" dirty="0" smtClean="0">
                <a:latin typeface="Cambria"/>
                <a:cs typeface="Cambria"/>
              </a:rPr>
              <a:t>NKJV</a:t>
            </a:r>
            <a:endParaRPr lang="en-US" dirty="0">
              <a:latin typeface="Cambria"/>
              <a:cs typeface="Cambria"/>
            </a:endParaRPr>
          </a:p>
          <a:p>
            <a:pPr algn="ctr" eaLnBrk="1" hangingPunct="1">
              <a:lnSpc>
                <a:spcPct val="70000"/>
              </a:lnSpc>
              <a:spcBef>
                <a:spcPts val="0"/>
              </a:spcBef>
            </a:pPr>
            <a:r>
              <a:rPr lang="en-US" sz="6600" b="1" dirty="0" smtClean="0">
                <a:latin typeface="Cambria"/>
                <a:cs typeface="Cambria"/>
              </a:rPr>
              <a:t>Y</a:t>
            </a:r>
            <a:r>
              <a:rPr lang="en-US" sz="4400" dirty="0" smtClean="0">
                <a:latin typeface="Calibri"/>
                <a:cs typeface="Calibri"/>
              </a:rPr>
              <a:t>ou...who </a:t>
            </a:r>
            <a:r>
              <a:rPr lang="en-US" sz="4400" dirty="0">
                <a:latin typeface="Calibri"/>
                <a:cs typeface="Calibri"/>
              </a:rPr>
              <a:t>were dead in </a:t>
            </a:r>
            <a:r>
              <a:rPr lang="en-US" sz="4400" dirty="0" smtClean="0">
                <a:latin typeface="Calibri"/>
                <a:cs typeface="Calibri"/>
              </a:rPr>
              <a:t>trespasses</a:t>
            </a:r>
          </a:p>
          <a:p>
            <a:pPr algn="ctr" eaLnBrk="1" hangingPunct="1">
              <a:lnSpc>
                <a:spcPct val="90000"/>
              </a:lnSpc>
              <a:spcBef>
                <a:spcPts val="0"/>
              </a:spcBef>
            </a:pPr>
            <a:r>
              <a:rPr lang="en-US" sz="4400" dirty="0" smtClean="0">
                <a:latin typeface="Calibri"/>
                <a:cs typeface="Calibri"/>
              </a:rPr>
              <a:t>and </a:t>
            </a:r>
            <a:r>
              <a:rPr lang="en-US" sz="4400" dirty="0">
                <a:latin typeface="Calibri"/>
                <a:cs typeface="Calibri"/>
              </a:rPr>
              <a:t>sins</a:t>
            </a:r>
            <a:r>
              <a:rPr lang="en-US" sz="4400" dirty="0" smtClean="0">
                <a:latin typeface="Calibri"/>
                <a:cs typeface="Calibri"/>
              </a:rPr>
              <a:t>,... fulfilling </a:t>
            </a:r>
            <a:r>
              <a:rPr lang="en-US" sz="4400" dirty="0">
                <a:latin typeface="Calibri"/>
                <a:cs typeface="Calibri"/>
              </a:rPr>
              <a:t>the desires of the flesh and of the mind, and were by nature children of </a:t>
            </a:r>
            <a:r>
              <a:rPr lang="en-US" sz="4400" dirty="0" smtClean="0">
                <a:latin typeface="Calibri"/>
                <a:cs typeface="Calibri"/>
              </a:rPr>
              <a:t>wrath....</a:t>
            </a:r>
            <a:endParaRPr lang="en-US" sz="4400" dirty="0">
              <a:latin typeface="Calibri"/>
              <a:cs typeface="Calibri"/>
            </a:endParaRPr>
          </a:p>
          <a:p>
            <a:pPr algn="ctr" eaLnBrk="1" hangingPunct="1">
              <a:lnSpc>
                <a:spcPct val="90000"/>
              </a:lnSpc>
              <a:spcBef>
                <a:spcPts val="0"/>
              </a:spcBef>
            </a:pPr>
            <a:r>
              <a:rPr lang="en-US" sz="4400" dirty="0" smtClean="0">
                <a:latin typeface="Calibri"/>
                <a:cs typeface="Calibri"/>
              </a:rPr>
              <a:t>But God...made </a:t>
            </a:r>
            <a:r>
              <a:rPr lang="en-US" sz="4400" dirty="0">
                <a:latin typeface="Calibri"/>
                <a:cs typeface="Calibri"/>
              </a:rPr>
              <a:t>us alive together with Christ (by grace you have been saved), </a:t>
            </a:r>
            <a:r>
              <a:rPr lang="en-US" sz="4400" spc="-100" dirty="0" smtClean="0">
                <a:latin typeface="Calibri"/>
                <a:cs typeface="Calibri"/>
              </a:rPr>
              <a:t>and </a:t>
            </a:r>
            <a:r>
              <a:rPr lang="en-US" sz="4400" spc="-100" dirty="0">
                <a:latin typeface="Calibri"/>
                <a:cs typeface="Calibri"/>
              </a:rPr>
              <a:t>raised us up together, and made us </a:t>
            </a:r>
            <a:r>
              <a:rPr lang="en-US" sz="4400" dirty="0">
                <a:latin typeface="Calibri"/>
                <a:cs typeface="Calibri"/>
              </a:rPr>
              <a:t>sit together in the heavenly </a:t>
            </a:r>
            <a:r>
              <a:rPr lang="en-US" sz="4400" dirty="0" smtClean="0">
                <a:latin typeface="Calibri"/>
                <a:cs typeface="Calibri"/>
              </a:rPr>
              <a:t>places....”</a:t>
            </a:r>
            <a:endParaRPr lang="en-US" sz="4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hidden"/>
                                      </p:to>
                                    </p:set>
                                  </p:childTnLst>
                                </p:cTn>
                              </p:par>
                              <p:par>
                                <p:cTn id="30" presetID="2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000" fill="hold"/>
                                        <p:tgtEl>
                                          <p:spTgt spid="4"/>
                                        </p:tgtEl>
                                        <p:attrNameLst>
                                          <p:attrName>ppt_w</p:attrName>
                                        </p:attrNameLst>
                                      </p:cBhvr>
                                      <p:tavLst>
                                        <p:tav tm="0">
                                          <p:val>
                                            <p:fltVal val="0"/>
                                          </p:val>
                                        </p:tav>
                                        <p:tav tm="100000">
                                          <p:val>
                                            <p:strVal val="#ppt_w"/>
                                          </p:val>
                                        </p:tav>
                                      </p:tavLst>
                                    </p:anim>
                                    <p:anim calcmode="lin" valueType="num">
                                      <p:cBhvr>
                                        <p:cTn id="33" dur="2000" fill="hold"/>
                                        <p:tgtEl>
                                          <p:spTgt spid="4"/>
                                        </p:tgtEl>
                                        <p:attrNameLst>
                                          <p:attrName>ppt_h</p:attrName>
                                        </p:attrNameLst>
                                      </p:cBhvr>
                                      <p:tavLst>
                                        <p:tav tm="0">
                                          <p:val>
                                            <p:fltVal val="0"/>
                                          </p:val>
                                        </p:tav>
                                        <p:tav tm="100000">
                                          <p:val>
                                            <p:strVal val="#ppt_h"/>
                                          </p:val>
                                        </p:tav>
                                      </p:tavLst>
                                    </p:anim>
                                  </p:childTnLst>
                                </p:cTn>
                              </p:par>
                              <p:par>
                                <p:cTn id="34" presetID="1" presetClass="exit"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P spid="5" grpId="0" build="p" autoUpdateAnimBg="0" advAuto="1000"/>
      <p:bldP spid="5" grpId="1" build="allAtOnce"/>
    </p:bldLst>
  </p:timing>
</p:sld>
</file>

<file path=ppt/theme/theme1.xml><?xml version="1.0" encoding="utf-8"?>
<a:theme xmlns:a="http://schemas.openxmlformats.org/drawingml/2006/main" name="•20.3Q Friends">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•20.3Q Friends.potx</Template>
  <TotalTime>8497</TotalTime>
  <Words>3603</Words>
  <Application>Microsoft Macintosh PowerPoint</Application>
  <PresentationFormat>On-screen Show (4:3)</PresentationFormat>
  <Paragraphs>180</Paragraphs>
  <Slides>27</Slides>
  <Notes>27</Notes>
  <HiddenSlides>3</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•20.3Q Friends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 applicable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ClaRoVicente</dc:creator>
  <cp:lastModifiedBy>Claro Vicente</cp:lastModifiedBy>
  <cp:revision>335</cp:revision>
  <dcterms:created xsi:type="dcterms:W3CDTF">2010-06-30T12:36:04Z</dcterms:created>
  <dcterms:modified xsi:type="dcterms:W3CDTF">2020-09-08T03:12:49Z</dcterms:modified>
</cp:coreProperties>
</file>