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wdp" ContentType="image/vnd.ms-photo"/>
  <Default Extension="3jpg" ContentType="image/jpe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405" r:id="rId3"/>
    <p:sldId id="357" r:id="rId4"/>
    <p:sldId id="414" r:id="rId5"/>
    <p:sldId id="367" r:id="rId6"/>
    <p:sldId id="381" r:id="rId7"/>
    <p:sldId id="265" r:id="rId8"/>
    <p:sldId id="268" r:id="rId9"/>
    <p:sldId id="272" r:id="rId10"/>
    <p:sldId id="390" r:id="rId11"/>
    <p:sldId id="391" r:id="rId12"/>
    <p:sldId id="406" r:id="rId13"/>
    <p:sldId id="417" r:id="rId14"/>
    <p:sldId id="418" r:id="rId15"/>
    <p:sldId id="416" r:id="rId16"/>
    <p:sldId id="419" r:id="rId17"/>
    <p:sldId id="420" r:id="rId18"/>
    <p:sldId id="403" r:id="rId19"/>
    <p:sldId id="393" r:id="rId20"/>
    <p:sldId id="421" r:id="rId21"/>
    <p:sldId id="415" r:id="rId22"/>
    <p:sldId id="422" r:id="rId23"/>
    <p:sldId id="423" r:id="rId24"/>
    <p:sldId id="404" r:id="rId25"/>
    <p:sldId id="401" r:id="rId26"/>
    <p:sldId id="424" r:id="rId27"/>
    <p:sldId id="394" r:id="rId28"/>
    <p:sldId id="35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2" autoAdjust="0"/>
    <p:restoredTop sz="71260" autoAdjust="0"/>
  </p:normalViewPr>
  <p:slideViewPr>
    <p:cSldViewPr>
      <p:cViewPr varScale="1">
        <p:scale>
          <a:sx n="50" d="100"/>
          <a:sy n="50" d="100"/>
        </p:scale>
        <p:origin x="-24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(Juan 8:32 FSV).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1. Si Abraham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Faraon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nb-NO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Genesis 12:18, 19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2. Si Abraham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Lot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de-DE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Genesis 13:8, 9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3. Si Abraham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Melquizedek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nb-NO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Genesis 4:18–20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1. Si Abraham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Faraon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Tinawag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Faraon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Abram,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‘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ginawa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akin?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Bakit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akin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asawa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Bakit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sinabing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kapatid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?”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anupa’t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kinuha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asawa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Kaya’t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narito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asawa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kunin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umalis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Genesis 12:18, 19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Pag-alis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Abraham.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Iniwan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Abram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malapit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pamilya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bahagi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nitong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pag-aalis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pag-uulit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salitang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humayo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,”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pitong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beses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mangyayari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kontekstong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Kinailangang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lisanin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Abram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“Ur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Caldeo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,”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Babilonia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Isaias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13:19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panawagan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lumabas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Babilonia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ay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mahabang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kasaysayan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propeta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Isaias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48:20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sangkot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pagtawag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humayo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pariralang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lekh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lekha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humayo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,”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literal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isinasalin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nangangahulugang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humayo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iyo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paglisan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Abram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Babilonia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pang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kapaligiran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pamilya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Nagmumungkahi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parirala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pagdiriin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lisanin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Abram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alisin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bahagi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naglalaman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Babiloniang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karanasan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Hindi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pisikal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inang-bayan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kaligtasan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sanlibutan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pinagtitibay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bansa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Genesis 12:2, 3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pandiwang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barakh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pagpalain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,”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lumilitaw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limang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beses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siping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pangkalahatang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darating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binhi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Abram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matutupad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wakas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JesuCristo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3:25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Tukso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Ehipto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tukso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Ehipto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madalas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problema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matandang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Israelta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14:3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simbolo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Ehipto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pagtitiwala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Isaias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36:6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Sa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Ehipto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kung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tubig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araw-araw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kinakailangan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Ehipto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kung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ihahambing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taggutom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matahanan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kabila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Abram.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Dati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Abram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nailarawan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nilisan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Ur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tugon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tawag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nilisan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Abram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pagkukusa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Dati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umasa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Abram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kumikilos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mapagmanipula’t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moralidad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politiko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pananatili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Ehipto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Abraham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nagpakita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ligtas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kahinaan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pagiging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di-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ganap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asawa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Sara,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pinagtaksilan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pangangalaga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kakulangan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nung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matayog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madalas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marangal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naihalimbawa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r>
              <a:rPr lang="en-US" sz="1200" dirty="0" smtClean="0">
                <a:latin typeface="Arial"/>
                <a:cs typeface="Arial"/>
              </a:rPr>
              <a:t>—</a:t>
            </a:r>
            <a:r>
              <a:rPr lang="en-US" sz="1200" i="1" cap="small" dirty="0" smtClean="0">
                <a:latin typeface="Arial"/>
                <a:cs typeface="Arial"/>
              </a:rPr>
              <a:t>Patriarchs and Prophets </a:t>
            </a:r>
            <a:r>
              <a:rPr lang="en-US" sz="1200" dirty="0" smtClean="0">
                <a:latin typeface="Arial"/>
                <a:cs typeface="Arial"/>
              </a:rPr>
              <a:t>130.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2. Si Abraham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Lot.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Abram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Lot, ‘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magkaroon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pagtatalo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pastol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magkapatid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Di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harapan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lupain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Humiwalay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akin.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kinuha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kaliwa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pupunta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; o 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kinuha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pupunta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kaliwa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’ ”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Genesis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13:8,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9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a.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Gawa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Pagkamapagbigay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pagkakaugnay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Abram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nagpapakita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pamamahala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problema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Lot,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pamangkin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paggamit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¶ Si Abram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nagmungkahi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mapayapang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kasunduan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nagpahintulot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Lot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maunang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pumili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Genesis 13:9, 10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),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kilos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pagkamapagbigay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kabutihan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nagpapakita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uri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Abram.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191DBDD2-88B9-C042-9504-B210617A7C4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kilos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Abram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Hindi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Lot,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pinatungkulan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Abram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pag-uutos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Genesis 13:14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 ‘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Itaas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paningin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tumanaw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...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lupaing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natatanaw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ibibigay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....’ ” ¶ Nag-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anyaya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Abram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 ‘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lumakad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’”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lupaing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pag-angkin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17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regalo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biyaya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maangkin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aakay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pagsunod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Koalisyon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Babel.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Bagaman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kuwentong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tumutukoy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tiyak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labanang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istorikal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pagsasaoras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regalo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Abram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nagbibigay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pangyayaring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partikular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espirtuwal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kahulugan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kabalintunaan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kampo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Abram,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interes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nag-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puwersang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nananatili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pasimula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pagiging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niyutral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Abram ay,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Abram,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nakukuha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lakas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armas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katalinuhan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estratehiyang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politikal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kaharian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Abraham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regalo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nag-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makikialam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Abram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kapalaran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pamangking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Lot,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nabihag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Genesis 14:12, 13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hinarap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Abram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koalisyon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matuling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operasyong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commando,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sinalakay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kampo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Lot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napigilan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preso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¶ Kaya,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matapat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lalaki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nagpakita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katatagan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pagdududang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lumaki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impluwensya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rehiyon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pang may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natutunan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pinaglingkuran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3.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Si Abraham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Melquizedek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Melquizedek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Salem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Kataas-taasang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,[a]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naglabas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tinapay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alak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binasbasan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‘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Pagpalain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Abram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Kataas-taasang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...at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purihin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Kataas-taasang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nagbigay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kaaway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kamay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.’¶ 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binigyan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Abram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ikasampung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bahagi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Genesis 4:18–20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Ikapu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Melquisedek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Matapos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mapasalamatan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Abraham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Canaan,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ngayo’y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nagpasalamat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paring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pag-iikapu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pagkakaugnay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Melquizedek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Kataas-taasang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Abram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pinaglingkuran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Abram.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kinatawan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Binigyan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Abram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ikasampung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bahagi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tugon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Manlalalang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“May-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titulong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nagpapahiwatig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pagpapakilala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kuwento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kasabihang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nangangahulugang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kabuuan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ikapu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nauunawaan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regalo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regalo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pasimula’y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nagbibigay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Huling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Pananalita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“Nang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pinili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Abraham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natatanging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kaibigan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mamahalin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natatanging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prebilehiyo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ninanais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ipagkaloob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bansa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ilaw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gitna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moral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kadiliman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kapaligiran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r>
              <a:rPr lang="en-US" sz="1200" dirty="0" smtClean="0">
                <a:latin typeface="Arial"/>
                <a:cs typeface="Arial"/>
              </a:rPr>
              <a:t>—EGW </a:t>
            </a:r>
            <a:r>
              <a:rPr lang="en-US" sz="1200" i="1" cap="small" dirty="0" smtClean="0">
                <a:latin typeface="Arial"/>
                <a:cs typeface="Arial"/>
              </a:rPr>
              <a:t>Reflecting Christ</a:t>
            </a:r>
            <a:r>
              <a:rPr lang="en-US" sz="1200" dirty="0" smtClean="0">
                <a:latin typeface="Arial"/>
                <a:cs typeface="Arial"/>
              </a:rPr>
              <a:t> 205.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98B2642-3988-B146-AFCB-5EF537D5E8FD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Genesis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46D5032-9B57-7F48-A889-62F94A33F229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Aklat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Pasimula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Genesis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Jesus: //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Jesus and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Manlalalang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//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Tagasustena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Manunubos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“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ilaw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Juan 1:4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46D5032-9B57-7F48-A889-62F94A33F229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Mithiin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tatlong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buwan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babasahin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pag-aaralan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aklat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Genesis—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tatamasahin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magagandang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kuwento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matutunan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mas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lumakad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Abraham, Isaac, at Jacob.</a:t>
            </a:r>
            <a:endParaRPr lang="en-US" b="0" i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0" i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021913F-170F-2E49-B0A6-AD664C19AAA2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Pang-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anim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Kanununuan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Abraham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Abraham,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tawagin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sumunod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pumunta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tatanggapin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pamana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;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pumunta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nalalaman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pupuntahan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Hebreo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11:8).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Panimulang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Nagpapakita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Abraham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Genesis 15:6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 at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naaalaala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Hebreong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Kasulatan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Nehemias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9:7, 8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Tipan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Abraham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pinakanababanggit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Tipan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pasisimulan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ver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2" y="10203"/>
            <a:ext cx="829104" cy="112089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8.3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2161158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456558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2068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837558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4341" name="Text Box 22"/>
          <p:cNvSpPr txBox="1">
            <a:spLocks noChangeArrowheads="1"/>
          </p:cNvSpPr>
          <p:nvPr/>
        </p:nvSpPr>
        <p:spPr bwMode="auto">
          <a:xfrm>
            <a:off x="0" y="5517232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  <a:p>
            <a:pPr algn="ctr"/>
            <a:r>
              <a:rPr lang="en-US" sz="3200" dirty="0">
                <a:latin typeface="Calibri"/>
                <a:cs typeface="Calibri"/>
              </a:rPr>
              <a:t>http://</a:t>
            </a:r>
            <a:r>
              <a:rPr lang="en-US" sz="3200" dirty="0" err="1">
                <a:latin typeface="Calibri"/>
                <a:cs typeface="Calibri"/>
              </a:rPr>
              <a:t>clarovicente.weebly.com</a:t>
            </a:r>
            <a:endParaRPr lang="en-US" sz="3200" dirty="0">
              <a:solidFill>
                <a:srgbClr val="808080"/>
              </a:solidFill>
              <a:latin typeface="Calibri"/>
              <a:cs typeface="Calibri"/>
            </a:endParaRPr>
          </a:p>
        </p:txBody>
      </p:sp>
      <p:sp>
        <p:nvSpPr>
          <p:cNvPr id="14342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Apr • May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Jun 2022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9" name="Picture 8" descr="CRV30Dec20_41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2" y="1898831"/>
            <a:ext cx="1224136" cy="1530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64742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Roots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of Abraham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Quick </a:t>
            </a:r>
            <a:r>
              <a:rPr lang="en-US" sz="3200" b="1" cap="small" spc="50" dirty="0">
                <a:latin typeface="Cambria"/>
                <a:cs typeface="Cambria"/>
              </a:rPr>
              <a:t>Look   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676400"/>
            <a:ext cx="9144000" cy="406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24000" eaLnBrk="1" hangingPunct="1">
              <a:lnSpc>
                <a:spcPct val="90000"/>
              </a:lnSpc>
              <a:spcBef>
                <a:spcPts val="1200"/>
              </a:spcBef>
              <a:tabLst>
                <a:tab pos="981075" algn="l"/>
              </a:tabLst>
            </a:pPr>
            <a:r>
              <a:rPr lang="en-US" sz="4400" dirty="0">
                <a:latin typeface="Calibri"/>
                <a:cs typeface="Calibri"/>
              </a:rPr>
              <a:t>1. </a:t>
            </a:r>
            <a:r>
              <a:rPr lang="en-US" sz="4400" dirty="0" smtClean="0">
                <a:latin typeface="Calibri"/>
                <a:cs typeface="Calibri"/>
              </a:rPr>
              <a:t>Abraham Regarding </a:t>
            </a:r>
            <a:r>
              <a:rPr lang="en-US" sz="4400" b="1" spc="50" dirty="0" smtClean="0">
                <a:latin typeface="Calibri"/>
                <a:cs typeface="Calibri"/>
              </a:rPr>
              <a:t>Pharaoh</a:t>
            </a:r>
            <a:r>
              <a:rPr lang="en-US" sz="4400" b="1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    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i="1" dirty="0" smtClean="0">
                <a:latin typeface="Calibri"/>
                <a:cs typeface="Calibri"/>
              </a:rPr>
              <a:t>(</a:t>
            </a:r>
            <a:r>
              <a:rPr lang="en-US" sz="4400" i="1" dirty="0">
                <a:latin typeface="Calibri"/>
                <a:cs typeface="Calibri"/>
              </a:rPr>
              <a:t>Genesis </a:t>
            </a:r>
            <a:r>
              <a:rPr lang="en-US" sz="4400" i="1" dirty="0" smtClean="0">
                <a:latin typeface="Calibri"/>
                <a:cs typeface="Calibri"/>
              </a:rPr>
              <a:t>12:18, 19)</a:t>
            </a:r>
            <a:endParaRPr lang="en-US" sz="4400" i="1" dirty="0">
              <a:latin typeface="Calibri"/>
              <a:cs typeface="Calibri"/>
            </a:endParaRPr>
          </a:p>
          <a:p>
            <a:pPr marL="324000" eaLnBrk="1" hangingPunct="1">
              <a:lnSpc>
                <a:spcPct val="90000"/>
              </a:lnSpc>
              <a:spcBef>
                <a:spcPts val="1200"/>
              </a:spcBef>
              <a:tabLst>
                <a:tab pos="981075" algn="l"/>
              </a:tabLst>
            </a:pPr>
            <a:r>
              <a:rPr lang="en-US" sz="4400" dirty="0">
                <a:latin typeface="Calibri"/>
                <a:cs typeface="Calibri"/>
              </a:rPr>
              <a:t>2. Abraham Regarding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b="1" spc="50" dirty="0" smtClean="0">
                <a:latin typeface="Calibri"/>
                <a:cs typeface="Calibri"/>
              </a:rPr>
              <a:t>Lot </a:t>
            </a:r>
            <a:r>
              <a:rPr lang="en-US" sz="4400" dirty="0">
                <a:latin typeface="Calibri"/>
                <a:cs typeface="Calibri"/>
              </a:rPr>
              <a:t>	 	 	</a:t>
            </a:r>
            <a:r>
              <a:rPr lang="en-US" sz="4400" dirty="0" smtClean="0">
                <a:latin typeface="Calibri"/>
                <a:cs typeface="Calibri"/>
              </a:rPr>
              <a:t>	</a:t>
            </a:r>
            <a:r>
              <a:rPr lang="en-US" sz="4400" i="1" dirty="0" smtClean="0">
                <a:latin typeface="Calibri"/>
                <a:cs typeface="Calibri"/>
              </a:rPr>
              <a:t>(Genesis 13:8, 9)</a:t>
            </a:r>
            <a:endParaRPr lang="en-US" sz="4400" i="1" dirty="0">
              <a:latin typeface="Calibri"/>
              <a:cs typeface="Calibri"/>
            </a:endParaRPr>
          </a:p>
          <a:p>
            <a:pPr marL="324000" eaLnBrk="1" hangingPunct="1">
              <a:lnSpc>
                <a:spcPct val="90000"/>
              </a:lnSpc>
              <a:spcBef>
                <a:spcPts val="1200"/>
              </a:spcBef>
              <a:tabLst>
                <a:tab pos="981075" algn="l"/>
              </a:tabLst>
            </a:pPr>
            <a:r>
              <a:rPr lang="en-US" sz="4400" dirty="0">
                <a:latin typeface="Calibri"/>
                <a:cs typeface="Calibri"/>
              </a:rPr>
              <a:t>3. Abraham Regarding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b="1" spc="50" dirty="0" smtClean="0">
                <a:latin typeface="Calibri"/>
                <a:cs typeface="Calibri"/>
              </a:rPr>
              <a:t>Melchizedek</a:t>
            </a:r>
            <a:r>
              <a:rPr lang="en-US" sz="4400" spc="5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i="1" dirty="0" smtClean="0">
                <a:latin typeface="Calibri"/>
                <a:cs typeface="Calibri"/>
              </a:rPr>
              <a:t>(Genesis 4:18–20)</a:t>
            </a:r>
            <a:endParaRPr lang="en-US" sz="44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194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64742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Roots of Abraham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1. </a:t>
            </a:r>
            <a:r>
              <a:rPr lang="en-US" sz="3200" b="1" cap="small" spc="50" dirty="0">
                <a:latin typeface="Cambria"/>
                <a:cs typeface="Cambria"/>
              </a:rPr>
              <a:t>Abraham Regarding Pharaoh 	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334" y="1916831"/>
            <a:ext cx="4067897" cy="36724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411760" y="1844824"/>
            <a:ext cx="4320480" cy="38164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88739"/>
            <a:ext cx="9144000" cy="56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nb-NO" dirty="0">
                <a:latin typeface="Cambria"/>
                <a:cs typeface="Cambria"/>
              </a:rPr>
              <a:t>Genesis 12:</a:t>
            </a:r>
            <a:r>
              <a:rPr lang="nb-NO" dirty="0" smtClean="0">
                <a:latin typeface="Cambria"/>
                <a:cs typeface="Cambria"/>
              </a:rPr>
              <a:t>18, 19 </a:t>
            </a:r>
            <a:r>
              <a:rPr lang="en-US" sz="3200" dirty="0" smtClean="0">
                <a:latin typeface="Cambria"/>
                <a:cs typeface="Cambria"/>
              </a:rPr>
              <a:t>NKJV</a:t>
            </a:r>
            <a:endParaRPr lang="en-US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tabLst/>
            </a:pPr>
            <a:r>
              <a:rPr lang="en-US" sz="4400" b="1" spc="10" dirty="0">
                <a:latin typeface="Calibri"/>
                <a:cs typeface="Calibri"/>
              </a:rPr>
              <a:t>“And Pharaoh </a:t>
            </a:r>
            <a:r>
              <a:rPr lang="en-US" sz="4400" dirty="0" smtClean="0">
                <a:latin typeface="Calibri"/>
                <a:cs typeface="Calibri"/>
              </a:rPr>
              <a:t>called </a:t>
            </a:r>
            <a:r>
              <a:rPr lang="en-US" sz="4400" dirty="0">
                <a:latin typeface="Calibri"/>
                <a:cs typeface="Calibri"/>
              </a:rPr>
              <a:t>Abram and said, </a:t>
            </a:r>
            <a:r>
              <a:rPr lang="en-US" sz="4400" dirty="0" smtClean="0">
                <a:latin typeface="Calibri"/>
                <a:cs typeface="Calibri"/>
              </a:rPr>
              <a:t>‘What </a:t>
            </a:r>
            <a:r>
              <a:rPr lang="en-US" sz="4400" dirty="0">
                <a:latin typeface="Calibri"/>
                <a:cs typeface="Calibri"/>
              </a:rPr>
              <a:t>is this you have done to me? Why did you not tell me that she was your wife? </a:t>
            </a:r>
            <a:r>
              <a:rPr lang="en-US" sz="4400" dirty="0" smtClean="0">
                <a:latin typeface="Calibri"/>
                <a:cs typeface="Calibri"/>
              </a:rPr>
              <a:t>Why </a:t>
            </a:r>
            <a:r>
              <a:rPr lang="en-US" sz="4400" dirty="0">
                <a:latin typeface="Calibri"/>
                <a:cs typeface="Calibri"/>
              </a:rPr>
              <a:t>did you say, </a:t>
            </a:r>
            <a:r>
              <a:rPr lang="en-US" sz="4400" dirty="0" smtClean="0">
                <a:latin typeface="Calibri"/>
                <a:cs typeface="Calibri"/>
              </a:rPr>
              <a:t>“She is  my sister”? </a:t>
            </a:r>
            <a:r>
              <a:rPr lang="en-US" sz="4400" dirty="0">
                <a:latin typeface="Calibri"/>
                <a:cs typeface="Calibri"/>
              </a:rPr>
              <a:t>I might have taken her </a:t>
            </a:r>
            <a:r>
              <a:rPr lang="en-US" sz="4400" dirty="0" smtClean="0">
                <a:latin typeface="Calibri"/>
                <a:cs typeface="Calibri"/>
              </a:rPr>
              <a:t>as </a:t>
            </a:r>
            <a:r>
              <a:rPr lang="en-US" sz="4400" dirty="0">
                <a:latin typeface="Calibri"/>
                <a:cs typeface="Calibri"/>
              </a:rPr>
              <a:t>my </a:t>
            </a:r>
            <a:r>
              <a:rPr lang="en-US" sz="4400" dirty="0" smtClean="0">
                <a:latin typeface="Calibri"/>
                <a:cs typeface="Calibri"/>
              </a:rPr>
              <a:t>wife.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tabLst/>
            </a:pPr>
            <a:r>
              <a:rPr lang="en-US" sz="4400" dirty="0" smtClean="0">
                <a:latin typeface="Calibri"/>
                <a:cs typeface="Calibri"/>
              </a:rPr>
              <a:t>Now </a:t>
            </a:r>
            <a:r>
              <a:rPr lang="en-US" sz="4400" dirty="0">
                <a:latin typeface="Calibri"/>
                <a:cs typeface="Calibri"/>
              </a:rPr>
              <a:t>therefore, here is your wife</a:t>
            </a:r>
            <a:r>
              <a:rPr lang="en-US" sz="4400" dirty="0" smtClean="0">
                <a:latin typeface="Calibri"/>
                <a:cs typeface="Calibri"/>
              </a:rPr>
              <a:t>;    </a:t>
            </a:r>
            <a:r>
              <a:rPr lang="en-US" sz="4400" dirty="0">
                <a:latin typeface="Calibri"/>
                <a:cs typeface="Calibri"/>
              </a:rPr>
              <a:t>take her and go your way</a:t>
            </a:r>
            <a:r>
              <a:rPr lang="en-US" sz="4400" dirty="0" smtClean="0">
                <a:latin typeface="Calibri"/>
                <a:cs typeface="Calibri"/>
              </a:rPr>
              <a:t>.’ ”</a:t>
            </a:r>
            <a:endParaRPr lang="en-US" sz="4400" dirty="0">
              <a:solidFill>
                <a:srgbClr val="C0C0C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895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animBg="1"/>
      <p:bldP spid="4" grpId="0" build="p" autoUpdateAnimBg="0" advAuto="1000"/>
      <p:bldP spid="4" grpId="1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1.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Abraham Regarding Pharaoh  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a. Abraham’s Departure</a:t>
            </a:r>
            <a:r>
              <a:rPr lang="en-US" sz="3200" b="1" i="1" spc="50" dirty="0" smtClean="0">
                <a:latin typeface="Cambria"/>
                <a:cs typeface="Cambria"/>
              </a:rPr>
              <a:t>	</a:t>
            </a:r>
            <a:endParaRPr lang="en-US" sz="3200" b="1" i="1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96098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dirty="0">
                <a:latin typeface="Calibri"/>
                <a:cs typeface="Calibri"/>
              </a:rPr>
              <a:t>Abram leaves </a:t>
            </a:r>
            <a:r>
              <a:rPr lang="en-US" sz="4400" spc="-100" dirty="0" smtClean="0">
                <a:latin typeface="Calibri"/>
                <a:cs typeface="Calibri"/>
              </a:rPr>
              <a:t>all </a:t>
            </a:r>
            <a:r>
              <a:rPr lang="en-US" sz="4400" spc="-100" dirty="0">
                <a:latin typeface="Calibri"/>
                <a:cs typeface="Calibri"/>
              </a:rPr>
              <a:t>that is familiar to him, his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family,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his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country</a:t>
            </a:r>
            <a:r>
              <a:rPr lang="en-US" sz="4400" spc="-150" dirty="0">
                <a:latin typeface="Calibri"/>
                <a:cs typeface="Calibri"/>
              </a:rPr>
              <a:t>, </a:t>
            </a:r>
            <a:r>
              <a:rPr lang="en-US" sz="4400" spc="-100" dirty="0">
                <a:latin typeface="Calibri"/>
                <a:cs typeface="Calibri"/>
              </a:rPr>
              <a:t>even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part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of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him-</a:t>
            </a:r>
            <a:r>
              <a:rPr lang="en-US" sz="4400" spc="-50" dirty="0" smtClean="0">
                <a:latin typeface="Calibri"/>
                <a:cs typeface="Calibri"/>
              </a:rPr>
              <a:t>self</a:t>
            </a:r>
            <a:r>
              <a:rPr lang="en-US" sz="4400" spc="-50" dirty="0">
                <a:latin typeface="Calibri"/>
                <a:cs typeface="Calibri"/>
              </a:rPr>
              <a:t>. The intensity of this going is </a:t>
            </a:r>
            <a:r>
              <a:rPr lang="en-US" sz="4400" spc="-50" dirty="0" err="1" smtClean="0">
                <a:latin typeface="Calibri"/>
                <a:cs typeface="Calibri"/>
              </a:rPr>
              <a:t>reflec</a:t>
            </a:r>
            <a:r>
              <a:rPr lang="en-US" sz="4400" spc="-50" dirty="0" smtClean="0">
                <a:latin typeface="Calibri"/>
                <a:cs typeface="Calibri"/>
              </a:rPr>
              <a:t>-</a:t>
            </a:r>
            <a:r>
              <a:rPr lang="en-US" sz="4400" spc="-100" dirty="0" smtClean="0">
                <a:latin typeface="Calibri"/>
                <a:cs typeface="Calibri"/>
              </a:rPr>
              <a:t>ted</a:t>
            </a:r>
            <a:r>
              <a:rPr lang="en-US" sz="4400" spc="-15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in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repetition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of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keyword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“go</a:t>
            </a:r>
            <a:r>
              <a:rPr lang="en-US" sz="4400" spc="-150" dirty="0">
                <a:latin typeface="Calibri"/>
                <a:cs typeface="Calibri"/>
              </a:rPr>
              <a:t>,</a:t>
            </a:r>
            <a:r>
              <a:rPr lang="en-US" sz="4400" spc="-100" dirty="0">
                <a:latin typeface="Calibri"/>
                <a:cs typeface="Calibri"/>
              </a:rPr>
              <a:t>” which occurs seven times in this context. Abram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has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to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leave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“</a:t>
            </a:r>
            <a:r>
              <a:rPr lang="en-US" sz="4400" spc="-100" dirty="0">
                <a:latin typeface="Calibri"/>
                <a:cs typeface="Calibri"/>
              </a:rPr>
              <a:t>Ur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of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Chaldeans,” </a:t>
            </a:r>
            <a:r>
              <a:rPr lang="en-US" sz="4400" dirty="0">
                <a:latin typeface="Calibri"/>
                <a:cs typeface="Calibri"/>
              </a:rPr>
              <a:t>which also is </a:t>
            </a:r>
            <a:r>
              <a:rPr lang="en-US" sz="4400" dirty="0" smtClean="0">
                <a:latin typeface="Calibri"/>
                <a:cs typeface="Calibri"/>
              </a:rPr>
              <a:t>Babylonia </a:t>
            </a: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00" dirty="0" smtClean="0">
                <a:latin typeface="Calibri"/>
                <a:cs typeface="Calibri"/>
              </a:rPr>
              <a:t>Isa</a:t>
            </a:r>
            <a:r>
              <a:rPr lang="en-US" sz="4400" i="1" spc="-100" dirty="0">
                <a:latin typeface="Calibri"/>
                <a:cs typeface="Calibri"/>
              </a:rPr>
              <a:t>. 13:19</a:t>
            </a:r>
            <a:r>
              <a:rPr lang="en-US" sz="4400" spc="-100" dirty="0">
                <a:latin typeface="Calibri"/>
                <a:cs typeface="Calibri"/>
              </a:rPr>
              <a:t>)</a:t>
            </a:r>
            <a:r>
              <a:rPr lang="en-US" sz="4400" spc="-1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The </a:t>
            </a:r>
            <a:r>
              <a:rPr lang="en-US" sz="4400" spc="-100" dirty="0">
                <a:latin typeface="Calibri"/>
                <a:cs typeface="Calibri"/>
              </a:rPr>
              <a:t>call to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“go out of Babylon”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has a long </a:t>
            </a:r>
            <a:r>
              <a:rPr lang="en-US" sz="4400" spc="-70" dirty="0">
                <a:latin typeface="Calibri"/>
                <a:cs typeface="Calibri"/>
              </a:rPr>
              <a:t>history among the </a:t>
            </a:r>
            <a:r>
              <a:rPr lang="en-US" sz="4400" spc="-70" dirty="0" smtClean="0">
                <a:latin typeface="Calibri"/>
                <a:cs typeface="Calibri"/>
              </a:rPr>
              <a:t>prophets </a:t>
            </a:r>
            <a:r>
              <a:rPr lang="en-US" sz="4400" spc="-100" dirty="0">
                <a:latin typeface="Calibri"/>
                <a:cs typeface="Calibri"/>
              </a:rPr>
              <a:t>(</a:t>
            </a:r>
            <a:r>
              <a:rPr lang="en-US" sz="4400" i="1" spc="-100" dirty="0">
                <a:latin typeface="Calibri"/>
                <a:cs typeface="Calibri"/>
              </a:rPr>
              <a:t>Isa.</a:t>
            </a:r>
            <a:r>
              <a:rPr lang="en-US" sz="4400" i="1" spc="-300" dirty="0">
                <a:latin typeface="Calibri"/>
                <a:cs typeface="Calibri"/>
              </a:rPr>
              <a:t> </a:t>
            </a:r>
            <a:r>
              <a:rPr lang="en-US" sz="4400" i="1" spc="-100" dirty="0">
                <a:latin typeface="Calibri"/>
                <a:cs typeface="Calibri"/>
              </a:rPr>
              <a:t>48:</a:t>
            </a:r>
            <a:r>
              <a:rPr lang="en-US" sz="4400" i="1" spc="-100" dirty="0" smtClean="0">
                <a:latin typeface="Calibri"/>
                <a:cs typeface="Calibri"/>
              </a:rPr>
              <a:t>20</a:t>
            </a:r>
            <a:r>
              <a:rPr lang="en-US" sz="4400" spc="-100" dirty="0" smtClean="0">
                <a:latin typeface="Calibri"/>
                <a:cs typeface="Calibri"/>
              </a:rPr>
              <a:t>)</a:t>
            </a:r>
            <a:r>
              <a:rPr lang="en-US" sz="4400" spc="-100" dirty="0">
                <a:latin typeface="Calibri"/>
                <a:cs typeface="Calibri"/>
              </a:rPr>
              <a:t>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33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1.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Abraham Regarding Pharaoh  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a. Abraham’s Departure</a:t>
            </a:r>
            <a:r>
              <a:rPr lang="en-US" sz="3200" b="1" i="1" spc="50" dirty="0" smtClean="0">
                <a:latin typeface="Cambria"/>
                <a:cs typeface="Cambria"/>
              </a:rPr>
              <a:t>	</a:t>
            </a:r>
            <a:endParaRPr lang="en-US" sz="3200" b="1" i="1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4132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God’s call to go involves even more. The </a:t>
            </a:r>
            <a:r>
              <a:rPr lang="en-US" sz="4400" spc="-50" dirty="0">
                <a:latin typeface="Calibri"/>
                <a:cs typeface="Calibri"/>
              </a:rPr>
              <a:t>Hebrew phrase </a:t>
            </a:r>
            <a:r>
              <a:rPr lang="en-US" sz="4400" i="1" spc="-50" dirty="0" err="1">
                <a:latin typeface="Calibri"/>
                <a:cs typeface="Calibri"/>
              </a:rPr>
              <a:t>lekh</a:t>
            </a:r>
            <a:r>
              <a:rPr lang="en-US" sz="4400" i="1" spc="-50" dirty="0">
                <a:latin typeface="Calibri"/>
                <a:cs typeface="Calibri"/>
              </a:rPr>
              <a:t> </a:t>
            </a:r>
            <a:r>
              <a:rPr lang="en-US" sz="4400" i="1" spc="-50" dirty="0" err="1">
                <a:latin typeface="Calibri"/>
                <a:cs typeface="Calibri"/>
              </a:rPr>
              <a:t>lekha</a:t>
            </a:r>
            <a:r>
              <a:rPr lang="en-US" sz="4400" i="1" spc="-50" dirty="0">
                <a:latin typeface="Calibri"/>
                <a:cs typeface="Calibri"/>
              </a:rPr>
              <a:t>, </a:t>
            </a:r>
            <a:r>
              <a:rPr lang="en-US" sz="4400" spc="-50" dirty="0">
                <a:latin typeface="Calibri"/>
                <a:cs typeface="Calibri"/>
              </a:rPr>
              <a:t>“go,” </a:t>
            </a:r>
            <a:r>
              <a:rPr lang="en-US" sz="4400" spc="-50" dirty="0" smtClean="0">
                <a:latin typeface="Calibri"/>
                <a:cs typeface="Calibri"/>
              </a:rPr>
              <a:t>trans-</a:t>
            </a:r>
            <a:r>
              <a:rPr lang="en-US" sz="4400" spc="-50" dirty="0" err="1" smtClean="0">
                <a:latin typeface="Calibri"/>
                <a:cs typeface="Calibri"/>
              </a:rPr>
              <a:t>lated</a:t>
            </a:r>
            <a:r>
              <a:rPr lang="en-US" sz="4400" spc="-50" dirty="0" smtClean="0">
                <a:latin typeface="Calibri"/>
                <a:cs typeface="Calibri"/>
              </a:rPr>
              <a:t> </a:t>
            </a:r>
            <a:r>
              <a:rPr lang="en-US" sz="4400" spc="-50" dirty="0">
                <a:latin typeface="Calibri"/>
                <a:cs typeface="Calibri"/>
              </a:rPr>
              <a:t>literally, means </a:t>
            </a:r>
            <a:r>
              <a:rPr lang="en-US" sz="4400" spc="-50" dirty="0" smtClean="0">
                <a:latin typeface="Calibri"/>
                <a:cs typeface="Calibri"/>
              </a:rPr>
              <a:t>“</a:t>
            </a:r>
            <a:r>
              <a:rPr lang="en-US" sz="4400" spc="-50" dirty="0">
                <a:latin typeface="Calibri"/>
                <a:cs typeface="Calibri"/>
              </a:rPr>
              <a:t>go for your</a:t>
            </a:r>
            <a:r>
              <a:rPr lang="en-US" sz="4400" spc="-50" dirty="0" smtClean="0">
                <a:latin typeface="Calibri"/>
                <a:cs typeface="Calibri"/>
              </a:rPr>
              <a:t>-self</a:t>
            </a:r>
            <a:r>
              <a:rPr lang="en-US" sz="4400" spc="-50" dirty="0">
                <a:latin typeface="Calibri"/>
                <a:cs typeface="Calibri"/>
              </a:rPr>
              <a:t>.</a:t>
            </a:r>
            <a:r>
              <a:rPr lang="en-US" sz="4400" spc="-50" dirty="0" smtClean="0">
                <a:latin typeface="Calibri"/>
                <a:cs typeface="Calibri"/>
              </a:rPr>
              <a:t>”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Abram’s </a:t>
            </a:r>
            <a:r>
              <a:rPr lang="en-US" sz="4400" dirty="0">
                <a:latin typeface="Calibri"/>
                <a:cs typeface="Calibri"/>
              </a:rPr>
              <a:t>departure from Babylon </a:t>
            </a:r>
            <a:r>
              <a:rPr lang="en-US" sz="4400" dirty="0" smtClean="0">
                <a:latin typeface="Calibri"/>
                <a:cs typeface="Calibri"/>
              </a:rPr>
              <a:t>con-</a:t>
            </a:r>
            <a:r>
              <a:rPr lang="en-US" sz="4400" dirty="0" err="1" smtClean="0">
                <a:latin typeface="Calibri"/>
                <a:cs typeface="Calibri"/>
              </a:rPr>
              <a:t>cerns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more than his </a:t>
            </a:r>
            <a:r>
              <a:rPr lang="en-US" sz="4400" dirty="0" smtClean="0">
                <a:latin typeface="Calibri"/>
                <a:cs typeface="Calibri"/>
              </a:rPr>
              <a:t>environment</a:t>
            </a:r>
            <a:r>
              <a:rPr lang="en-US" sz="4400" dirty="0">
                <a:latin typeface="Calibri"/>
                <a:cs typeface="Calibri"/>
              </a:rPr>
              <a:t>, or </a:t>
            </a:r>
            <a:r>
              <a:rPr lang="en-US" sz="4400" spc="-70" dirty="0">
                <a:latin typeface="Calibri"/>
                <a:cs typeface="Calibri"/>
              </a:rPr>
              <a:t>even his family. The </a:t>
            </a:r>
            <a:r>
              <a:rPr lang="en-US" sz="4400" spc="-70" dirty="0" smtClean="0">
                <a:latin typeface="Calibri"/>
                <a:cs typeface="Calibri"/>
              </a:rPr>
              <a:t>phrase </a:t>
            </a:r>
            <a:r>
              <a:rPr lang="en-US" sz="4400" spc="-70" dirty="0">
                <a:latin typeface="Calibri"/>
                <a:cs typeface="Calibri"/>
              </a:rPr>
              <a:t>suggests an </a:t>
            </a:r>
            <a:r>
              <a:rPr lang="en-US" sz="4400" spc="-100" dirty="0">
                <a:latin typeface="Calibri"/>
                <a:cs typeface="Calibri"/>
              </a:rPr>
              <a:t>emphasis on himself. Abram has to leave </a:t>
            </a:r>
            <a:r>
              <a:rPr lang="en-US" sz="4400" i="1" spc="-70" dirty="0">
                <a:latin typeface="Calibri"/>
                <a:cs typeface="Calibri"/>
              </a:rPr>
              <a:t>himself</a:t>
            </a:r>
            <a:r>
              <a:rPr lang="en-US" sz="4400" spc="-70" dirty="0">
                <a:latin typeface="Calibri"/>
                <a:cs typeface="Calibri"/>
              </a:rPr>
              <a:t>, to get rid of the part of </a:t>
            </a:r>
            <a:r>
              <a:rPr lang="en-US" sz="4400" i="1" spc="-70" dirty="0">
                <a:latin typeface="Calibri"/>
                <a:cs typeface="Calibri"/>
              </a:rPr>
              <a:t>himself </a:t>
            </a:r>
            <a:r>
              <a:rPr lang="en-US" sz="4400" dirty="0">
                <a:latin typeface="Calibri"/>
                <a:cs typeface="Calibri"/>
              </a:rPr>
              <a:t>that contains his Babylonian past.</a:t>
            </a:r>
          </a:p>
        </p:txBody>
      </p:sp>
    </p:spTree>
    <p:extLst>
      <p:ext uri="{BB962C8B-B14F-4D97-AF65-F5344CB8AC3E}">
        <p14:creationId xmlns:p14="http://schemas.microsoft.com/office/powerpoint/2010/main" val="183464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1.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Abraham Regarding Pharaoh  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a. Abraham’s Departure</a:t>
            </a:r>
            <a:r>
              <a:rPr lang="en-US" sz="3200" b="1" i="1" spc="50" dirty="0" smtClean="0">
                <a:latin typeface="Cambria"/>
                <a:cs typeface="Cambria"/>
              </a:rPr>
              <a:t>	</a:t>
            </a:r>
            <a:endParaRPr lang="en-US" sz="3200" b="1" i="1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4132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God’s promise is not just about a physical homeland but about the salvation of the </a:t>
            </a:r>
            <a:r>
              <a:rPr lang="en-US" sz="4400" dirty="0">
                <a:latin typeface="Calibri"/>
                <a:cs typeface="Calibri"/>
              </a:rPr>
              <a:t>world. This idea is reaffirmed in God’s promise of the blessing for all nations </a:t>
            </a:r>
            <a:r>
              <a:rPr lang="en-US" sz="4400" spc="-100" dirty="0">
                <a:latin typeface="Calibri"/>
                <a:cs typeface="Calibri"/>
              </a:rPr>
              <a:t>(</a:t>
            </a:r>
            <a:r>
              <a:rPr lang="en-US" sz="4400" i="1" spc="-100" dirty="0">
                <a:latin typeface="Calibri"/>
                <a:cs typeface="Calibri"/>
              </a:rPr>
              <a:t>Gen. 12:2, 3</a:t>
            </a:r>
            <a:r>
              <a:rPr lang="en-US" sz="4400" spc="-100" dirty="0">
                <a:latin typeface="Calibri"/>
                <a:cs typeface="Calibri"/>
              </a:rPr>
              <a:t>). The verb </a:t>
            </a:r>
            <a:r>
              <a:rPr lang="en-US" sz="4400" i="1" spc="-100" dirty="0" err="1">
                <a:latin typeface="Calibri"/>
                <a:cs typeface="Calibri"/>
              </a:rPr>
              <a:t>barakh</a:t>
            </a:r>
            <a:r>
              <a:rPr lang="en-US" sz="4400" i="1" spc="-100" dirty="0">
                <a:latin typeface="Calibri"/>
                <a:cs typeface="Calibri"/>
              </a:rPr>
              <a:t>, </a:t>
            </a:r>
            <a:r>
              <a:rPr lang="en-US" sz="4400" spc="-100" dirty="0">
                <a:latin typeface="Calibri"/>
                <a:cs typeface="Calibri"/>
              </a:rPr>
              <a:t>“bless,” </a:t>
            </a:r>
            <a:r>
              <a:rPr lang="en-US" sz="4400" dirty="0">
                <a:latin typeface="Calibri"/>
                <a:cs typeface="Calibri"/>
              </a:rPr>
              <a:t>appears five times in this </a:t>
            </a:r>
            <a:r>
              <a:rPr lang="en-US" sz="4400" dirty="0" smtClean="0">
                <a:latin typeface="Calibri"/>
                <a:cs typeface="Calibri"/>
              </a:rPr>
              <a:t>passage.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This </a:t>
            </a:r>
            <a:r>
              <a:rPr lang="en-US" sz="4400" spc="-100" dirty="0">
                <a:latin typeface="Calibri"/>
                <a:cs typeface="Calibri"/>
              </a:rPr>
              <a:t>universal blessing </a:t>
            </a:r>
            <a:r>
              <a:rPr lang="en-US" sz="4400" spc="-100" dirty="0" smtClean="0">
                <a:latin typeface="Calibri"/>
                <a:cs typeface="Calibri"/>
              </a:rPr>
              <a:t>will </a:t>
            </a:r>
            <a:r>
              <a:rPr lang="en-US" sz="4400" spc="-100" dirty="0">
                <a:latin typeface="Calibri"/>
                <a:cs typeface="Calibri"/>
              </a:rPr>
              <a:t>come through the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“seed”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50" dirty="0">
                <a:latin typeface="Calibri"/>
                <a:cs typeface="Calibri"/>
              </a:rPr>
              <a:t>of Abram </a:t>
            </a:r>
            <a:r>
              <a:rPr lang="en-US" sz="4400" spc="-50" dirty="0" smtClean="0">
                <a:latin typeface="Calibri"/>
                <a:cs typeface="Calibri"/>
              </a:rPr>
              <a:t>that </a:t>
            </a:r>
            <a:r>
              <a:rPr lang="en-US" sz="4400" spc="-50" dirty="0">
                <a:latin typeface="Calibri"/>
                <a:cs typeface="Calibri"/>
              </a:rPr>
              <a:t>will ultimately </a:t>
            </a:r>
            <a:r>
              <a:rPr lang="en-US" sz="4400" dirty="0">
                <a:latin typeface="Calibri"/>
                <a:cs typeface="Calibri"/>
              </a:rPr>
              <a:t>be </a:t>
            </a:r>
            <a:r>
              <a:rPr lang="en-US" sz="4400" dirty="0" smtClean="0">
                <a:latin typeface="Calibri"/>
                <a:cs typeface="Calibri"/>
              </a:rPr>
              <a:t>fulfilled </a:t>
            </a:r>
            <a:r>
              <a:rPr lang="en-US" sz="4400" dirty="0">
                <a:latin typeface="Calibri"/>
                <a:cs typeface="Calibri"/>
              </a:rPr>
              <a:t>in Jesus Christ </a:t>
            </a:r>
            <a:r>
              <a:rPr lang="en-US" sz="4400" spc="-100" dirty="0">
                <a:latin typeface="Calibri"/>
                <a:cs typeface="Calibri"/>
              </a:rPr>
              <a:t>(</a:t>
            </a:r>
            <a:r>
              <a:rPr lang="en-US" sz="4400" i="1" dirty="0">
                <a:latin typeface="Calibri"/>
                <a:cs typeface="Calibri"/>
              </a:rPr>
              <a:t>Acts 3:25</a:t>
            </a:r>
            <a:r>
              <a:rPr lang="en-US" sz="4400" spc="-100" dirty="0">
                <a:latin typeface="Calibri"/>
                <a:cs typeface="Calibri"/>
              </a:rPr>
              <a:t>).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11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62770"/>
            <a:ext cx="9144000" cy="3150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                       In </a:t>
            </a:r>
            <a:r>
              <a:rPr lang="en-US" sz="4400" spc="-100" dirty="0">
                <a:latin typeface="Calibri"/>
                <a:cs typeface="Calibri"/>
              </a:rPr>
              <a:t>Egypt, where water could </a:t>
            </a:r>
            <a:r>
              <a:rPr lang="en-US" sz="4400" dirty="0">
                <a:latin typeface="Calibri"/>
                <a:cs typeface="Calibri"/>
              </a:rPr>
              <a:t>be seen on a daily basis, faith was not necessary. Compared to the land of </a:t>
            </a:r>
            <a:r>
              <a:rPr lang="en-US" sz="4400" spc="-100" dirty="0">
                <a:latin typeface="Calibri"/>
                <a:cs typeface="Calibri"/>
              </a:rPr>
              <a:t>famine, Egypt sounded like a good place </a:t>
            </a:r>
            <a:r>
              <a:rPr lang="en-US" sz="4400" dirty="0">
                <a:latin typeface="Calibri"/>
                <a:cs typeface="Calibri"/>
              </a:rPr>
              <a:t>to be, despite what God told Abram.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622350" indent="-514350">
              <a:buAutoNum type="arabicPeriod"/>
            </a:pP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Abraham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Regarding Pharaoh  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b</a:t>
            </a:r>
            <a:r>
              <a:rPr lang="en-US" sz="3200" b="1" cap="small" spc="50" dirty="0" smtClean="0">
                <a:latin typeface="Cambria"/>
                <a:cs typeface="Cambria"/>
              </a:rPr>
              <a:t>. The Temptation of Egypt</a:t>
            </a:r>
            <a:r>
              <a:rPr lang="en-US" sz="3200" b="1" i="1" spc="50" dirty="0" smtClean="0">
                <a:latin typeface="Cambria"/>
                <a:cs typeface="Cambria"/>
              </a:rPr>
              <a:t>	</a:t>
            </a:r>
            <a:endParaRPr lang="en-US" sz="3200" b="1" i="1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40974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The temptation of Egypt was often a </a:t>
            </a:r>
            <a:r>
              <a:rPr lang="en-US" sz="4400" spc="-70" dirty="0">
                <a:latin typeface="Calibri"/>
                <a:cs typeface="Calibri"/>
              </a:rPr>
              <a:t>problem for the ancient Israelites (</a:t>
            </a:r>
            <a:r>
              <a:rPr lang="en-US" sz="4400" i="1" spc="-70" dirty="0">
                <a:latin typeface="Calibri"/>
                <a:cs typeface="Calibri"/>
              </a:rPr>
              <a:t>Num</a:t>
            </a:r>
            <a:r>
              <a:rPr lang="en-US" sz="4400" i="1" spc="-100" dirty="0">
                <a:latin typeface="Calibri"/>
                <a:cs typeface="Calibri"/>
              </a:rPr>
              <a:t>. 14:</a:t>
            </a:r>
            <a:r>
              <a:rPr lang="en-US" sz="4400" i="1" spc="-100" dirty="0" smtClean="0">
                <a:latin typeface="Calibri"/>
                <a:cs typeface="Calibri"/>
              </a:rPr>
              <a:t>3</a:t>
            </a:r>
            <a:r>
              <a:rPr lang="en-US" sz="4400" spc="-100" dirty="0" smtClean="0">
                <a:latin typeface="Calibri"/>
                <a:cs typeface="Calibri"/>
              </a:rPr>
              <a:t>)</a:t>
            </a:r>
            <a:r>
              <a:rPr lang="en-US" sz="4400" spc="-100" dirty="0">
                <a:latin typeface="Calibri"/>
                <a:cs typeface="Calibri"/>
              </a:rPr>
              <a:t>.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Egypt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became </a:t>
            </a:r>
            <a:r>
              <a:rPr lang="en-US" sz="4400" spc="-100" dirty="0">
                <a:latin typeface="Calibri"/>
                <a:cs typeface="Calibri"/>
              </a:rPr>
              <a:t>a symbol of humans </a:t>
            </a:r>
            <a:r>
              <a:rPr lang="en-US" sz="4400" dirty="0">
                <a:latin typeface="Calibri"/>
                <a:cs typeface="Calibri"/>
              </a:rPr>
              <a:t>trusting in humans rather than in God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Isa</a:t>
            </a:r>
            <a:r>
              <a:rPr lang="en-US" sz="4400" i="1" dirty="0">
                <a:latin typeface="Calibri"/>
                <a:cs typeface="Calibri"/>
              </a:rPr>
              <a:t>. 36:</a:t>
            </a:r>
            <a:r>
              <a:rPr lang="en-US" sz="4400" i="1" dirty="0" smtClean="0">
                <a:latin typeface="Calibri"/>
                <a:cs typeface="Calibri"/>
              </a:rPr>
              <a:t>6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368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5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622350" indent="-514350">
              <a:buAutoNum type="arabicPeriod"/>
            </a:pP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Abraham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Regarding Pharaoh  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b</a:t>
            </a:r>
            <a:r>
              <a:rPr lang="en-US" sz="3200" b="1" cap="small" spc="50" dirty="0" smtClean="0">
                <a:latin typeface="Cambria"/>
                <a:cs typeface="Cambria"/>
              </a:rPr>
              <a:t>. The Temptation of Egypt</a:t>
            </a:r>
            <a:r>
              <a:rPr lang="en-US" sz="3200" b="1" i="1" spc="50" dirty="0" smtClean="0">
                <a:latin typeface="Cambria"/>
                <a:cs typeface="Cambria"/>
              </a:rPr>
              <a:t>	</a:t>
            </a:r>
            <a:endParaRPr lang="en-US" sz="3200" b="1" i="1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40974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Before</a:t>
            </a:r>
            <a:r>
              <a:rPr lang="en-US" sz="4400" dirty="0">
                <a:latin typeface="Calibri"/>
                <a:cs typeface="Calibri"/>
              </a:rPr>
              <a:t>, Abram was portrayed as a </a:t>
            </a:r>
            <a:r>
              <a:rPr lang="en-US" sz="4400" dirty="0" smtClean="0">
                <a:latin typeface="Calibri"/>
                <a:cs typeface="Calibri"/>
              </a:rPr>
              <a:t> man </a:t>
            </a:r>
            <a:r>
              <a:rPr lang="en-US" sz="4400" dirty="0">
                <a:latin typeface="Calibri"/>
                <a:cs typeface="Calibri"/>
              </a:rPr>
              <a:t>of faith who left Ur in response </a:t>
            </a:r>
            <a:r>
              <a:rPr lang="en-US" sz="4400" dirty="0" smtClean="0">
                <a:latin typeface="Calibri"/>
                <a:cs typeface="Calibri"/>
              </a:rPr>
              <a:t>  to </a:t>
            </a:r>
            <a:r>
              <a:rPr lang="en-US" sz="4400" dirty="0">
                <a:latin typeface="Calibri"/>
                <a:cs typeface="Calibri"/>
              </a:rPr>
              <a:t>God’s call; now, Abram leaves the Promised Land by himself, of his </a:t>
            </a:r>
            <a:r>
              <a:rPr lang="en-US" sz="4400" dirty="0" smtClean="0">
                <a:latin typeface="Calibri"/>
                <a:cs typeface="Calibri"/>
              </a:rPr>
              <a:t>     own volition.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Before</a:t>
            </a:r>
            <a:r>
              <a:rPr lang="en-US" sz="4400" dirty="0">
                <a:latin typeface="Calibri"/>
                <a:cs typeface="Calibri"/>
              </a:rPr>
              <a:t>, Abram relied on God; now he behaves like a manipulative and unethical politician who counts only </a:t>
            </a:r>
            <a:r>
              <a:rPr lang="en-US" sz="4400" dirty="0" smtClean="0">
                <a:latin typeface="Calibri"/>
                <a:cs typeface="Calibri"/>
              </a:rPr>
              <a:t> on </a:t>
            </a:r>
            <a:r>
              <a:rPr lang="en-US" sz="4400" dirty="0">
                <a:latin typeface="Calibri"/>
                <a:cs typeface="Calibri"/>
              </a:rPr>
              <a:t>himself. </a:t>
            </a:r>
          </a:p>
        </p:txBody>
      </p:sp>
    </p:spTree>
    <p:extLst>
      <p:ext uri="{BB962C8B-B14F-4D97-AF65-F5344CB8AC3E}">
        <p14:creationId xmlns:p14="http://schemas.microsoft.com/office/powerpoint/2010/main" val="235525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622350" indent="-514350">
              <a:buAutoNum type="arabicPeriod"/>
            </a:pP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Abraham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Regarding Pharaoh  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b</a:t>
            </a:r>
            <a:r>
              <a:rPr lang="en-US" sz="3200" b="1" cap="small" spc="50" dirty="0" smtClean="0">
                <a:latin typeface="Cambria"/>
                <a:cs typeface="Cambria"/>
              </a:rPr>
              <a:t>. The Temptation of Egypt</a:t>
            </a:r>
            <a:r>
              <a:rPr lang="en-US" sz="3200" b="1" i="1" spc="50" dirty="0" smtClean="0">
                <a:latin typeface="Cambria"/>
                <a:cs typeface="Cambria"/>
              </a:rPr>
              <a:t>	</a:t>
            </a:r>
            <a:endParaRPr lang="en-US" sz="3200" b="1" i="1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40974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“During his stay in Egypt, Abraham </a:t>
            </a:r>
            <a:r>
              <a:rPr lang="en-US" sz="4400" dirty="0" smtClean="0">
                <a:latin typeface="Calibri"/>
                <a:cs typeface="Calibri"/>
              </a:rPr>
              <a:t>    </a:t>
            </a:r>
            <a:r>
              <a:rPr lang="en-US" sz="4400" spc="-100" dirty="0" smtClean="0">
                <a:latin typeface="Calibri"/>
                <a:cs typeface="Calibri"/>
              </a:rPr>
              <a:t>gave </a:t>
            </a:r>
            <a:r>
              <a:rPr lang="en-US" sz="4400" spc="-100" dirty="0">
                <a:latin typeface="Calibri"/>
                <a:cs typeface="Calibri"/>
              </a:rPr>
              <a:t>evidence that he was not free from human weakness and </a:t>
            </a:r>
            <a:r>
              <a:rPr lang="en-US" sz="4400" spc="-100" dirty="0" smtClean="0">
                <a:latin typeface="Calibri"/>
                <a:cs typeface="Calibri"/>
              </a:rPr>
              <a:t>imperfection.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In </a:t>
            </a:r>
            <a:r>
              <a:rPr lang="en-US" sz="4400" dirty="0">
                <a:latin typeface="Calibri"/>
                <a:cs typeface="Calibri"/>
              </a:rPr>
              <a:t>concealing the fact that Sarah was his wife, he betrayed a distrust of the divine care, a lack of that lofty faith and courage so often and nobly exemplified in his life.</a:t>
            </a:r>
            <a:r>
              <a:rPr lang="en-US" sz="4400" dirty="0" smtClean="0">
                <a:latin typeface="Calibri"/>
                <a:cs typeface="Calibri"/>
              </a:rPr>
              <a:t>”                          —</a:t>
            </a:r>
            <a:r>
              <a:rPr lang="en-US" sz="4400" i="1" cap="small" dirty="0" smtClean="0">
                <a:latin typeface="Calibri"/>
                <a:cs typeface="Calibri"/>
              </a:rPr>
              <a:t>Patriarchs and Prophets </a:t>
            </a:r>
            <a:r>
              <a:rPr lang="en-US" sz="4400" dirty="0" smtClean="0">
                <a:latin typeface="Calibri"/>
                <a:cs typeface="Calibri"/>
              </a:rPr>
              <a:t>130.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5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Roots of Abraham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2. </a:t>
            </a:r>
            <a:r>
              <a:rPr lang="en-US" sz="3200" b="1" cap="small" spc="50" dirty="0">
                <a:latin typeface="Cambria"/>
                <a:cs typeface="Cambria"/>
              </a:rPr>
              <a:t>Abraham Regarding Lot 	 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172" y="1912914"/>
            <a:ext cx="6912768" cy="36388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043608" y="1844824"/>
            <a:ext cx="6984776" cy="37444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02545"/>
            <a:ext cx="9144000" cy="56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de-DE" dirty="0">
                <a:latin typeface="Cambria"/>
                <a:cs typeface="Cambria"/>
              </a:rPr>
              <a:t>	Genesis 13:8, </a:t>
            </a:r>
            <a:r>
              <a:rPr lang="de-DE" dirty="0" smtClean="0">
                <a:latin typeface="Cambria"/>
                <a:cs typeface="Cambria"/>
              </a:rPr>
              <a:t>9 </a:t>
            </a:r>
            <a:r>
              <a:rPr lang="en-US" sz="3200" dirty="0" smtClean="0">
                <a:latin typeface="Cambria"/>
                <a:cs typeface="Cambria"/>
              </a:rPr>
              <a:t>NKJV</a:t>
            </a:r>
            <a:endParaRPr lang="en-US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tabLst/>
            </a:pPr>
            <a:r>
              <a:rPr lang="en-US" sz="4400" b="1" spc="50" dirty="0">
                <a:latin typeface="Calibri"/>
                <a:cs typeface="Calibri"/>
              </a:rPr>
              <a:t>“So Abram </a:t>
            </a:r>
            <a:r>
              <a:rPr lang="en-US" sz="4400" dirty="0" smtClean="0">
                <a:latin typeface="Calibri"/>
                <a:cs typeface="Calibri"/>
              </a:rPr>
              <a:t>said </a:t>
            </a:r>
            <a:r>
              <a:rPr lang="en-US" sz="4400" dirty="0">
                <a:latin typeface="Calibri"/>
                <a:cs typeface="Calibri"/>
              </a:rPr>
              <a:t>to Lot, </a:t>
            </a:r>
            <a:r>
              <a:rPr lang="en-US" sz="4400" dirty="0" smtClean="0">
                <a:latin typeface="Calibri"/>
                <a:cs typeface="Calibri"/>
              </a:rPr>
              <a:t>‘Please </a:t>
            </a:r>
            <a:r>
              <a:rPr lang="en-US" sz="4400" dirty="0">
                <a:latin typeface="Calibri"/>
                <a:cs typeface="Calibri"/>
              </a:rPr>
              <a:t>let there be no strife between you and </a:t>
            </a:r>
            <a:r>
              <a:rPr lang="en-US" sz="4400" dirty="0" smtClean="0">
                <a:latin typeface="Calibri"/>
                <a:cs typeface="Calibri"/>
              </a:rPr>
              <a:t>me...for </a:t>
            </a:r>
            <a:r>
              <a:rPr lang="en-US" sz="4400" dirty="0">
                <a:latin typeface="Calibri"/>
                <a:cs typeface="Calibri"/>
              </a:rPr>
              <a:t>we are brethren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  <a:r>
              <a:rPr lang="en-US" sz="4400" dirty="0">
                <a:latin typeface="Calibri"/>
                <a:cs typeface="Calibri"/>
              </a:rPr>
              <a:t>Is not the whole land before you? Please separate from </a:t>
            </a:r>
            <a:r>
              <a:rPr lang="en-US" sz="4400" dirty="0" smtClean="0">
                <a:latin typeface="Calibri"/>
                <a:cs typeface="Calibri"/>
              </a:rPr>
              <a:t>me. If </a:t>
            </a:r>
            <a:r>
              <a:rPr lang="en-US" sz="4400" dirty="0">
                <a:latin typeface="Calibri"/>
                <a:cs typeface="Calibri"/>
              </a:rPr>
              <a:t>you take the left, then I will go to </a:t>
            </a:r>
            <a:r>
              <a:rPr lang="en-US" sz="4400" dirty="0" smtClean="0">
                <a:latin typeface="Calibri"/>
                <a:cs typeface="Calibri"/>
              </a:rPr>
              <a:t> the </a:t>
            </a:r>
            <a:r>
              <a:rPr lang="en-US" sz="4400" dirty="0">
                <a:latin typeface="Calibri"/>
                <a:cs typeface="Calibri"/>
              </a:rPr>
              <a:t>right; or</a:t>
            </a:r>
            <a:r>
              <a:rPr lang="en-US" sz="4400" dirty="0" smtClean="0">
                <a:latin typeface="Calibri"/>
                <a:cs typeface="Calibri"/>
              </a:rPr>
              <a:t>,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tabLst/>
            </a:pPr>
            <a:r>
              <a:rPr lang="en-US" sz="4400" dirty="0" smtClean="0">
                <a:latin typeface="Calibri"/>
                <a:cs typeface="Calibri"/>
              </a:rPr>
              <a:t>if </a:t>
            </a:r>
            <a:r>
              <a:rPr lang="en-US" sz="4400" dirty="0">
                <a:latin typeface="Calibri"/>
                <a:cs typeface="Calibri"/>
              </a:rPr>
              <a:t>you go to the right, </a:t>
            </a:r>
            <a:r>
              <a:rPr lang="en-US" sz="4400" dirty="0" smtClean="0">
                <a:latin typeface="Calibri"/>
                <a:cs typeface="Calibri"/>
              </a:rPr>
              <a:t>then </a:t>
            </a:r>
            <a:r>
              <a:rPr lang="en-US" sz="4400" dirty="0">
                <a:latin typeface="Calibri"/>
                <a:cs typeface="Calibri"/>
              </a:rPr>
              <a:t>I will go </a:t>
            </a:r>
            <a:r>
              <a:rPr lang="en-US" sz="4400" dirty="0" smtClean="0">
                <a:latin typeface="Calibri"/>
                <a:cs typeface="Calibri"/>
              </a:rPr>
              <a:t>    </a:t>
            </a:r>
            <a:r>
              <a:rPr lang="en-US" sz="4400" dirty="0" smtClean="0">
                <a:latin typeface="Calibri"/>
                <a:cs typeface="Calibri"/>
              </a:rPr>
              <a:t> to </a:t>
            </a: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4400" dirty="0" smtClean="0">
                <a:latin typeface="Calibri"/>
                <a:cs typeface="Calibri"/>
              </a:rPr>
              <a:t>left.’ </a:t>
            </a:r>
            <a:r>
              <a:rPr lang="en-US" altLang="ja-JP" sz="4400" dirty="0" smtClean="0">
                <a:latin typeface="Calibri"/>
                <a:cs typeface="Calibri"/>
              </a:rPr>
              <a:t>”</a:t>
            </a:r>
            <a:endParaRPr lang="en-US" sz="4400" dirty="0">
              <a:solidFill>
                <a:srgbClr val="C0C0C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63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animBg="1"/>
      <p:bldP spid="4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9416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. Abraham Regarding Lot 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a. An Act of Generosity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dirty="0">
                <a:latin typeface="Calibri"/>
                <a:cs typeface="Calibri"/>
              </a:rPr>
              <a:t>Abram’s reconnection </a:t>
            </a:r>
            <a:r>
              <a:rPr lang="en-US" sz="4400" dirty="0" smtClean="0">
                <a:latin typeface="Calibri"/>
                <a:cs typeface="Calibri"/>
              </a:rPr>
              <a:t>with </a:t>
            </a:r>
            <a:r>
              <a:rPr lang="en-US" sz="4400" dirty="0">
                <a:latin typeface="Calibri"/>
                <a:cs typeface="Calibri"/>
              </a:rPr>
              <a:t>God </a:t>
            </a:r>
            <a:r>
              <a:rPr lang="en-US" sz="4400" dirty="0" smtClean="0">
                <a:latin typeface="Calibri"/>
                <a:cs typeface="Calibri"/>
              </a:rPr>
              <a:t> shows in </a:t>
            </a:r>
            <a:r>
              <a:rPr lang="en-US" sz="4400" dirty="0">
                <a:latin typeface="Calibri"/>
                <a:cs typeface="Calibri"/>
              </a:rPr>
              <a:t>the way that he handles the problem with Lot, his nephew, concerning the use of the </a:t>
            </a:r>
            <a:r>
              <a:rPr lang="en-US" sz="4400" dirty="0" smtClean="0">
                <a:latin typeface="Calibri"/>
                <a:cs typeface="Calibri"/>
              </a:rPr>
              <a:t>land.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is Abram himself who </a:t>
            </a:r>
            <a:r>
              <a:rPr lang="en-US" sz="4400" dirty="0" smtClean="0">
                <a:latin typeface="Calibri"/>
                <a:cs typeface="Calibri"/>
              </a:rPr>
              <a:t>proposes </a:t>
            </a:r>
            <a:r>
              <a:rPr lang="en-US" sz="4400" dirty="0">
                <a:latin typeface="Calibri"/>
                <a:cs typeface="Calibri"/>
              </a:rPr>
              <a:t>a peaceful agreement and allows Lot to choose first (</a:t>
            </a:r>
            <a:r>
              <a:rPr lang="en-US" sz="4400" i="1" dirty="0">
                <a:latin typeface="Calibri"/>
                <a:cs typeface="Calibri"/>
              </a:rPr>
              <a:t>Gen. 13:9, 10</a:t>
            </a:r>
            <a:r>
              <a:rPr lang="en-US" sz="4400" dirty="0">
                <a:latin typeface="Calibri"/>
                <a:cs typeface="Calibri"/>
              </a:rPr>
              <a:t>), an act of generosity and kindness indicative of the kind of man Abram was.</a:t>
            </a:r>
          </a:p>
        </p:txBody>
      </p:sp>
    </p:spTree>
    <p:extLst>
      <p:ext uri="{BB962C8B-B14F-4D97-AF65-F5344CB8AC3E}">
        <p14:creationId xmlns:p14="http://schemas.microsoft.com/office/powerpoint/2010/main" val="295426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2"/>
          <p:cNvSpPr txBox="1">
            <a:spLocks noChangeArrowheads="1"/>
          </p:cNvSpPr>
          <p:nvPr/>
        </p:nvSpPr>
        <p:spPr bwMode="auto">
          <a:xfrm>
            <a:off x="457200" y="1033463"/>
            <a:ext cx="82296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3600"/>
              <a:t>DEAR USER </a:t>
            </a:r>
          </a:p>
          <a:p>
            <a:pPr algn="ctr">
              <a:lnSpc>
                <a:spcPct val="110000"/>
              </a:lnSpc>
            </a:pPr>
            <a:r>
              <a:rPr lang="en-US" sz="2600"/>
              <a:t>This PowerPoint Show is freely shared to all who may find it beneficial. While intended primarily for personal use, some find it useful for teaching the lesson</a:t>
            </a:r>
          </a:p>
          <a:p>
            <a:pPr algn="ctr">
              <a:lnSpc>
                <a:spcPct val="110000"/>
              </a:lnSpc>
            </a:pPr>
            <a:r>
              <a:rPr lang="en-US" sz="2600"/>
              <a:t>in church. </a:t>
            </a:r>
          </a:p>
          <a:p>
            <a:pPr algn="ctr">
              <a:lnSpc>
                <a:spcPct val="110000"/>
              </a:lnSpc>
            </a:pPr>
            <a:r>
              <a:rPr lang="en-US" sz="2600"/>
              <a:t>There are those, however, who add illustrations, change background, replace fonts, etc. While their intention may be good, this is not right. Slide #1 says </a:t>
            </a:r>
            <a:r>
              <a:rPr lang="ja-JP" altLang="en-US" sz="2600"/>
              <a:t>“</a:t>
            </a:r>
            <a:r>
              <a:rPr lang="en-US" altLang="ja-JP" sz="2600"/>
              <a:t>designed by claro ruiz vicente.” For honest Christians, it is not necessary for another’s creation to be copyrighted in order to be respected. </a:t>
            </a:r>
          </a:p>
          <a:p>
            <a:pPr algn="ctr">
              <a:lnSpc>
                <a:spcPct val="110000"/>
              </a:lnSpc>
            </a:pPr>
            <a:r>
              <a:rPr lang="en-US" sz="2800"/>
              <a:t>PLEASE USE AS IS.</a:t>
            </a:r>
          </a:p>
        </p:txBody>
      </p:sp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736725" y="1588"/>
            <a:ext cx="7407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i="1">
                <a:solidFill>
                  <a:srgbClr val="FFFF00"/>
                </a:solidFill>
                <a:latin typeface="Times New Roman" charset="0"/>
              </a:rPr>
              <a:t>Adult Sabbath School Bible Study Guide</a:t>
            </a:r>
            <a:endParaRPr lang="en-US" sz="3200">
              <a:solidFill>
                <a:srgbClr val="FFFF00"/>
              </a:solidFill>
              <a:latin typeface="Times New Roman" charset="0"/>
            </a:endParaRPr>
          </a:p>
          <a:p>
            <a:r>
              <a:rPr lang="en-US" sz="3200">
                <a:latin typeface="Times New Roman" charset="0"/>
              </a:rPr>
              <a:t>An Appeal</a:t>
            </a:r>
          </a:p>
        </p:txBody>
      </p:sp>
    </p:spTree>
    <p:extLst>
      <p:ext uri="{BB962C8B-B14F-4D97-AF65-F5344CB8AC3E}">
        <p14:creationId xmlns:p14="http://schemas.microsoft.com/office/powerpoint/2010/main" val="123203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9416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. Abraham Regarding Lot 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a. An Act of Generosity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16594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Abram’s move was an act of </a:t>
            </a:r>
            <a:r>
              <a:rPr lang="en-US" sz="4400" dirty="0" smtClean="0">
                <a:latin typeface="Calibri"/>
                <a:cs typeface="Calibri"/>
              </a:rPr>
              <a:t>faith.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Unlike </a:t>
            </a:r>
            <a:r>
              <a:rPr lang="en-US" sz="4400" dirty="0">
                <a:latin typeface="Calibri"/>
                <a:cs typeface="Calibri"/>
              </a:rPr>
              <a:t>Lot, Abram looked at the land only at God’s injunction (</a:t>
            </a:r>
            <a:r>
              <a:rPr lang="en-US" sz="4400" i="1" dirty="0">
                <a:latin typeface="Calibri"/>
                <a:cs typeface="Calibri"/>
              </a:rPr>
              <a:t>Gen. 13:14</a:t>
            </a:r>
            <a:r>
              <a:rPr lang="en-US" sz="4400" dirty="0">
                <a:latin typeface="Calibri"/>
                <a:cs typeface="Calibri"/>
              </a:rPr>
              <a:t>). </a:t>
            </a:r>
            <a:endParaRPr lang="en-US" sz="4400" dirty="0" smtClean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 ‘Lift your eyes now and </a:t>
            </a:r>
            <a:r>
              <a:rPr lang="en-US" sz="4400" dirty="0" smtClean="0">
                <a:latin typeface="Calibri"/>
                <a:cs typeface="Calibri"/>
              </a:rPr>
              <a:t>look...for </a:t>
            </a:r>
            <a:r>
              <a:rPr lang="en-US" sz="4400" dirty="0">
                <a:latin typeface="Calibri"/>
                <a:cs typeface="Calibri"/>
              </a:rPr>
              <a:t>all </a:t>
            </a:r>
            <a:r>
              <a:rPr lang="en-US" sz="4400" spc="-100" dirty="0">
                <a:latin typeface="Calibri"/>
                <a:cs typeface="Calibri"/>
              </a:rPr>
              <a:t>the land which you see I give to </a:t>
            </a:r>
            <a:r>
              <a:rPr lang="en-US" sz="4400" spc="-100" dirty="0" smtClean="0">
                <a:latin typeface="Calibri"/>
                <a:cs typeface="Calibri"/>
              </a:rPr>
              <a:t>you....’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”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God </a:t>
            </a:r>
            <a:r>
              <a:rPr lang="en-US" sz="4400" spc="-100" dirty="0">
                <a:latin typeface="Calibri"/>
                <a:cs typeface="Calibri"/>
              </a:rPr>
              <a:t>invites Abram to “ ‘walk’ </a:t>
            </a:r>
            <a:r>
              <a:rPr lang="en-US" sz="4400" spc="-100" dirty="0" smtClean="0">
                <a:latin typeface="Calibri"/>
                <a:cs typeface="Calibri"/>
              </a:rPr>
              <a:t>” on this </a:t>
            </a:r>
            <a:r>
              <a:rPr lang="en-US" sz="4400" spc="-100" dirty="0">
                <a:latin typeface="Calibri"/>
                <a:cs typeface="Calibri"/>
              </a:rPr>
              <a:t>land as an act of </a:t>
            </a:r>
            <a:r>
              <a:rPr lang="en-US" sz="4400" spc="-100" dirty="0" smtClean="0">
                <a:latin typeface="Calibri"/>
                <a:cs typeface="Calibri"/>
              </a:rPr>
              <a:t>appropriation (</a:t>
            </a:r>
            <a:r>
              <a:rPr lang="en-US" sz="4400" i="1" spc="-100" dirty="0" smtClean="0">
                <a:latin typeface="Calibri"/>
                <a:cs typeface="Calibri"/>
              </a:rPr>
              <a:t>v. 17</a:t>
            </a:r>
            <a:r>
              <a:rPr lang="en-US" sz="4400" spc="-100" dirty="0" smtClean="0">
                <a:latin typeface="Calibri"/>
                <a:cs typeface="Calibri"/>
              </a:rPr>
              <a:t>).     It is a </a:t>
            </a:r>
            <a:r>
              <a:rPr lang="en-US" sz="4400" spc="-100" dirty="0">
                <a:latin typeface="Calibri"/>
                <a:cs typeface="Calibri"/>
              </a:rPr>
              <a:t>gift of grace, which </a:t>
            </a:r>
            <a:r>
              <a:rPr lang="en-US" sz="4400" spc="-100" dirty="0" smtClean="0">
                <a:latin typeface="Calibri"/>
                <a:cs typeface="Calibri"/>
              </a:rPr>
              <a:t>must be </a:t>
            </a:r>
            <a:r>
              <a:rPr lang="en-US" sz="4400" spc="-100" dirty="0" err="1" smtClean="0">
                <a:latin typeface="Calibri"/>
                <a:cs typeface="Calibri"/>
              </a:rPr>
              <a:t>appro-priated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by </a:t>
            </a:r>
            <a:r>
              <a:rPr lang="en-US" sz="4400" spc="-100" dirty="0" smtClean="0">
                <a:latin typeface="Calibri"/>
                <a:cs typeface="Calibri"/>
              </a:rPr>
              <a:t>faith </a:t>
            </a:r>
            <a:r>
              <a:rPr lang="en-US" sz="4400" spc="-100" dirty="0">
                <a:latin typeface="Calibri"/>
                <a:cs typeface="Calibri"/>
              </a:rPr>
              <a:t>that leads to obedience. </a:t>
            </a:r>
          </a:p>
        </p:txBody>
      </p:sp>
    </p:spTree>
    <p:extLst>
      <p:ext uri="{BB962C8B-B14F-4D97-AF65-F5344CB8AC3E}">
        <p14:creationId xmlns:p14="http://schemas.microsoft.com/office/powerpoint/2010/main" val="307294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Although this story refers to a specific historical conflict,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4400" dirty="0" smtClean="0">
                <a:latin typeface="Calibri"/>
                <a:cs typeface="Calibri"/>
              </a:rPr>
              <a:t>timing,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just after God’s gift of the Promised Land to Abram, gives this event a particular spiritual </a:t>
            </a:r>
            <a:r>
              <a:rPr lang="en-US" sz="4400" dirty="0" smtClean="0">
                <a:latin typeface="Calibri"/>
                <a:cs typeface="Calibri"/>
              </a:rPr>
              <a:t>significance.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599922"/>
            <a:ext cx="5256584" cy="71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  <a:latin typeface="Calibri"/>
                <a:cs typeface="Calibri"/>
              </a:rPr>
              <a:t>spiritual significance.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611970"/>
            <a:ext cx="9144000" cy="3150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>
              <a:lnSpc>
                <a:spcPct val="90000"/>
              </a:lnSpc>
            </a:pPr>
            <a:r>
              <a:rPr lang="en-US" sz="4400" dirty="0" smtClean="0">
                <a:latin typeface="Calibri"/>
                <a:cs typeface="Calibri"/>
              </a:rPr>
              <a:t>                                       Ironically</a:t>
            </a:r>
            <a:r>
              <a:rPr lang="en-US" sz="4400" dirty="0">
                <a:latin typeface="Calibri"/>
                <a:cs typeface="Calibri"/>
              </a:rPr>
              <a:t>, the  camp of Abram, the truly interested </a:t>
            </a:r>
            <a:r>
              <a:rPr lang="en-US" sz="4400" spc="-100" dirty="0">
                <a:latin typeface="Calibri"/>
                <a:cs typeface="Calibri"/>
              </a:rPr>
              <a:t>party, because he is the only true owner of the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land,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is the only force that remains </a:t>
            </a:r>
            <a:r>
              <a:rPr lang="en-US" sz="4400" dirty="0">
                <a:latin typeface="Calibri"/>
                <a:cs typeface="Calibri"/>
              </a:rPr>
              <a:t>outside of the conflict, at least at first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9416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. Abraham Regarding Lot 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b</a:t>
            </a:r>
            <a:r>
              <a:rPr lang="en-US" sz="3200" b="1" cap="small" spc="50" dirty="0" smtClean="0">
                <a:latin typeface="Cambria"/>
                <a:cs typeface="Cambria"/>
              </a:rPr>
              <a:t>. The Babel Coalition</a:t>
            </a:r>
          </a:p>
        </p:txBody>
      </p:sp>
    </p:spTree>
    <p:extLst>
      <p:ext uri="{BB962C8B-B14F-4D97-AF65-F5344CB8AC3E}">
        <p14:creationId xmlns:p14="http://schemas.microsoft.com/office/powerpoint/2010/main" val="21231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3" grpId="0"/>
      <p:bldP spid="2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16594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The reason for Abram</a:t>
            </a:r>
            <a:r>
              <a:rPr lang="en-US" sz="4400" spc="-150" dirty="0">
                <a:latin typeface="Calibri"/>
                <a:cs typeface="Calibri"/>
              </a:rPr>
              <a:t>’s</a:t>
            </a:r>
            <a:r>
              <a:rPr lang="en-US" sz="4400" spc="-100" dirty="0">
                <a:latin typeface="Calibri"/>
                <a:cs typeface="Calibri"/>
              </a:rPr>
              <a:t> neutrality is that for Abram, the Promised Land was not acquired through the force of arms or through the </a:t>
            </a:r>
            <a:r>
              <a:rPr lang="en-US" sz="4400" spc="-100" dirty="0" smtClean="0">
                <a:latin typeface="Calibri"/>
                <a:cs typeface="Calibri"/>
              </a:rPr>
              <a:t>wisdom </a:t>
            </a:r>
            <a:r>
              <a:rPr lang="en-US" sz="4400" spc="-100" dirty="0">
                <a:latin typeface="Calibri"/>
                <a:cs typeface="Calibri"/>
              </a:rPr>
              <a:t>of political </a:t>
            </a:r>
            <a:r>
              <a:rPr lang="en-US" sz="4400" spc="-100" dirty="0" err="1" smtClean="0">
                <a:latin typeface="Calibri"/>
                <a:cs typeface="Calibri"/>
              </a:rPr>
              <a:t>strate-gies</a:t>
            </a:r>
            <a:r>
              <a:rPr lang="en-US" sz="4400" spc="-100" dirty="0">
                <a:latin typeface="Calibri"/>
                <a:cs typeface="Calibri"/>
              </a:rPr>
              <a:t>. </a:t>
            </a:r>
            <a:r>
              <a:rPr lang="en-US" sz="4400" dirty="0">
                <a:latin typeface="Calibri"/>
                <a:cs typeface="Calibri"/>
              </a:rPr>
              <a:t>Abram</a:t>
            </a:r>
            <a:r>
              <a:rPr lang="en-US" sz="4400" spc="-150" dirty="0">
                <a:latin typeface="Calibri"/>
                <a:cs typeface="Calibri"/>
              </a:rPr>
              <a:t>’s</a:t>
            </a:r>
            <a:r>
              <a:rPr lang="en-US" sz="4400" dirty="0">
                <a:latin typeface="Calibri"/>
                <a:cs typeface="Calibri"/>
              </a:rPr>
              <a:t> kingdom was </a:t>
            </a:r>
            <a:r>
              <a:rPr lang="en-US" sz="4400" dirty="0" smtClean="0">
                <a:latin typeface="Calibri"/>
                <a:cs typeface="Calibri"/>
              </a:rPr>
              <a:t>God</a:t>
            </a:r>
            <a:r>
              <a:rPr lang="en-US" sz="4400" spc="-150" dirty="0" smtClean="0">
                <a:latin typeface="Calibri"/>
                <a:cs typeface="Calibri"/>
              </a:rPr>
              <a:t>’s</a:t>
            </a:r>
            <a:r>
              <a:rPr lang="en-US" sz="4400" dirty="0" smtClean="0">
                <a:latin typeface="Calibri"/>
                <a:cs typeface="Calibri"/>
              </a:rPr>
              <a:t> gift.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only reason Abram will </a:t>
            </a:r>
            <a:r>
              <a:rPr lang="en-US" sz="4400" dirty="0" smtClean="0">
                <a:latin typeface="Calibri"/>
                <a:cs typeface="Calibri"/>
              </a:rPr>
              <a:t>inter-   </a:t>
            </a:r>
            <a:r>
              <a:rPr lang="en-US" sz="4400" dirty="0" err="1" smtClean="0">
                <a:latin typeface="Calibri"/>
                <a:cs typeface="Calibri"/>
              </a:rPr>
              <a:t>vene</a:t>
            </a:r>
            <a:r>
              <a:rPr lang="en-US" sz="4400" dirty="0" smtClean="0">
                <a:latin typeface="Calibri"/>
                <a:cs typeface="Calibri"/>
              </a:rPr>
              <a:t> is </a:t>
            </a:r>
            <a:r>
              <a:rPr lang="en-US" sz="4400" dirty="0">
                <a:latin typeface="Calibri"/>
                <a:cs typeface="Calibri"/>
              </a:rPr>
              <a:t>the fate of his nephew Lot, </a:t>
            </a:r>
            <a:r>
              <a:rPr lang="en-US" sz="4400" dirty="0" smtClean="0">
                <a:latin typeface="Calibri"/>
                <a:cs typeface="Calibri"/>
              </a:rPr>
              <a:t> who was </a:t>
            </a:r>
            <a:r>
              <a:rPr lang="en-US" sz="4400" dirty="0">
                <a:latin typeface="Calibri"/>
                <a:cs typeface="Calibri"/>
              </a:rPr>
              <a:t>taken prisoner in the </a:t>
            </a:r>
            <a:r>
              <a:rPr lang="en-US" sz="4400" dirty="0" smtClean="0">
                <a:latin typeface="Calibri"/>
                <a:cs typeface="Calibri"/>
              </a:rPr>
              <a:t>course </a:t>
            </a:r>
            <a:r>
              <a:rPr lang="en-US" sz="4400" dirty="0">
                <a:latin typeface="Calibri"/>
                <a:cs typeface="Calibri"/>
              </a:rPr>
              <a:t>of </a:t>
            </a:r>
            <a:r>
              <a:rPr lang="en-US" sz="4400" dirty="0" smtClean="0">
                <a:latin typeface="Calibri"/>
                <a:cs typeface="Calibri"/>
              </a:rPr>
              <a:t> the </a:t>
            </a:r>
            <a:r>
              <a:rPr lang="en-US" sz="4400" dirty="0">
                <a:latin typeface="Calibri"/>
                <a:cs typeface="Calibri"/>
              </a:rPr>
              <a:t>battles (</a:t>
            </a:r>
            <a:r>
              <a:rPr lang="en-US" sz="4400" i="1" dirty="0">
                <a:latin typeface="Calibri"/>
                <a:cs typeface="Calibri"/>
              </a:rPr>
              <a:t>Gen. 14:12, 13</a:t>
            </a:r>
            <a:r>
              <a:rPr lang="en-US" sz="4400" dirty="0">
                <a:latin typeface="Calibri"/>
                <a:cs typeface="Calibri"/>
              </a:rPr>
              <a:t>).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9416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. Abraham Regarding Lot 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b</a:t>
            </a:r>
            <a:r>
              <a:rPr lang="en-US" sz="3200" b="1" cap="small" spc="50" dirty="0" smtClean="0">
                <a:latin typeface="Cambria"/>
                <a:cs typeface="Cambria"/>
              </a:rPr>
              <a:t>. The Babel Coalition</a:t>
            </a:r>
          </a:p>
        </p:txBody>
      </p:sp>
    </p:spTree>
    <p:extLst>
      <p:ext uri="{BB962C8B-B14F-4D97-AF65-F5344CB8AC3E}">
        <p14:creationId xmlns:p14="http://schemas.microsoft.com/office/powerpoint/2010/main" val="324493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16594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But Abram does not confront the whole coalition. In </a:t>
            </a:r>
            <a:r>
              <a:rPr lang="en-US" sz="4400" dirty="0" smtClean="0">
                <a:latin typeface="Calibri"/>
                <a:cs typeface="Calibri"/>
              </a:rPr>
              <a:t>a </a:t>
            </a:r>
            <a:r>
              <a:rPr lang="en-US" sz="4400" dirty="0">
                <a:latin typeface="Calibri"/>
                <a:cs typeface="Calibri"/>
              </a:rPr>
              <a:t>quick </a:t>
            </a:r>
            <a:r>
              <a:rPr lang="en-US" sz="4400" dirty="0" smtClean="0">
                <a:latin typeface="Calibri"/>
                <a:cs typeface="Calibri"/>
              </a:rPr>
              <a:t>commando </a:t>
            </a:r>
            <a:r>
              <a:rPr lang="en-US" sz="4400" dirty="0">
                <a:latin typeface="Calibri"/>
                <a:cs typeface="Calibri"/>
              </a:rPr>
              <a:t>operation, he attacks only the camp where Lot was held </a:t>
            </a:r>
            <a:r>
              <a:rPr lang="en-US" sz="4400" dirty="0" smtClean="0">
                <a:latin typeface="Calibri"/>
                <a:cs typeface="Calibri"/>
              </a:rPr>
              <a:t>prisoner.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Thus</a:t>
            </a:r>
            <a:r>
              <a:rPr lang="en-US" sz="4400" dirty="0">
                <a:latin typeface="Calibri"/>
                <a:cs typeface="Calibri"/>
              </a:rPr>
              <a:t>, this faithful man of God also showed great courage and fortitude. No doubt his influence in the region grew, and people </a:t>
            </a:r>
            <a:r>
              <a:rPr lang="en-US" sz="4400" dirty="0" smtClean="0">
                <a:latin typeface="Calibri"/>
                <a:cs typeface="Calibri"/>
              </a:rPr>
              <a:t>learned </a:t>
            </a:r>
            <a:r>
              <a:rPr lang="en-US" sz="4400" dirty="0">
                <a:latin typeface="Calibri"/>
                <a:cs typeface="Calibri"/>
              </a:rPr>
              <a:t>something more of the God whom he served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9416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. Abraham Regarding Lot 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b</a:t>
            </a:r>
            <a:r>
              <a:rPr lang="en-US" sz="3200" b="1" cap="small" spc="50" dirty="0" smtClean="0">
                <a:latin typeface="Cambria"/>
                <a:cs typeface="Cambria"/>
              </a:rPr>
              <a:t>. The Babel Coalition</a:t>
            </a:r>
          </a:p>
        </p:txBody>
      </p:sp>
    </p:spTree>
    <p:extLst>
      <p:ext uri="{BB962C8B-B14F-4D97-AF65-F5344CB8AC3E}">
        <p14:creationId xmlns:p14="http://schemas.microsoft.com/office/powerpoint/2010/main" val="130176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64742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Roots of Abraham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3. </a:t>
            </a:r>
            <a:r>
              <a:rPr lang="en-US" sz="3200" b="1" cap="small" spc="50" dirty="0">
                <a:latin typeface="Cambria"/>
                <a:cs typeface="Cambria"/>
              </a:rPr>
              <a:t>Abraham Regarding </a:t>
            </a:r>
            <a:r>
              <a:rPr lang="en-US" sz="3200" b="1" cap="small" spc="50" dirty="0" smtClean="0">
                <a:latin typeface="Cambria"/>
                <a:cs typeface="Cambria"/>
              </a:rPr>
              <a:t>Melchizedek</a:t>
            </a:r>
            <a:endParaRPr lang="en-US" sz="3200" b="1" spc="50" dirty="0">
              <a:latin typeface="Cambria"/>
              <a:cs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880716"/>
            <a:ext cx="6657650" cy="40685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115616" y="1772816"/>
            <a:ext cx="6840760" cy="432048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24744"/>
            <a:ext cx="9144000" cy="56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nb-NO" dirty="0">
                <a:latin typeface="Cambria"/>
                <a:cs typeface="Cambria"/>
              </a:rPr>
              <a:t>Genesis 4:18–</a:t>
            </a:r>
            <a:r>
              <a:rPr lang="nb-NO" dirty="0" smtClean="0">
                <a:latin typeface="Cambria"/>
                <a:cs typeface="Cambria"/>
              </a:rPr>
              <a:t>20 </a:t>
            </a:r>
            <a:r>
              <a:rPr lang="en-US" sz="3200" dirty="0" smtClean="0">
                <a:latin typeface="Cambria"/>
                <a:cs typeface="Cambria"/>
              </a:rPr>
              <a:t>NKJV</a:t>
            </a:r>
            <a:endParaRPr lang="en-US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ja-JP" sz="4400" dirty="0" smtClean="0">
                <a:latin typeface="Calibri"/>
                <a:cs typeface="Calibri"/>
              </a:rPr>
              <a:t>“</a:t>
            </a:r>
            <a:r>
              <a:rPr lang="en-US" altLang="ja-JP" sz="4400" b="1" spc="50" dirty="0" smtClean="0">
                <a:latin typeface="Calibri"/>
                <a:cs typeface="Calibri"/>
              </a:rPr>
              <a:t>Then Melchizedek </a:t>
            </a:r>
            <a:r>
              <a:rPr lang="en-US" altLang="ja-JP" sz="4400" dirty="0" smtClean="0">
                <a:latin typeface="Calibri"/>
                <a:cs typeface="Calibri"/>
              </a:rPr>
              <a:t>king of Salem brought out bread and wine; he was the priest of God Most High. And he blessed him and said: ‘Blessed be Abram of God Most High...and blessed be God Most High, who has delivered your enemies into your hand.’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tabLst/>
            </a:pPr>
            <a:r>
              <a:rPr lang="en-US" altLang="ja-JP" sz="4400" dirty="0" smtClean="0">
                <a:latin typeface="Calibri"/>
                <a:cs typeface="Calibri"/>
              </a:rPr>
              <a:t>And </a:t>
            </a:r>
            <a:r>
              <a:rPr lang="en-US" altLang="ja-JP" sz="4400" dirty="0">
                <a:latin typeface="Calibri"/>
                <a:cs typeface="Calibri"/>
              </a:rPr>
              <a:t>he gave him </a:t>
            </a:r>
            <a:r>
              <a:rPr lang="en-US" altLang="ja-JP" sz="4400" dirty="0" smtClean="0">
                <a:latin typeface="Calibri"/>
                <a:cs typeface="Calibri"/>
              </a:rPr>
              <a:t>a </a:t>
            </a:r>
            <a:r>
              <a:rPr lang="en-US" altLang="ja-JP" sz="4400" dirty="0">
                <a:latin typeface="Calibri"/>
                <a:cs typeface="Calibri"/>
              </a:rPr>
              <a:t>tithe of </a:t>
            </a:r>
            <a:r>
              <a:rPr lang="en-US" altLang="ja-JP" sz="4400" dirty="0" smtClean="0">
                <a:latin typeface="Calibri"/>
                <a:cs typeface="Calibri"/>
              </a:rPr>
              <a:t>all.”</a:t>
            </a:r>
            <a:endParaRPr lang="en-US" sz="4400" dirty="0">
              <a:solidFill>
                <a:srgbClr val="C0C0C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63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animBg="1"/>
      <p:bldP spid="4" grpId="0" build="p" autoUpdateAnimBg="0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3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. Abraham Regarding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Melchizedek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The Tithe of Melchizedek</a:t>
            </a:r>
            <a:endParaRPr lang="en-US" sz="3200" b="1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spc="-100" dirty="0">
                <a:latin typeface="Calibri"/>
                <a:cs typeface="Calibri"/>
              </a:rPr>
              <a:t>After Abram </a:t>
            </a:r>
            <a:r>
              <a:rPr lang="en-US" sz="4400" dirty="0" smtClean="0">
                <a:latin typeface="Calibri"/>
                <a:cs typeface="Calibri"/>
              </a:rPr>
              <a:t>has </a:t>
            </a:r>
            <a:r>
              <a:rPr lang="en-US" sz="4400" dirty="0">
                <a:latin typeface="Calibri"/>
                <a:cs typeface="Calibri"/>
              </a:rPr>
              <a:t>been thanked by the Canaanite kings, he now thanks this priest, </a:t>
            </a:r>
            <a:r>
              <a:rPr lang="en-US" sz="4400" dirty="0" smtClean="0">
                <a:latin typeface="Calibri"/>
                <a:cs typeface="Calibri"/>
              </a:rPr>
              <a:t>by </a:t>
            </a:r>
            <a:r>
              <a:rPr lang="en-US" sz="4400" dirty="0">
                <a:latin typeface="Calibri"/>
                <a:cs typeface="Calibri"/>
              </a:rPr>
              <a:t>his paying his tithe to </a:t>
            </a:r>
            <a:r>
              <a:rPr lang="en-US" sz="4400" dirty="0" smtClean="0">
                <a:latin typeface="Calibri"/>
                <a:cs typeface="Calibri"/>
              </a:rPr>
              <a:t>him.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association of </a:t>
            </a:r>
            <a:r>
              <a:rPr lang="en-US" sz="4400" dirty="0">
                <a:latin typeface="Calibri"/>
                <a:cs typeface="Calibri"/>
              </a:rPr>
              <a:t>Melchizedek with “God Most High</a:t>
            </a:r>
            <a:r>
              <a:rPr lang="en-US" sz="4400" dirty="0" smtClean="0">
                <a:latin typeface="Calibri"/>
                <a:cs typeface="Calibri"/>
              </a:rPr>
              <a:t>” clearly </a:t>
            </a:r>
            <a:r>
              <a:rPr lang="en-US" sz="4400" dirty="0">
                <a:latin typeface="Calibri"/>
                <a:cs typeface="Calibri"/>
              </a:rPr>
              <a:t>indicates that Abram saw him as priest of the God </a:t>
            </a:r>
            <a:r>
              <a:rPr lang="en-US" sz="4400" spc="-100" dirty="0">
                <a:latin typeface="Calibri"/>
                <a:cs typeface="Calibri"/>
              </a:rPr>
              <a:t>Abram served. </a:t>
            </a:r>
            <a:r>
              <a:rPr lang="en-US" sz="4400" spc="-100" dirty="0" smtClean="0">
                <a:latin typeface="Calibri"/>
                <a:cs typeface="Calibri"/>
              </a:rPr>
              <a:t>He is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not </a:t>
            </a:r>
            <a:r>
              <a:rPr lang="en-US" sz="4400" spc="-100" dirty="0">
                <a:latin typeface="Calibri"/>
                <a:cs typeface="Calibri"/>
              </a:rPr>
              <a:t>to be identified </a:t>
            </a:r>
            <a:r>
              <a:rPr lang="en-US" sz="4400" dirty="0">
                <a:latin typeface="Calibri"/>
                <a:cs typeface="Calibri"/>
              </a:rPr>
              <a:t>with Christ. He was God’s </a:t>
            </a:r>
            <a:r>
              <a:rPr lang="en-US" sz="4400" dirty="0" err="1" smtClean="0">
                <a:latin typeface="Calibri"/>
                <a:cs typeface="Calibri"/>
              </a:rPr>
              <a:t>representa</a:t>
            </a:r>
            <a:r>
              <a:rPr lang="en-US" sz="4400" dirty="0" smtClean="0">
                <a:latin typeface="Calibri"/>
                <a:cs typeface="Calibri"/>
              </a:rPr>
              <a:t>- </a:t>
            </a:r>
            <a:r>
              <a:rPr lang="en-US" sz="4400" dirty="0" err="1" smtClean="0">
                <a:latin typeface="Calibri"/>
                <a:cs typeface="Calibri"/>
              </a:rPr>
              <a:t>tive</a:t>
            </a:r>
            <a:r>
              <a:rPr lang="en-US" sz="4400" dirty="0" smtClean="0">
                <a:latin typeface="Calibri"/>
                <a:cs typeface="Calibri"/>
              </a:rPr>
              <a:t> to </a:t>
            </a:r>
            <a:r>
              <a:rPr lang="en-US" sz="4400" dirty="0">
                <a:latin typeface="Calibri"/>
                <a:cs typeface="Calibri"/>
              </a:rPr>
              <a:t>the people of that </a:t>
            </a:r>
            <a:r>
              <a:rPr lang="en-US" sz="4400" dirty="0" smtClean="0">
                <a:latin typeface="Calibri"/>
                <a:cs typeface="Calibri"/>
              </a:rPr>
              <a:t>time. 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54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 autoUpdateAnimBg="0" advAuto="1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3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. Abraham Regarding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Melchizedek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The Tithe of Melchizedek</a:t>
            </a:r>
            <a:endParaRPr lang="en-US" sz="3200" b="1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Abram </a:t>
            </a:r>
            <a:r>
              <a:rPr lang="en-US" sz="4400" dirty="0">
                <a:latin typeface="Calibri"/>
                <a:cs typeface="Calibri"/>
              </a:rPr>
              <a:t>“gave him a tithe of all” </a:t>
            </a:r>
            <a:r>
              <a:rPr lang="en-US" sz="4400" dirty="0" smtClean="0">
                <a:latin typeface="Calibri"/>
                <a:cs typeface="Calibri"/>
              </a:rPr>
              <a:t>as </a:t>
            </a:r>
            <a:r>
              <a:rPr lang="en-US" sz="4400" dirty="0">
                <a:latin typeface="Calibri"/>
                <a:cs typeface="Calibri"/>
              </a:rPr>
              <a:t>a </a:t>
            </a:r>
            <a:r>
              <a:rPr lang="en-US" sz="4400" dirty="0" smtClean="0">
                <a:latin typeface="Calibri"/>
                <a:cs typeface="Calibri"/>
              </a:rPr>
              <a:t>     response </a:t>
            </a:r>
            <a:r>
              <a:rPr lang="en-US" sz="4400" dirty="0">
                <a:latin typeface="Calibri"/>
                <a:cs typeface="Calibri"/>
              </a:rPr>
              <a:t>to God the Creator, the “Possessor of heaven and </a:t>
            </a:r>
            <a:r>
              <a:rPr lang="en-US" sz="4400" dirty="0" smtClean="0">
                <a:latin typeface="Calibri"/>
                <a:cs typeface="Calibri"/>
              </a:rPr>
              <a:t>earth.” </a:t>
            </a:r>
            <a:r>
              <a:rPr lang="en-US" sz="4400" dirty="0">
                <a:latin typeface="Calibri"/>
                <a:cs typeface="Calibri"/>
              </a:rPr>
              <a:t>This title alludes to the introduction of the </a:t>
            </a:r>
            <a:r>
              <a:rPr lang="en-US" sz="4400" spc="-30" dirty="0">
                <a:latin typeface="Calibri"/>
                <a:cs typeface="Calibri"/>
              </a:rPr>
              <a:t>Creation story </a:t>
            </a:r>
            <a:r>
              <a:rPr lang="en-US" sz="4400" spc="-30" dirty="0" smtClean="0">
                <a:latin typeface="Calibri"/>
                <a:cs typeface="Calibri"/>
              </a:rPr>
              <a:t>where </a:t>
            </a:r>
            <a:r>
              <a:rPr lang="en-US" sz="4400" spc="-30" dirty="0">
                <a:latin typeface="Calibri"/>
                <a:cs typeface="Calibri"/>
              </a:rPr>
              <a:t>the phrase “</a:t>
            </a:r>
            <a:r>
              <a:rPr lang="en-US" sz="4400" spc="-30" dirty="0" err="1" smtClean="0">
                <a:latin typeface="Calibri"/>
                <a:cs typeface="Calibri"/>
              </a:rPr>
              <a:t>hea-</a:t>
            </a:r>
            <a:r>
              <a:rPr lang="en-US" sz="4400" spc="-50" dirty="0" err="1" smtClean="0">
                <a:latin typeface="Calibri"/>
                <a:cs typeface="Calibri"/>
              </a:rPr>
              <a:t>vens</a:t>
            </a:r>
            <a:r>
              <a:rPr lang="en-US" sz="4400" spc="-50" dirty="0" smtClean="0">
                <a:latin typeface="Calibri"/>
                <a:cs typeface="Calibri"/>
              </a:rPr>
              <a:t> </a:t>
            </a:r>
            <a:r>
              <a:rPr lang="en-US" sz="4400" spc="-50" dirty="0">
                <a:latin typeface="Calibri"/>
                <a:cs typeface="Calibri"/>
              </a:rPr>
              <a:t>and earth</a:t>
            </a:r>
            <a:r>
              <a:rPr lang="en-US" sz="4400" spc="-50" dirty="0" smtClean="0">
                <a:latin typeface="Calibri"/>
                <a:cs typeface="Calibri"/>
              </a:rPr>
              <a:t>”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50" dirty="0" smtClean="0">
                <a:latin typeface="Calibri"/>
                <a:cs typeface="Calibri"/>
              </a:rPr>
              <a:t>means </a:t>
            </a:r>
            <a:r>
              <a:rPr lang="en-US" sz="4400" spc="-50" dirty="0">
                <a:latin typeface="Calibri"/>
                <a:cs typeface="Calibri"/>
              </a:rPr>
              <a:t>totality or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50" dirty="0">
                <a:latin typeface="Calibri"/>
                <a:cs typeface="Calibri"/>
              </a:rPr>
              <a:t>“all.</a:t>
            </a:r>
            <a:r>
              <a:rPr lang="en-US" sz="4400" spc="-150" dirty="0" smtClean="0">
                <a:latin typeface="Calibri"/>
                <a:cs typeface="Calibri"/>
              </a:rPr>
              <a:t>”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tithe is understood </a:t>
            </a:r>
            <a:r>
              <a:rPr lang="en-US" sz="4400" u="sng" dirty="0" smtClean="0">
                <a:latin typeface="Calibri"/>
                <a:cs typeface="Calibri"/>
              </a:rPr>
              <a:t>not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as a gift </a:t>
            </a:r>
            <a:r>
              <a:rPr lang="en-US" sz="4400" u="sng" dirty="0">
                <a:latin typeface="Calibri"/>
                <a:cs typeface="Calibri"/>
              </a:rPr>
              <a:t>to</a:t>
            </a:r>
            <a:r>
              <a:rPr lang="en-US" sz="4400" dirty="0">
                <a:latin typeface="Calibri"/>
                <a:cs typeface="Calibri"/>
              </a:rPr>
              <a:t> God, but as a gift </a:t>
            </a:r>
            <a:r>
              <a:rPr lang="en-US" sz="4400" u="sng" dirty="0">
                <a:latin typeface="Calibri"/>
                <a:cs typeface="Calibri"/>
              </a:rPr>
              <a:t>from</a:t>
            </a:r>
            <a:r>
              <a:rPr lang="en-US" sz="4400" dirty="0">
                <a:latin typeface="Calibri"/>
                <a:cs typeface="Calibri"/>
              </a:rPr>
              <a:t> God, because God gives us everything to begin with.</a:t>
            </a:r>
          </a:p>
        </p:txBody>
      </p:sp>
    </p:spTree>
    <p:extLst>
      <p:ext uri="{BB962C8B-B14F-4D97-AF65-F5344CB8AC3E}">
        <p14:creationId xmlns:p14="http://schemas.microsoft.com/office/powerpoint/2010/main" val="25010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8384" y="1473447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dirty="0">
                <a:latin typeface="Calibri"/>
                <a:cs typeface="Calibri"/>
              </a:rPr>
              <a:t>“When the </a:t>
            </a:r>
            <a:r>
              <a:rPr lang="en-US" sz="4400" spc="-100" dirty="0" smtClean="0">
                <a:latin typeface="Calibri"/>
                <a:cs typeface="Calibri"/>
              </a:rPr>
              <a:t>Lord </a:t>
            </a:r>
            <a:r>
              <a:rPr lang="en-US" sz="4400" spc="-100" dirty="0">
                <a:latin typeface="Calibri"/>
                <a:cs typeface="Calibri"/>
              </a:rPr>
              <a:t>chose Abraham it was not simply to be the special friend of God, but to be a medium of the precious and peculiar privileges the Lord desired to bestow upon the </a:t>
            </a:r>
            <a:r>
              <a:rPr lang="en-US" sz="4400" spc="-100" dirty="0" smtClean="0">
                <a:latin typeface="Calibri"/>
                <a:cs typeface="Calibri"/>
              </a:rPr>
              <a:t>nations.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He </a:t>
            </a:r>
            <a:r>
              <a:rPr lang="en-US" sz="4400" spc="-100" dirty="0">
                <a:latin typeface="Calibri"/>
                <a:cs typeface="Calibri"/>
              </a:rPr>
              <a:t>was to be a light amid the moral darkness of his </a:t>
            </a:r>
            <a:r>
              <a:rPr lang="en-US" sz="4400" spc="-100" dirty="0" smtClean="0">
                <a:latin typeface="Calibri"/>
                <a:cs typeface="Calibri"/>
              </a:rPr>
              <a:t>surroundings</a:t>
            </a:r>
            <a:r>
              <a:rPr lang="en-US" sz="4400" dirty="0">
                <a:latin typeface="Calibri"/>
                <a:cs typeface="Calibri"/>
              </a:rPr>
              <a:t>.</a:t>
            </a:r>
            <a:r>
              <a:rPr lang="en-US" sz="4400" dirty="0" smtClean="0">
                <a:latin typeface="Calibri"/>
                <a:cs typeface="Calibri"/>
              </a:rPr>
              <a:t>”—EGW </a:t>
            </a:r>
            <a:r>
              <a:rPr lang="en-US" sz="4400" i="1" cap="small" dirty="0">
                <a:latin typeface="Calibri"/>
                <a:cs typeface="Calibri"/>
              </a:rPr>
              <a:t>Reflecting </a:t>
            </a:r>
            <a:r>
              <a:rPr lang="en-US" sz="4400" i="1" cap="small" dirty="0" smtClean="0">
                <a:latin typeface="Calibri"/>
                <a:cs typeface="Calibri"/>
              </a:rPr>
              <a:t>Christ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205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5221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Roots of Abraham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Last Word</a:t>
            </a:r>
            <a:endParaRPr lang="en-US" sz="3200" cap="small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6457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59174" y="0"/>
            <a:ext cx="66622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Roots of Abraham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Presentation </a:t>
            </a:r>
            <a:r>
              <a:rPr lang="en-US" sz="3200" b="1" cap="small" spc="50" dirty="0">
                <a:latin typeface="Cambria"/>
                <a:cs typeface="Cambria"/>
              </a:rPr>
              <a:t>Record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044" y="1412777"/>
            <a:ext cx="9120956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>
                <a:latin typeface="Calibri"/>
                <a:cs typeface="Calibri"/>
              </a:rPr>
              <a:t>1</a:t>
            </a:r>
            <a:r>
              <a:rPr lang="en-US" sz="2800" b="1" dirty="0">
                <a:latin typeface="Calibri"/>
                <a:cs typeface="Calibri"/>
              </a:rPr>
              <a:t>. </a:t>
            </a:r>
            <a:r>
              <a:rPr lang="en-US" sz="2800" b="1" dirty="0" err="1" smtClean="0">
                <a:latin typeface="Calibri"/>
                <a:cs typeface="Calibri"/>
              </a:rPr>
              <a:t>Ala</a:t>
            </a:r>
            <a:r>
              <a:rPr lang="en-US" sz="2800" b="1" dirty="0" smtClean="0">
                <a:latin typeface="Calibri"/>
                <a:cs typeface="Calibri"/>
              </a:rPr>
              <a:t> SDA </a:t>
            </a:r>
            <a:r>
              <a:rPr lang="en-US" sz="2800" b="1" dirty="0" err="1" smtClean="0">
                <a:latin typeface="Calibri"/>
                <a:cs typeface="Calibri"/>
              </a:rPr>
              <a:t>Ch</a:t>
            </a:r>
            <a:r>
              <a:rPr lang="en-US" sz="2800" b="1" dirty="0" smtClean="0">
                <a:latin typeface="Calibri"/>
                <a:cs typeface="Calibri"/>
              </a:rPr>
              <a:t> SSL </a:t>
            </a:r>
            <a:r>
              <a:rPr lang="en-US" sz="2800" dirty="0" smtClean="0">
                <a:latin typeface="Calibri"/>
                <a:cs typeface="Calibri"/>
              </a:rPr>
              <a:t>06 May 22  </a:t>
            </a:r>
            <a:r>
              <a:rPr lang="en-US" sz="2800" dirty="0">
                <a:latin typeface="Calibri"/>
                <a:cs typeface="Calibri"/>
              </a:rPr>
              <a:t>via ZOOM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19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328615" y="4708769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76056" y="4797152"/>
            <a:ext cx="406794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Jacques B.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Doukhan</a:t>
            </a:r>
            <a:endParaRPr lang="en-US" sz="2800" dirty="0" smtClean="0">
              <a:solidFill>
                <a:schemeClr val="tx1">
                  <a:lumMod val="95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n-US" sz="2200" spc="100" dirty="0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Principal Contributor</a:t>
            </a:r>
            <a:endParaRPr lang="en-US" sz="2200" spc="100" dirty="0">
              <a:solidFill>
                <a:schemeClr val="tx1">
                  <a:lumMod val="9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Picture 2" descr="cover2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" y="0"/>
            <a:ext cx="5072743" cy="6858000"/>
          </a:xfrm>
          <a:prstGeom prst="rect">
            <a:avLst/>
          </a:prstGeom>
        </p:spPr>
      </p:pic>
      <p:pic>
        <p:nvPicPr>
          <p:cNvPr id="6" name="Picture 5" descr="cover.3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4057854" cy="11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51515" y="6484"/>
            <a:ext cx="74586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Genesis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Book of the Beginning</a:t>
            </a:r>
            <a:endParaRPr lang="en-US" sz="3200" b="1" cap="small" dirty="0">
              <a:solidFill>
                <a:srgbClr val="C0C0C0"/>
              </a:solidFill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36" y="1514589"/>
            <a:ext cx="9144000" cy="3879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b="1" dirty="0" smtClean="0">
                <a:latin typeface="Calibri"/>
                <a:cs typeface="Calibri"/>
              </a:rPr>
              <a:t>Genesis is </a:t>
            </a:r>
            <a:r>
              <a:rPr lang="en-US" sz="4400" dirty="0" smtClean="0">
                <a:latin typeface="Calibri"/>
                <a:cs typeface="Calibri"/>
              </a:rPr>
              <a:t>about Jesus: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tabLst>
                <a:tab pos="711200" algn="l"/>
              </a:tabLst>
            </a:pPr>
            <a:r>
              <a:rPr lang="en-US" sz="4400" dirty="0" smtClean="0">
                <a:latin typeface="Calibri"/>
                <a:cs typeface="Calibri"/>
              </a:rPr>
              <a:t>Jesus our Creator,</a:t>
            </a:r>
          </a:p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dirty="0" smtClean="0">
                <a:latin typeface="Calibri"/>
                <a:cs typeface="Calibri"/>
              </a:rPr>
              <a:t>Jesus our Sustainer,</a:t>
            </a:r>
          </a:p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dirty="0" smtClean="0">
                <a:latin typeface="Calibri"/>
                <a:cs typeface="Calibri"/>
              </a:rPr>
              <a:t>Jesus our Redeemer</a:t>
            </a:r>
            <a:r>
              <a:rPr lang="en-US" dirty="0" smtClean="0">
                <a:latin typeface="Calibri"/>
                <a:cs typeface="Calibri"/>
              </a:rPr>
              <a:t>.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  <a:tabLst>
                <a:tab pos="711200" algn="l"/>
              </a:tabLst>
            </a:pPr>
            <a:r>
              <a:rPr lang="en-US" dirty="0" smtClean="0">
                <a:latin typeface="Calibri"/>
                <a:cs typeface="Calibri"/>
              </a:rPr>
              <a:t>“In Him was life, and the life was                     the light of men” (</a:t>
            </a:r>
            <a:r>
              <a:rPr lang="en-US" i="1" dirty="0" smtClean="0">
                <a:latin typeface="Calibri"/>
                <a:cs typeface="Calibri"/>
              </a:rPr>
              <a:t>John 1:4</a:t>
            </a:r>
            <a:r>
              <a:rPr lang="en-US" dirty="0" smtClean="0">
                <a:latin typeface="Calibri"/>
                <a:cs typeface="Calibri"/>
              </a:rPr>
              <a:t>).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47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51515" y="6484"/>
            <a:ext cx="74586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Genesis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Our Goal</a:t>
            </a:r>
            <a:endParaRPr lang="en-US" sz="3200" b="1" cap="small" dirty="0">
              <a:solidFill>
                <a:srgbClr val="C0C0C0"/>
              </a:solidFill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36" y="1514589"/>
            <a:ext cx="9144000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b="1" dirty="0" smtClean="0">
                <a:latin typeface="Calibri"/>
                <a:cs typeface="Calibri"/>
              </a:rPr>
              <a:t>During </a:t>
            </a:r>
            <a:r>
              <a:rPr lang="en-US" sz="4400" b="1" dirty="0">
                <a:latin typeface="Calibri"/>
                <a:cs typeface="Calibri"/>
              </a:rPr>
              <a:t>this </a:t>
            </a:r>
            <a:r>
              <a:rPr lang="en-US" sz="4400" dirty="0">
                <a:latin typeface="Calibri"/>
                <a:cs typeface="Calibri"/>
              </a:rPr>
              <a:t>quarter, not only will we </a:t>
            </a:r>
            <a:r>
              <a:rPr lang="en-US" sz="4400" dirty="0" smtClean="0">
                <a:latin typeface="Calibri"/>
                <a:cs typeface="Calibri"/>
              </a:rPr>
              <a:t>     read </a:t>
            </a:r>
            <a:r>
              <a:rPr lang="en-US" sz="4400" dirty="0">
                <a:latin typeface="Calibri"/>
                <a:cs typeface="Calibri"/>
              </a:rPr>
              <a:t>and study the book of Genesis</a:t>
            </a:r>
            <a:r>
              <a:rPr lang="en-US" sz="4400" dirty="0" smtClean="0">
                <a:latin typeface="Calibri"/>
                <a:cs typeface="Calibri"/>
              </a:rPr>
              <a:t>—     but </a:t>
            </a:r>
            <a:r>
              <a:rPr lang="en-US" sz="4400" dirty="0">
                <a:latin typeface="Calibri"/>
                <a:cs typeface="Calibri"/>
              </a:rPr>
              <a:t>we also will enjoy its beautiful </a:t>
            </a:r>
            <a:r>
              <a:rPr lang="en-US" sz="4400" dirty="0" smtClean="0">
                <a:latin typeface="Calibri"/>
                <a:cs typeface="Calibri"/>
              </a:rPr>
              <a:t>    stories </a:t>
            </a:r>
            <a:r>
              <a:rPr lang="en-US" sz="4400" dirty="0">
                <a:latin typeface="Calibri"/>
                <a:cs typeface="Calibri"/>
              </a:rPr>
              <a:t>and learn </a:t>
            </a:r>
            <a:r>
              <a:rPr lang="en-US" sz="4400" u="sng" dirty="0">
                <a:latin typeface="Calibri"/>
                <a:cs typeface="Calibri"/>
              </a:rPr>
              <a:t>to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walk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better</a:t>
            </a:r>
            <a:r>
              <a:rPr lang="en-US" sz="4400" dirty="0">
                <a:latin typeface="Calibri"/>
                <a:cs typeface="Calibri"/>
              </a:rPr>
              <a:t> with </a:t>
            </a:r>
            <a:r>
              <a:rPr lang="en-US" sz="4400" dirty="0" smtClean="0">
                <a:latin typeface="Calibri"/>
                <a:cs typeface="Calibri"/>
              </a:rPr>
              <a:t>      the </a:t>
            </a:r>
            <a:r>
              <a:rPr lang="en-US" sz="4400" dirty="0">
                <a:latin typeface="Calibri"/>
                <a:cs typeface="Calibri"/>
              </a:rPr>
              <a:t>Lord of Creation, the God of </a:t>
            </a:r>
            <a:r>
              <a:rPr lang="en-US" sz="4400" dirty="0" smtClean="0">
                <a:latin typeface="Calibri"/>
                <a:cs typeface="Calibri"/>
              </a:rPr>
              <a:t>   Abraham</a:t>
            </a:r>
            <a:r>
              <a:rPr lang="en-US" sz="4400" dirty="0">
                <a:latin typeface="Calibri"/>
                <a:cs typeface="Calibri"/>
              </a:rPr>
              <a:t>, Isaac</a:t>
            </a:r>
            <a:r>
              <a:rPr lang="en-US" sz="4400" dirty="0" smtClean="0">
                <a:latin typeface="Calibri"/>
                <a:cs typeface="Calibri"/>
              </a:rPr>
              <a:t>, and </a:t>
            </a:r>
            <a:r>
              <a:rPr lang="en-US" sz="4400" dirty="0">
                <a:latin typeface="Calibri"/>
                <a:cs typeface="Calibri"/>
              </a:rPr>
              <a:t>Jacob</a:t>
            </a:r>
            <a:r>
              <a:rPr lang="en-US" dirty="0">
                <a:latin typeface="Calibri"/>
                <a:cs typeface="Calibri"/>
              </a:rPr>
              <a:t>.</a:t>
            </a:r>
            <a:endParaRPr lang="en-US" b="1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12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760469" y="8102"/>
            <a:ext cx="73327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Genesis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Contents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36" y="1268760"/>
            <a:ext cx="9144000" cy="550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0000">
              <a:lnSpc>
                <a:spcPct val="90000"/>
              </a:lnSpc>
              <a:tabLst>
                <a:tab pos="711200" algn="l"/>
              </a:tabLst>
            </a:pPr>
            <a:r>
              <a:rPr lang="en-US" sz="3000" dirty="0" smtClean="0">
                <a:latin typeface="Calibri"/>
                <a:cs typeface="Calibri"/>
              </a:rPr>
              <a:t>  1  </a:t>
            </a:r>
            <a:r>
              <a:rPr lang="en-US" sz="3000" b="1" spc="100" dirty="0" smtClean="0">
                <a:latin typeface="Calibri"/>
                <a:cs typeface="Calibri"/>
              </a:rPr>
              <a:t> The Creation</a:t>
            </a:r>
          </a:p>
          <a:p>
            <a:pPr marL="1620000">
              <a:lnSpc>
                <a:spcPct val="90000"/>
              </a:lnSpc>
              <a:tabLst>
                <a:tab pos="711200" algn="l"/>
              </a:tabLst>
            </a:pPr>
            <a:r>
              <a:rPr lang="en-US" sz="3000" spc="100" dirty="0" smtClean="0">
                <a:latin typeface="Calibri"/>
                <a:cs typeface="Calibri"/>
              </a:rPr>
              <a:t>  2  </a:t>
            </a:r>
            <a:r>
              <a:rPr lang="en-US" sz="3000" b="1" spc="100" dirty="0" smtClean="0">
                <a:latin typeface="Calibri"/>
                <a:cs typeface="Calibri"/>
              </a:rPr>
              <a:t>The Fall</a:t>
            </a:r>
          </a:p>
          <a:p>
            <a:pPr marL="1620000">
              <a:lnSpc>
                <a:spcPct val="90000"/>
              </a:lnSpc>
              <a:tabLst>
                <a:tab pos="711200" algn="l"/>
              </a:tabLst>
            </a:pPr>
            <a:r>
              <a:rPr lang="en-US" sz="3000" spc="100" dirty="0" smtClean="0">
                <a:latin typeface="Calibri"/>
                <a:cs typeface="Calibri"/>
              </a:rPr>
              <a:t>  3  </a:t>
            </a:r>
            <a:r>
              <a:rPr lang="en-US" sz="3000" b="1" spc="100" dirty="0" smtClean="0">
                <a:latin typeface="Calibri"/>
                <a:cs typeface="Calibri"/>
              </a:rPr>
              <a:t>Cain and His Legacy</a:t>
            </a:r>
          </a:p>
          <a:p>
            <a:pPr marL="1620000">
              <a:lnSpc>
                <a:spcPct val="90000"/>
              </a:lnSpc>
              <a:tabLst>
                <a:tab pos="711200" algn="l"/>
              </a:tabLst>
            </a:pPr>
            <a:r>
              <a:rPr lang="en-US" sz="3000" spc="100" dirty="0" smtClean="0">
                <a:latin typeface="Calibri"/>
                <a:cs typeface="Calibri"/>
              </a:rPr>
              <a:t>  4 </a:t>
            </a:r>
            <a:r>
              <a:rPr lang="en-US" sz="3000" b="1" spc="100" dirty="0" smtClean="0">
                <a:latin typeface="Calibri"/>
                <a:cs typeface="Calibri"/>
              </a:rPr>
              <a:t> The Flood</a:t>
            </a:r>
          </a:p>
          <a:p>
            <a:pPr marL="1620000">
              <a:lnSpc>
                <a:spcPct val="90000"/>
              </a:lnSpc>
              <a:tabLst>
                <a:tab pos="711200" algn="l"/>
              </a:tabLst>
            </a:pPr>
            <a:r>
              <a:rPr lang="en-US" sz="3000" spc="100" dirty="0" smtClean="0">
                <a:latin typeface="Calibri"/>
                <a:cs typeface="Calibri"/>
              </a:rPr>
              <a:t>  5 </a:t>
            </a:r>
            <a:r>
              <a:rPr lang="en-US" sz="3000" b="1" spc="100" dirty="0" smtClean="0">
                <a:latin typeface="Calibri"/>
                <a:cs typeface="Calibri"/>
              </a:rPr>
              <a:t> All Nations and Babel</a:t>
            </a:r>
          </a:p>
          <a:p>
            <a:pPr marL="1620000">
              <a:lnSpc>
                <a:spcPct val="90000"/>
              </a:lnSpc>
              <a:tabLst>
                <a:tab pos="711200" algn="l"/>
              </a:tabLst>
            </a:pPr>
            <a:r>
              <a:rPr lang="en-US" sz="3000" spc="100" dirty="0" smtClean="0">
                <a:solidFill>
                  <a:srgbClr val="FFFF00"/>
                </a:solidFill>
                <a:latin typeface="Calibri"/>
                <a:cs typeface="Calibri"/>
              </a:rPr>
              <a:t>  6 </a:t>
            </a:r>
            <a:r>
              <a:rPr lang="en-US" sz="3000" b="1" spc="100" dirty="0" smtClean="0">
                <a:solidFill>
                  <a:srgbClr val="FFFF00"/>
                </a:solidFill>
                <a:latin typeface="Calibri"/>
                <a:cs typeface="Calibri"/>
              </a:rPr>
              <a:t> The Roots of Abraham</a:t>
            </a:r>
          </a:p>
          <a:p>
            <a:pPr marL="1620000">
              <a:lnSpc>
                <a:spcPct val="90000"/>
              </a:lnSpc>
              <a:tabLst>
                <a:tab pos="711200" algn="l"/>
              </a:tabLst>
            </a:pPr>
            <a:r>
              <a:rPr lang="en-US" sz="3000" spc="100" dirty="0" smtClean="0">
                <a:latin typeface="Calibri"/>
                <a:cs typeface="Calibri"/>
              </a:rPr>
              <a:t>  7  </a:t>
            </a:r>
            <a:r>
              <a:rPr lang="en-US" sz="3000" b="1" spc="100" dirty="0" smtClean="0">
                <a:latin typeface="Calibri"/>
                <a:cs typeface="Calibri"/>
              </a:rPr>
              <a:t>The Covenant With Abraham</a:t>
            </a:r>
          </a:p>
          <a:p>
            <a:pPr marL="1620000">
              <a:lnSpc>
                <a:spcPct val="90000"/>
              </a:lnSpc>
              <a:tabLst>
                <a:tab pos="711200" algn="l"/>
              </a:tabLst>
            </a:pPr>
            <a:r>
              <a:rPr lang="en-US" sz="3000" spc="100" dirty="0" smtClean="0">
                <a:latin typeface="Calibri"/>
                <a:cs typeface="Calibri"/>
              </a:rPr>
              <a:t>  8 </a:t>
            </a:r>
            <a:r>
              <a:rPr lang="en-US" sz="3000" b="1" spc="100" dirty="0" smtClean="0">
                <a:latin typeface="Calibri"/>
                <a:cs typeface="Calibri"/>
              </a:rPr>
              <a:t> The Promise</a:t>
            </a:r>
          </a:p>
          <a:p>
            <a:pPr marL="1620000">
              <a:lnSpc>
                <a:spcPct val="90000"/>
              </a:lnSpc>
              <a:tabLst>
                <a:tab pos="711200" algn="l"/>
              </a:tabLst>
            </a:pPr>
            <a:r>
              <a:rPr lang="en-US" sz="3000" spc="100" dirty="0" smtClean="0">
                <a:latin typeface="Calibri"/>
                <a:cs typeface="Calibri"/>
              </a:rPr>
              <a:t>  9 </a:t>
            </a:r>
            <a:r>
              <a:rPr lang="en-US" sz="3000" b="1" spc="100" dirty="0" smtClean="0">
                <a:latin typeface="Calibri"/>
                <a:cs typeface="Calibri"/>
              </a:rPr>
              <a:t> Jacob the </a:t>
            </a:r>
            <a:r>
              <a:rPr lang="en-US" sz="3000" b="1" spc="100" dirty="0" err="1" smtClean="0">
                <a:latin typeface="Calibri"/>
                <a:cs typeface="Calibri"/>
              </a:rPr>
              <a:t>Supplanter</a:t>
            </a:r>
            <a:endParaRPr lang="en-US" sz="3000" b="1" spc="100" dirty="0" smtClean="0">
              <a:latin typeface="Calibri"/>
              <a:cs typeface="Calibri"/>
            </a:endParaRPr>
          </a:p>
          <a:p>
            <a:pPr marL="1620000">
              <a:lnSpc>
                <a:spcPct val="90000"/>
              </a:lnSpc>
              <a:tabLst>
                <a:tab pos="711200" algn="l"/>
              </a:tabLst>
            </a:pPr>
            <a:r>
              <a:rPr lang="en-US" sz="3000" spc="100" dirty="0" smtClean="0">
                <a:latin typeface="Calibri"/>
                <a:cs typeface="Calibri"/>
              </a:rPr>
              <a:t>10 </a:t>
            </a:r>
            <a:r>
              <a:rPr lang="en-US" sz="3000" b="1" spc="100" dirty="0" smtClean="0">
                <a:latin typeface="Calibri"/>
                <a:cs typeface="Calibri"/>
              </a:rPr>
              <a:t> Jacob-Israel</a:t>
            </a:r>
          </a:p>
          <a:p>
            <a:pPr marL="1620000">
              <a:lnSpc>
                <a:spcPct val="90000"/>
              </a:lnSpc>
              <a:tabLst>
                <a:tab pos="711200" algn="l"/>
              </a:tabLst>
            </a:pPr>
            <a:r>
              <a:rPr lang="en-US" sz="3000" spc="100" dirty="0" smtClean="0">
                <a:latin typeface="Calibri"/>
                <a:cs typeface="Calibri"/>
              </a:rPr>
              <a:t>11 </a:t>
            </a:r>
            <a:r>
              <a:rPr lang="en-US" sz="3000" b="1" spc="100" dirty="0" smtClean="0">
                <a:latin typeface="Calibri"/>
                <a:cs typeface="Calibri"/>
              </a:rPr>
              <a:t> Joseph, Master of Dreams</a:t>
            </a:r>
          </a:p>
          <a:p>
            <a:pPr marL="1620000">
              <a:lnSpc>
                <a:spcPct val="90000"/>
              </a:lnSpc>
              <a:tabLst>
                <a:tab pos="711200" algn="l"/>
              </a:tabLst>
            </a:pPr>
            <a:r>
              <a:rPr lang="en-US" sz="3000" spc="100" dirty="0" smtClean="0">
                <a:latin typeface="Calibri"/>
                <a:cs typeface="Calibri"/>
              </a:rPr>
              <a:t>12 </a:t>
            </a:r>
            <a:r>
              <a:rPr lang="en-US" sz="3000" b="1" spc="100" dirty="0" smtClean="0">
                <a:latin typeface="Calibri"/>
                <a:cs typeface="Calibri"/>
              </a:rPr>
              <a:t> Joseph, Prince of Egypt</a:t>
            </a:r>
          </a:p>
          <a:p>
            <a:pPr marL="1620000">
              <a:lnSpc>
                <a:spcPct val="90000"/>
              </a:lnSpc>
              <a:tabLst>
                <a:tab pos="711200" algn="l"/>
              </a:tabLst>
            </a:pPr>
            <a:r>
              <a:rPr lang="en-US" sz="3000" spc="100" dirty="0" smtClean="0">
                <a:latin typeface="Calibri"/>
                <a:cs typeface="Calibri"/>
              </a:rPr>
              <a:t>13 </a:t>
            </a:r>
            <a:r>
              <a:rPr lang="en-US" sz="3000" b="1" spc="100" dirty="0" smtClean="0">
                <a:latin typeface="Calibri"/>
                <a:cs typeface="Calibri"/>
              </a:rPr>
              <a:t> Israel in Egypt</a:t>
            </a:r>
            <a:endParaRPr lang="en-US" sz="3000" b="1" spc="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54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51026" y="7233"/>
            <a:ext cx="73252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Genesis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Lesson 6, May </a:t>
            </a:r>
            <a:r>
              <a:rPr lang="en-US" sz="3200" b="1" cap="small" spc="50" dirty="0">
                <a:latin typeface="Cambria"/>
                <a:cs typeface="Cambria"/>
              </a:rPr>
              <a:t>7</a:t>
            </a:r>
            <a:r>
              <a:rPr lang="en-US" sz="3200" b="1" cap="small" spc="50" dirty="0" smtClean="0">
                <a:latin typeface="Cambria"/>
                <a:cs typeface="Cambria"/>
              </a:rPr>
              <a:t>, 2022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12776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The Roots </a:t>
            </a:r>
            <a:r>
              <a:rPr lang="en-US" sz="5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of </a:t>
            </a:r>
            <a:r>
              <a:rPr lang="en-US" sz="8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Abraham</a:t>
            </a:r>
            <a:endParaRPr lang="en-US" sz="8000" dirty="0">
              <a:effectLst>
                <a:outerShdw blurRad="38100" dist="38100" dir="2700000" algn="tl">
                  <a:srgbClr val="000000"/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66" y="3177648"/>
            <a:ext cx="426879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 </a:t>
            </a:r>
            <a:endParaRPr lang="en-US" dirty="0"/>
          </a:p>
        </p:txBody>
      </p:sp>
      <p:pic>
        <p:nvPicPr>
          <p:cNvPr id="2" name="Picture 1" descr="L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" y="2982640"/>
            <a:ext cx="9054466" cy="3830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46754" y="7233"/>
            <a:ext cx="73361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Roots of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Abraham</a:t>
            </a:r>
            <a:endParaRPr lang="mr-IN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Key </a:t>
            </a:r>
            <a:r>
              <a:rPr lang="en-US" sz="3200" b="1" cap="small" spc="50" dirty="0">
                <a:latin typeface="Cambria"/>
                <a:cs typeface="Cambria"/>
              </a:rPr>
              <a:t>Text 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737835"/>
            <a:ext cx="9144000" cy="373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tabLst/>
            </a:pPr>
            <a:r>
              <a:rPr lang="de-DE" dirty="0" err="1">
                <a:latin typeface="Cambria"/>
                <a:ea typeface="Helvetica CY" charset="0"/>
                <a:cs typeface="Cambria"/>
              </a:rPr>
              <a:t>Hebrews</a:t>
            </a:r>
            <a:r>
              <a:rPr lang="de-DE" dirty="0">
                <a:latin typeface="Cambria"/>
                <a:ea typeface="Helvetica CY" charset="0"/>
                <a:cs typeface="Cambria"/>
              </a:rPr>
              <a:t> 11:</a:t>
            </a:r>
            <a:r>
              <a:rPr lang="de-DE" dirty="0" smtClean="0">
                <a:latin typeface="Cambria"/>
                <a:ea typeface="Helvetica CY" charset="0"/>
                <a:cs typeface="Cambria"/>
              </a:rPr>
              <a:t>8 </a:t>
            </a:r>
            <a:r>
              <a:rPr lang="en-US" sz="3200" dirty="0" smtClean="0">
                <a:latin typeface="Cambria"/>
                <a:ea typeface="Helvetica CY" charset="0"/>
                <a:cs typeface="Cambria"/>
              </a:rPr>
              <a:t>NKJV</a:t>
            </a:r>
            <a:endParaRPr lang="en-US" sz="3600" dirty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tabLst/>
            </a:pPr>
            <a:r>
              <a:rPr lang="en-US" sz="4400" b="1" dirty="0">
                <a:latin typeface="Calibri"/>
                <a:ea typeface="Helvetica CY" charset="0"/>
                <a:cs typeface="Calibri"/>
              </a:rPr>
              <a:t>“By faith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Abraham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obeyed when he was called to go out to the place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which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he would receive as an inheritance. And he went out, not knowing where he was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going.”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Roots of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Abraham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Initial Words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473447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dirty="0">
                <a:latin typeface="Calibri"/>
                <a:cs typeface="Calibri"/>
              </a:rPr>
              <a:t>Abraham exemplifies </a:t>
            </a:r>
            <a:r>
              <a:rPr lang="en-US" sz="4400" spc="-100" dirty="0" smtClean="0">
                <a:latin typeface="Calibri"/>
                <a:cs typeface="Calibri"/>
              </a:rPr>
              <a:t>faith                      (</a:t>
            </a:r>
            <a:r>
              <a:rPr lang="en-US" sz="4400" i="1" spc="-100" dirty="0">
                <a:latin typeface="Calibri"/>
                <a:cs typeface="Calibri"/>
              </a:rPr>
              <a:t>Gen. 15:6</a:t>
            </a:r>
            <a:r>
              <a:rPr lang="en-US" sz="4400" spc="-100" dirty="0">
                <a:latin typeface="Calibri"/>
                <a:cs typeface="Calibri"/>
              </a:rPr>
              <a:t>) and is remembered in the Hebrew Scriptures as the man of faith </a:t>
            </a:r>
            <a:r>
              <a:rPr lang="en-US" sz="4400" spc="-100" dirty="0" smtClean="0">
                <a:latin typeface="Calibri"/>
                <a:cs typeface="Calibri"/>
              </a:rPr>
              <a:t>                      (</a:t>
            </a:r>
            <a:r>
              <a:rPr lang="en-US" sz="4400" i="1" spc="-100" dirty="0">
                <a:latin typeface="Calibri"/>
                <a:cs typeface="Calibri"/>
              </a:rPr>
              <a:t>Neh. 9:7, 8</a:t>
            </a:r>
            <a:r>
              <a:rPr lang="en-US" sz="4400" spc="-100" dirty="0">
                <a:latin typeface="Calibri"/>
                <a:cs typeface="Calibri"/>
              </a:rPr>
              <a:t>)</a:t>
            </a:r>
            <a:r>
              <a:rPr lang="en-US" sz="4400" spc="-1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In </a:t>
            </a:r>
            <a:r>
              <a:rPr lang="en-US" sz="4400" spc="-100" dirty="0">
                <a:latin typeface="Calibri"/>
                <a:cs typeface="Calibri"/>
              </a:rPr>
              <a:t>the New Testament, Abraham is one of the most mentioned figures from the Old Testament, and this week we will start to see why.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build="p" autoUpdateAnimBg="0" advAuto="1000"/>
    </p:bldLst>
  </p:timing>
</p:sld>
</file>

<file path=ppt/theme/theme1.xml><?xml version="1.0" encoding="utf-8"?>
<a:theme xmlns:a="http://schemas.openxmlformats.org/drawingml/2006/main" name="•22.2Q Genesis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6551</TotalTime>
  <Words>3548</Words>
  <Application>Microsoft Macintosh PowerPoint</Application>
  <PresentationFormat>On-screen Show (4:3)</PresentationFormat>
  <Paragraphs>188</Paragraphs>
  <Slides>28</Slides>
  <Notes>28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•22.2Q 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223</cp:revision>
  <dcterms:created xsi:type="dcterms:W3CDTF">2021-07-03T11:23:54Z</dcterms:created>
  <dcterms:modified xsi:type="dcterms:W3CDTF">2022-05-04T08:05:40Z</dcterms:modified>
</cp:coreProperties>
</file>