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357" r:id="rId4"/>
    <p:sldId id="265" r:id="rId5"/>
    <p:sldId id="268" r:id="rId6"/>
    <p:sldId id="458" r:id="rId7"/>
    <p:sldId id="479" r:id="rId8"/>
    <p:sldId id="603" r:id="rId9"/>
    <p:sldId id="589" r:id="rId10"/>
    <p:sldId id="614" r:id="rId11"/>
    <p:sldId id="438" r:id="rId12"/>
    <p:sldId id="597" r:id="rId13"/>
    <p:sldId id="604" r:id="rId14"/>
    <p:sldId id="605" r:id="rId15"/>
    <p:sldId id="576" r:id="rId16"/>
    <p:sldId id="577" r:id="rId17"/>
    <p:sldId id="598" r:id="rId18"/>
    <p:sldId id="607" r:id="rId19"/>
    <p:sldId id="600" r:id="rId20"/>
    <p:sldId id="606" r:id="rId21"/>
    <p:sldId id="609" r:id="rId22"/>
    <p:sldId id="599" r:id="rId23"/>
    <p:sldId id="601" r:id="rId24"/>
    <p:sldId id="610" r:id="rId25"/>
    <p:sldId id="596" r:id="rId26"/>
    <p:sldId id="602" r:id="rId27"/>
    <p:sldId id="612" r:id="rId28"/>
    <p:sldId id="613" r:id="rId29"/>
    <p:sldId id="55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0000"/>
    <a:srgbClr val="000000"/>
    <a:srgbClr val="D9D9D9"/>
    <a:srgbClr val="FF00FF"/>
    <a:srgbClr val="FF6FCF"/>
    <a:srgbClr val="00FFFF"/>
    <a:srgbClr val="CCCCCC"/>
    <a:srgbClr val="CEC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26" autoAdjust="0"/>
    <p:restoredTop sz="58884" autoAdjust="0"/>
  </p:normalViewPr>
  <p:slideViewPr>
    <p:cSldViewPr>
      <p:cViewPr varScale="1">
        <p:scale>
          <a:sx n="67" d="100"/>
          <a:sy n="67" d="100"/>
        </p:scale>
        <p:origin x="7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2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9AB72E0-750F-4840-B38A-36D37E711B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ヒラギノ角ゴ Pro W3" charset="0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743750AA-3F4A-7D40-899D-28D7579990C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b.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Susunod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Asawa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“Mahal </a:t>
            </a:r>
            <a:r>
              <a:rPr lang="en-US" altLang="ja-JP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 Jacob </a:t>
            </a:r>
            <a:r>
              <a:rPr lang="en-US" altLang="ja-JP" b="0" i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 Raquel; </a:t>
            </a:r>
            <a:r>
              <a:rPr lang="en-US" altLang="ja-JP" b="0" i="0" spc="100" baseline="0" dirty="0" err="1">
                <a:latin typeface="Arial" charset="0"/>
                <a:cs typeface="ＭＳ Ｐゴシック" charset="0"/>
              </a:rPr>
              <a:t>kaya't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altLang="ja-JP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altLang="ja-JP" b="0" i="0" spc="100" baseline="0" dirty="0" err="1">
                <a:latin typeface="Arial" charset="0"/>
                <a:cs typeface="ＭＳ Ｐゴシック" charset="0"/>
              </a:rPr>
              <a:t>sinabi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, ‘</a:t>
            </a:r>
            <a:r>
              <a:rPr lang="en-US" altLang="ja-JP" b="0" i="0" spc="100" baseline="0" dirty="0" err="1">
                <a:latin typeface="Arial" charset="0"/>
                <a:cs typeface="ＭＳ Ｐゴシック" charset="0"/>
              </a:rPr>
              <a:t>Paglilingkuran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altLang="ja-JP" b="0" i="0" spc="100" baseline="0" dirty="0" err="1">
                <a:latin typeface="Arial" charset="0"/>
                <a:cs typeface="ＭＳ Ｐゴシック" charset="0"/>
              </a:rPr>
              <a:t>kita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altLang="ja-JP" b="0" i="0" spc="100" baseline="0" dirty="0" err="1">
                <a:latin typeface="Arial" charset="0"/>
                <a:cs typeface="ＭＳ Ｐゴシック" charset="0"/>
              </a:rPr>
              <a:t>pitong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altLang="ja-JP" b="0" i="0" spc="100" baseline="0" dirty="0" err="1">
                <a:latin typeface="Arial" charset="0"/>
                <a:cs typeface="ＭＳ Ｐゴシック" charset="0"/>
              </a:rPr>
              <a:t>taon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altLang="ja-JP" b="0" i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 kay Raquel </a:t>
            </a:r>
            <a:r>
              <a:rPr lang="en-US" altLang="ja-JP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altLang="ja-JP" b="0" i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altLang="ja-JP" b="0" i="0" spc="100" baseline="0" dirty="0" err="1">
                <a:latin typeface="Arial" charset="0"/>
                <a:cs typeface="ＭＳ Ｐゴシック" charset="0"/>
              </a:rPr>
              <a:t>anak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altLang="ja-JP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altLang="ja-JP" b="0" i="0" spc="100" baseline="0" dirty="0" err="1">
                <a:latin typeface="Arial" charset="0"/>
                <a:cs typeface="ＭＳ Ｐゴシック" charset="0"/>
              </a:rPr>
              <a:t>bunso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altLang="ja-JP" b="0" i="1" spc="100" baseline="0" dirty="0">
                <a:latin typeface="Arial" charset="0"/>
                <a:cs typeface="ＭＳ Ｐゴシック" charset="0"/>
              </a:rPr>
              <a:t>Genesis 29:18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).</a:t>
            </a:r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01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Pagkatapos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gawin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Jacob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pagtatalaga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pinatnubayan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Raquwl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balon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tingnan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ang Genesis 29:9–20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Naaangkop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gawin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desisyong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espirituwal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panghabambuhay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trabaho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bago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magpasyang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mag-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asawa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•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magiging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asawa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dapat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nalalaman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papasukan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.” ¶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bang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natatalagang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Kristiyano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3423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0" spc="100" baseline="0" dirty="0" err="1">
                <a:latin typeface="Arial" charset="0"/>
                <a:cs typeface="ＭＳ Ｐゴシック" charset="0"/>
              </a:rPr>
              <a:t>Anong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uri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trabaho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?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guro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nars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abogado,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manggagawa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?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uri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itatalaga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aking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? ¶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antas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edukasyon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natapos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? ¶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halaga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pagkakautang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kasama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pag-aasawa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? ¶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Handa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akong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tanggapin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katayuang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bahagi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aking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pananagutan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80415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Huwag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kayong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makipamatok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mananampalataya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u="none" spc="100" baseline="0" dirty="0" err="1">
                <a:latin typeface="Arial" charset="0"/>
                <a:cs typeface="ＭＳ Ｐゴシック" charset="0"/>
              </a:rPr>
              <a:t>pagsasama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mayroon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”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katuwiran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kasamaan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? O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u="none" spc="100" baseline="0" dirty="0" err="1">
                <a:latin typeface="Arial" charset="0"/>
                <a:cs typeface="ＭＳ Ｐゴシック" charset="0"/>
              </a:rPr>
              <a:t>pagsasama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mayroon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liwanag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kadiliman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?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u="none" spc="100" baseline="0" dirty="0" err="1">
                <a:latin typeface="Arial" charset="0"/>
                <a:cs typeface="ＭＳ Ｐゴシック" charset="0"/>
              </a:rPr>
              <a:t>pagkakasundo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mayroon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Cristo kay Belial? O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u="none" spc="100" baseline="0" dirty="0" err="1">
                <a:latin typeface="Arial" charset="0"/>
                <a:cs typeface="ＭＳ Ｐゴシック" charset="0"/>
              </a:rPr>
              <a:t>bahagi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mayroon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mananampalataya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mananampalataya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? (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2 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Corinto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6:14, 15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• Bakit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napakahalagang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isaalang-alang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prinsipyong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kapag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naghahanap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katuwang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? </a:t>
            </a:r>
          </a:p>
          <a:p>
            <a:pPr eaLnBrk="1" hangingPunct="1"/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80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Ikalawang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paghahati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2.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Pagtatrabaho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Tagumpay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a.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Trabaho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Pagpapala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Kinuha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Panginoong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lalaki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inilagay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halamanan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Eden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u="none" spc="100" baseline="0" dirty="0" err="1">
                <a:latin typeface="Arial" charset="0"/>
                <a:cs typeface="ＭＳ Ｐゴシック" charset="0"/>
              </a:rPr>
              <a:t>bungkalin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u="none" spc="100" baseline="0" dirty="0" err="1">
                <a:latin typeface="Arial" charset="0"/>
                <a:cs typeface="ＭＳ Ｐゴシック" charset="0"/>
              </a:rPr>
              <a:t>ingatan</a:t>
            </a:r>
            <a:r>
              <a:rPr lang="en-US" sz="1600" b="0" u="none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Genesis 2:15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</a:p>
          <a:p>
            <a:pPr eaLnBrk="1" hangingPunct="1"/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60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15</a:t>
            </a:fld>
            <a:endParaRPr lang="en-US" sz="1200" dirty="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¶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minimithi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siyempre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makasumpong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ikaw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marubdob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tungkol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makapagbibigay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mabuting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makakakuha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pagsasanay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makakahanap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trabahong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gagawin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kumikita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ka. ¶ •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Anumang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masumpungang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kamay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kalakasan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kaisipan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kaalaman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karunungan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Sheol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patutunguhan</a:t>
            </a:r>
            <a:endParaRPr lang="en-US" sz="1600" b="0" spc="100" baseline="0" dirty="0">
              <a:latin typeface="Arial" charset="0"/>
              <a:cs typeface="ＭＳ Ｐゴシック" charset="0"/>
            </a:endParaRPr>
          </a:p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Eclesiastes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9:10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61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16</a:t>
            </a:fld>
            <a:endParaRPr lang="en-US" sz="1200" dirty="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Pangalawang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kaisipan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b.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Taong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Kumikita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Ngunit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kung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sinuman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kumakalinga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kamag-anak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lalung-lalo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sariling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sambahayan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tinanggihan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masahol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1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Timoteo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5:8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91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17</a:t>
            </a:fld>
            <a:endParaRPr lang="en-US" sz="1200" dirty="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Pananalapi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Pamilya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ay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tinitiyak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pagtatrabaho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karaniwang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40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haba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—¶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anak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pinalalaki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pinaaaral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; ¶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tahanan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malalaking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pamimili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natamo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; ¶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napaka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tinding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pananalapi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; ¶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pamilya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natututong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magkakasamang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gumagawa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; ¶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magkakasambahay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lumilikha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habam-buhay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pagkaka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-isa. ¶ •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pamilyang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parehong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partido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pagtatalagang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Kristiyano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nahahandang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sundin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prinsipyo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Biblia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higit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pang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matatag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91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18</a:t>
            </a:fld>
            <a:endParaRPr lang="en-US" sz="1200" dirty="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Dalawa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pang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karagdagang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payo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Biblia: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Kawikaan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14:23.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Sa lahat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pagsisikap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may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pakinabang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ngunit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pagsasalita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naghahatid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kahirapan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.” ¶ “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Anuman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inyong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ginagawa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inyong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gawin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puso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yamang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inyong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nalalaman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tatanggapin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gantimpalang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mana.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Paglingkuran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Panginoong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Jesu-Cristo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Colosas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3:23, 24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¶ • Sa maraming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katayuan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ang mister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pangunahing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naghahanapbuhay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bagaman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kadalasang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mag-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asawa’y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parehong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nagtatrabaho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02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19</a:t>
            </a:fld>
            <a:endParaRPr lang="en-US" sz="1200" dirty="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i="0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Pamana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mithiin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Kristiyanong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magulang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u="none" spc="100" baseline="0" dirty="0" err="1">
                <a:latin typeface="Arial" charset="0"/>
                <a:cs typeface="ＭＳ Ｐゴシック" charset="0"/>
              </a:rPr>
              <a:t>sanayin</a:t>
            </a:r>
            <a:r>
              <a:rPr lang="en-US" sz="1600" b="0" i="0" u="none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anak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nagsasariling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edad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ibagay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darating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1.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Maglaan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kapaligiran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Kristiyanong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tahanan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Ito’y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isasama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ang regular at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kawili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-wiling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pampamilyang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pagsamba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, regular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Sabbath School at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pagdalo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iglesya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, at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katapatan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ikapu’t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handog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. Ang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ito’y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malalaking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kaugalian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sasanayin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kabataan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0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7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4FF8E02-8D95-5442-9635-B4AA6BA0453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i="1" spc="100" dirty="0"/>
          </a:p>
          <a:p>
            <a:pPr eaLnBrk="1" hangingPunct="1"/>
            <a:r>
              <a:rPr lang="en-US" b="0" spc="100" dirty="0" err="1">
                <a:latin typeface="Arial" charset="0"/>
                <a:cs typeface="ＭＳ Ｐゴシック" charset="0"/>
              </a:rPr>
              <a:t>Namamahala</a:t>
            </a:r>
            <a:r>
              <a:rPr lang="en-US" b="0" spc="100" dirty="0">
                <a:latin typeface="Arial" charset="0"/>
                <a:cs typeface="ＭＳ Ｐゴシック" charset="0"/>
              </a:rPr>
              <a:t> para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Panginoon</a:t>
            </a:r>
            <a:r>
              <a:rPr lang="en-US" b="0" spc="100" dirty="0">
                <a:latin typeface="Arial" charset="0"/>
                <a:cs typeface="ＭＳ Ｐゴシック" charset="0"/>
              </a:rPr>
              <a:t> Hanggang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Siya</a:t>
            </a:r>
            <a:r>
              <a:rPr lang="en-US" b="0" spc="10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Dumating</a:t>
            </a:r>
            <a:endParaRPr lang="en-US" b="0" spc="100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20</a:t>
            </a:fld>
            <a:endParaRPr lang="en-US" sz="1200" dirty="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i="0" spc="100" baseline="0" dirty="0">
                <a:latin typeface="Arial" charset="0"/>
                <a:cs typeface="ＭＳ Ｐゴシック" charset="0"/>
              </a:rPr>
              <a:t>2.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Turuan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anak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kahandaang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gumawa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pagpapahalaga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rito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kasipagan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integridad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trabaho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lagging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napapansin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minamahalaga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ginagantimpalaan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pera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darating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resulta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pagbibigay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iba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paggawa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tungkulin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mahalaga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kanila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3.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Tulong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kasama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mabuting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edukasyon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Sa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magulang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panukla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anak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rin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darating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sulit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ginastos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999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21</a:t>
            </a:fld>
            <a:endParaRPr lang="en-US" sz="1200" dirty="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Pangatlong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kaisipan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c.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Integridad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Pagtatrabaho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“Ang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mabuting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pangalan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dapat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piliin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malaking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kayamanan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mabuti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pilak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magandang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kalooban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Kawikaan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22:1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6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22</a:t>
            </a:fld>
            <a:endParaRPr lang="en-US" sz="1200" dirty="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Tinatawagan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mas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pamantayan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gawain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pamantayang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‘yon ay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nakasulat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puso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tingnan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ang Jeremias 31:33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nakikita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pag-uugali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pinagtatrabahuan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pinagpala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pagkakaroon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makadiyos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namamasukan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—¶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Si Laban kay Jacob. “ ‘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Pinagpala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ako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cap="small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iyo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’ ” (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Genesis 30:27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¶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Si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Potifar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kay Jose. “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Nakita…ang </a:t>
            </a:r>
            <a:r>
              <a:rPr lang="en-US" sz="1600" b="0" i="0" cap="small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kasama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Genesis 39:3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71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23</a:t>
            </a:fld>
            <a:endParaRPr lang="en-US" sz="1200" dirty="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“Kaya kung kayo man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kumakain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umiinom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anuman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lahat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ikaluluwalhati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1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Corinto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10:31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¶ Kaya,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trabaho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pangangasiwa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pananalapi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anuman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gagawin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dapat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gawin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lahat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ikaluluwalhati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nagbibigay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kaalaman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lakas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magtagumpay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2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Pangatlong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paghahati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3.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Nagtatamo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Tagumpay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Mapalad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lumalakad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masama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tumatayo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makasalanan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umuupo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upuan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manunuya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kagalakan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nagbubulay-bulay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gabi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punungkahoy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itinanim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tabi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agos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tubig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nagbubunga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kapanahunan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dahon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nama'y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nalalanta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lahat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nagtatagumpay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Awit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1:1–3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95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Nagtitiwala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puso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magtiwala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huwag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manalig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pang-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unawa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lahat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lakad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kilalanin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itutuwid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landasin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Huwag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magpakapantas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sariling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matakot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kasamaan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lumayo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ka.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magiging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kagalingan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kaginhawahan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Kawikaan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3:5–8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18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Pitong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Payo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Pangangasiwa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Pananalapi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1.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Magsaayos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Bumuo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panukala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paggastos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Kawikaan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27:23, 24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2.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Gumugol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mas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kaunti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kaysa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kinita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Magpasyang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mabuhay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hihigit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kabuhayan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Kawikaan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15:16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¶ 3.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Magtabi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bahagi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suweldo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Kawikaan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6:6–8). Para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mas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malalaking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bilihin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kinabukasan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gastusing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wala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plano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aksidente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pagkakasakit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kawalan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trabaho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Iwasan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ang utang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ng COVID-19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Kawikaan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22:7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interes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utang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gastusin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mabubuhay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ka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wala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4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5.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masigsig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maggagawa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. “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kaluluwa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tamad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nagnanasa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nakukuha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ngunit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kaluluwa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masipag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tutustusang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sagana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Kawikaan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13:4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6.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matapat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pananalapi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Deuteronomio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28:1–14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pamilyang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maaaring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mabuhay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pagpapala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7.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Alalahanin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mundong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natin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tunay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tahanan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pangangasiwa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natin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magsasabi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nasaan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pangwakas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prayoridad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tingnan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ang Mateo 25:14–21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95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C09E5BE-94E9-6E45-8410-4F282E25961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Huling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Salita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• 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Sa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dakilang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araw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paghuhukom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“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mayroon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lamang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dadalawang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uri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at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kanilang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walang-hanggang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kapalaran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pagpapasyahan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pamamagitan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kanilang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nagawa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o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napabayaang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gawin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para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Kanya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persona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dukha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nagdurusa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.”—</a:t>
            </a:r>
            <a:r>
              <a:rPr lang="en-US" b="0" i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Patriarchs and Prophets 169.</a:t>
            </a:r>
          </a:p>
          <a:p>
            <a:pPr eaLnBrk="1" hangingPunct="1">
              <a:defRPr/>
            </a:pP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¶ • “Ang Ama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trono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ibinibilang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ang di-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makasariling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manggagawa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kabilang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pinaka-itinatanging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yaman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="0" i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Ibid., 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639. </a:t>
            </a:r>
            <a:endParaRPr lang="en-US" spc="100" baseline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8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5E1751C-43F1-3D4D-9D96-5B708DD576B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spc="100" dirty="0">
                <a:latin typeface="Arial" charset="0"/>
                <a:cs typeface="ＭＳ Ｐゴシック" charset="0"/>
              </a:rPr>
              <a:t>Nasa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pangwalong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liksyon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na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tayo.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Pagpapanukala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para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Tagumpay</a:t>
            </a:r>
            <a:r>
              <a:rPr lang="en-US" spc="100" dirty="0">
                <a:latin typeface="Arial" charset="0"/>
                <a:cs typeface="ＭＳ Ｐゴシック" charset="0"/>
              </a:rPr>
              <a:t>.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Liksyon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para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sa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Pebrero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25. </a:t>
            </a:r>
            <a:endParaRPr lang="en-US" spc="100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86B0858-5217-4F43-9442-8CBFAFF6728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 err="1">
                <a:latin typeface="Arial" charset="0"/>
                <a:cs typeface="ＭＳ Ｐゴシック" charset="0"/>
              </a:rPr>
              <a:t>Susing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Talata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Anuman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inyong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ginagawa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inyong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gawin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u="none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u="none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u="none" spc="100" baseline="0" dirty="0" err="1">
                <a:latin typeface="Arial" charset="0"/>
                <a:cs typeface="ＭＳ Ｐゴシック" charset="0"/>
              </a:rPr>
              <a:t>puso</a:t>
            </a:r>
            <a:r>
              <a:rPr lang="en-US" u="none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u="none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u="none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u="none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u="none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yamang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inyong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nalalaman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tatanggapin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gantimpalang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mana.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Paglingkuran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Panginoong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Jesu-Cristo” 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altLang="ja-JP" i="1" spc="100" baseline="0" dirty="0" err="1">
                <a:latin typeface="Arial" charset="0"/>
                <a:cs typeface="ＭＳ Ｐゴシック" charset="0"/>
              </a:rPr>
              <a:t>Colosas</a:t>
            </a:r>
            <a:r>
              <a:rPr lang="en-US" altLang="ja-JP" i="1" spc="100" baseline="0" dirty="0">
                <a:latin typeface="Arial" charset="0"/>
                <a:cs typeface="ＭＳ Ｐゴシック" charset="0"/>
              </a:rPr>
              <a:t> 3:23, 24</a:t>
            </a:r>
            <a:r>
              <a:rPr lang="en-US" altLang="ja-JP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altLang="ja-JP" i="1" spc="100" baseline="0" dirty="0">
                <a:latin typeface="Arial" charset="0"/>
                <a:cs typeface="ＭＳ Ｐゴシック" charset="0"/>
              </a:rPr>
              <a:t>. </a:t>
            </a:r>
            <a:endParaRPr lang="en-US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B8E233CC-9BFC-CF48-9E10-B937EE3926B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100" baseline="0" dirty="0" err="1">
                <a:latin typeface="Arial" charset="0"/>
                <a:cs typeface="ＭＳ Ｐゴシック" charset="0"/>
              </a:rPr>
              <a:t>Panimulang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Titingnan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natin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ideya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tagumpay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konteksto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mahahalagang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prinsipyo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pagiging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katiwala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pinansyal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. Ang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pera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pananalapi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magiging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bahagi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gusto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natin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Ano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, kung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gayon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ilan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prktikal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hakbang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magagawa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natin,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bagaman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gagarantiyahan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ang “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tagumpay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,” ay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maaaring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gayunman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tulungan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tayong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maiwasan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karaniwang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bitag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pagkakamali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maaaring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gawing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mas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mahirap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kaunti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tagumpay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pananalapi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pc="100" baseline="0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6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349851D2-A098-EA47-B336-2497F6669E35}" type="slidenum">
              <a:rPr lang="en-US" sz="1200">
                <a:cs typeface="ヒラギノ角ゴ Pro W3" charset="0"/>
              </a:rPr>
              <a:pPr/>
              <a:t>6</a:t>
            </a:fld>
            <a:endParaRPr lang="en-US" sz="1200">
              <a:cs typeface="ヒラギノ角ゴ Pro W3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="1" i="1" spc="100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paghahati</a:t>
            </a:r>
            <a:r>
              <a:rPr lang="en-US" b="1" i="1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r>
              <a:rPr lang="en-US" b="1" i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Prayoridad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para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Tagumpay</a:t>
            </a:r>
            <a:endParaRPr lang="en-US" b="0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a. 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Una ang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Mateo 6:33</a:t>
            </a:r>
            <a:r>
              <a:rPr lang="en-US" b="0" i="0" spc="1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Susunod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Asawa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Gen. 29:18</a:t>
            </a:r>
            <a:r>
              <a:rPr lang="en-US" b="0" i="0" spc="1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Pagtatrabaho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para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Tagumpay</a:t>
            </a:r>
            <a:endParaRPr lang="en-US" b="0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a.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Trabaho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Pagpapala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Genesis 2:15</a:t>
            </a:r>
            <a:r>
              <a:rPr lang="en-US" b="0" i="0" spc="1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Kumikita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b="0" i="1" spc="100" dirty="0" err="1">
                <a:latin typeface="Arial" charset="0"/>
                <a:ea typeface="ＭＳ Ｐゴシック" charset="0"/>
                <a:cs typeface="ＭＳ Ｐゴシック" charset="0"/>
              </a:rPr>
              <a:t>Timoteo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 5:8</a:t>
            </a:r>
            <a:r>
              <a:rPr lang="en-US" b="0" i="0" spc="1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c.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Integridad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Pagtatrabaho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Kawikaan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22:1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Nagtatamo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Tagumpay</a:t>
            </a:r>
            <a:endParaRPr lang="en-US" b="0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Pitong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Biblikal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Payo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1:1–13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i="1" spc="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i="1" spc="100" baseline="0" dirty="0">
                <a:latin typeface="Arial" charset="0"/>
                <a:cs typeface="ＭＳ Ｐゴシック" charset="0"/>
              </a:rPr>
              <a:t>Unang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Pagkakahati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1.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Prayoridad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Tagumpay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Ngunit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hanapin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muna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kaharian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katuwiran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ang lahat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pawang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idaragdag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inyo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altLang="ja-JP" b="0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altLang="ja-JP" b="0" i="1" spc="100" baseline="0" dirty="0">
                <a:latin typeface="Arial" charset="0"/>
                <a:cs typeface="ＭＳ Ｐゴシック" charset="0"/>
              </a:rPr>
              <a:t>Mateo 6:33</a:t>
            </a:r>
            <a:r>
              <a:rPr lang="en-US" altLang="ja-JP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8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a. Una 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Alalahanin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rin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naman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Lumikha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iyo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kabataan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bago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dumating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masasamang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lumapit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sasabihin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‘Wala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akong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kasiyahan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iyon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’ ”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Eclesiastes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12:1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Samantalang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kabataan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nagkakaedad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isipan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babangon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tungkol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paglalaan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mahahalagang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pangangailangan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—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pagkain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damit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masisilungan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Si Jesus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mismo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nagsabi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paano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uunahin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pangangailangan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tingnan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ang Mateo 6:33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9716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0" spc="100" baseline="0" dirty="0">
                <a:latin typeface="Arial" charset="0"/>
                <a:cs typeface="ＭＳ Ｐゴシック" charset="0"/>
              </a:rPr>
              <a:t>• Gaya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nakita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natin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Genesis 28:20–22,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gumawa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Jacob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mahahalagang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pagpili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parehong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espirituwal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pinansyal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Sa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pangitain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nagpakilala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kay Jacob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“ ‘ang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Abraham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ama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Isaac’ ”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tal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. 13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Pagkatapos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bahagi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panata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sinabi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Jacob, “ ‘ang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magiging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aking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’ ”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tal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. 21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84194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9042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9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0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62E9-99B3-F5C8-4BD8-23B9A94FF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E50CB-70E9-F4D4-E903-58ACCDBA1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6AA0-53CA-21C6-5D35-7DA9179C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8645-0BEF-69FD-8484-E97AAF45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9D772-0960-854C-BA49-637EDE4D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9FBD-3138-3BC0-6FF4-71058090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BF07F-7735-9BC5-B7BB-9C695839F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D0BF2-2F61-3F23-F033-4AB567B5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4A2E-8336-FDF8-1CEE-4FD15E01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27D52-2ECF-87ED-8236-9C17CBF5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3082-392D-516A-6C89-D1B4D332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EB715-9A85-F134-AF04-388646DF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CEA7-AD98-BE74-CF40-FD153110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2DF0-5B7C-A201-1853-F6C48269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B906-3348-C98A-7C36-4598A4BF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73C0-AF0D-5A19-271C-40EAF155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4D0E4-2FA1-71FD-F554-62AC7BC97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AC6BC-2B90-11E8-0E83-2AC82ABAF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D3C82-7ACE-72E2-ADF2-7E3028E1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8F397-625D-0AFA-D789-E3FA5E37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44336-996F-4D4A-C4DE-362C1F56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661E-9680-6EC7-D968-EACBBF45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33F03-F10B-3572-522B-8FA6F7F71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DE359-41BF-96DF-362E-2147CAE45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298CC-8531-1555-FDAA-200A022BC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56512-FC4A-3A93-F88A-E1155E1EA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A6863-CC9A-87F9-93B0-CE74E5D9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1B7C4-19A5-38FF-864E-9312C8EC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FFDD2-6AFC-79AE-5FEF-0BB40349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613E-F6E3-73F7-5ACA-A0B30885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92B1D-B6A5-9FD3-50ED-FE0A2A2A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E9445-A0C6-6543-93B9-91FA0823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B57-1D8E-AC9C-822F-212333EB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7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4FCD2-54FD-ECD3-E597-B7426C21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7B154-E699-1AEF-C033-7EF1C409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44C57-A7C0-FD17-62A4-D0E8ABBF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A88E-7216-19A1-F997-904A73CB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DDDF-925A-D3AC-8552-DA1A8E69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BFC47-A7D8-600D-DCD3-07C15E9C8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468E5-D30D-1D6F-3B6A-7656B40B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C807E-433E-FB36-E656-0EF7D46F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FED8C-897B-23F3-A1B9-97E63EB1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02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887E-A1C0-D796-5792-447EB74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8C3D2-0967-0455-A889-24155BD43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72DC4-5281-23BC-8B1E-9E275D51F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00BEB-1820-F522-76E2-CBA40256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06660-E75C-1768-0EA4-A71D5E90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0794E-E099-AED3-E504-783AA343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1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E5F6-90FE-F40D-FFE6-114617DC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F278B-1B3B-52D8-ECC6-C4DACF71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54B07-55C9-B3B8-DF10-357C662A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4EC16-C68D-DF94-CAD4-1FB44F61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9B80E-BE48-B604-6FC5-04200ABF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56D04-92DB-C94A-C68B-E78F9D922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E2B17-01A5-549D-9E35-1EF0F6ED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928E-C334-F72E-D79F-DAB40B9D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5CECE-B287-4CBF-9B7B-300E338F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CBAA6-DB85-C3F1-66E4-AB1B0DA8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8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9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3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22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8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90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7"/>
          <p:cNvSpPr>
            <a:spLocks noChangeShapeType="1"/>
          </p:cNvSpPr>
          <p:nvPr/>
        </p:nvSpPr>
        <p:spPr bwMode="auto">
          <a:xfrm>
            <a:off x="609600" y="561975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8" descr="cr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ver_123C.jp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3"/>
          <a:stretch/>
        </p:blipFill>
        <p:spPr>
          <a:xfrm>
            <a:off x="899593" y="12700"/>
            <a:ext cx="814908" cy="1124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76E50-79D9-0ADD-1D58-1A40043E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23544-A26E-E17D-4A34-139D07AB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5EB63-854B-90FE-F1E9-56FA60474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F505-4F38-C44B-AF8C-3E644050C760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7396-D9A6-3013-D941-E00589AE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32803-61D2-39F1-A897-600A766C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2" name="Text Box 26">
            <a:extLst>
              <a:ext uri="{FF2B5EF4-FFF2-40B4-BE49-F238E27FC236}">
                <a16:creationId xmlns:a16="http://schemas.microsoft.com/office/drawing/2014/main" id="{C8696EE4-10ED-7E8C-F073-B3CE8CDA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5302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algn="ctr">
              <a:lnSpc>
                <a:spcPct val="90000"/>
              </a:lnSpc>
              <a:defRPr/>
            </a:pP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ctr">
              <a:lnSpc>
                <a:spcPct val="9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• Feb • Mar 2023</a:t>
            </a: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3B38182E-85A5-5BE7-7B3C-44A969189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1388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presentation designed by claro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ruiz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vicente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3" descr="crv2">
            <a:extLst>
              <a:ext uri="{FF2B5EF4-FFF2-40B4-BE49-F238E27FC236}">
                <a16:creationId xmlns:a16="http://schemas.microsoft.com/office/drawing/2014/main" id="{D42CD5D5-4E2D-2879-BEA4-C8E93AF5B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2487613"/>
            <a:ext cx="229235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887863-F229-0385-44EA-BF385C87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783013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>
            <a:extLst>
              <a:ext uri="{FF2B5EF4-FFF2-40B4-BE49-F238E27FC236}">
                <a16:creationId xmlns:a16="http://schemas.microsoft.com/office/drawing/2014/main" id="{BB933F4F-3A72-DA94-F907-218338C3B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4164013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13" name="Picture 8" descr="CRV30Dec20_4143.jpg">
            <a:extLst>
              <a:ext uri="{FF2B5EF4-FFF2-40B4-BE49-F238E27FC236}">
                <a16:creationId xmlns:a16="http://schemas.microsoft.com/office/drawing/2014/main" id="{7D79C2C6-87F5-D682-93F2-26FF92B12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2225675"/>
            <a:ext cx="122396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34114" y="1628800"/>
            <a:ext cx="4598326" cy="399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Genesis 29:18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“Now Jacob loved Rachel; so he said,      ‘I will serve you seven years for Rachel    your younger daughter.’ ”</a:t>
            </a:r>
            <a:endParaRPr lang="en-US" sz="3600" dirty="0">
              <a:solidFill>
                <a:srgbClr val="C0C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DDE735A-6C11-8942-888B-F465D4768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Priorities for Success 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Spouse is Next	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F33F6-5C02-4B45-A6EE-5110918C0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012" y="1821876"/>
            <a:ext cx="30099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" y="1468006"/>
            <a:ext cx="9143998" cy="50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spcBef>
                <a:spcPts val="120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After Jacob made his commitments to God, the Lord directed him to Rachel at   the well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see Gen. 29:9–20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 It is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fitting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 make your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spiritual decision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your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lifework decision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committing to marriage.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 Your future spouse should know “what they are getting into.” 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Is this person a committed Christian?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Priorities for Success 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Spouse Next	           </a:t>
            </a:r>
          </a:p>
        </p:txBody>
      </p:sp>
    </p:spTree>
    <p:extLst>
      <p:ext uri="{BB962C8B-B14F-4D97-AF65-F5344CB8AC3E}">
        <p14:creationId xmlns:p14="http://schemas.microsoft.com/office/powerpoint/2010/main" val="8895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" y="1301924"/>
            <a:ext cx="9143998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00088" algn="l"/>
                <a:tab pos="208438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What type of work will he or she be involved in? A teacher, a nurse, a lawyer,   a laborer? 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00088" algn="l"/>
                <a:tab pos="2084388" algn="l"/>
              </a:tabLst>
              <a:defRPr/>
            </a:pP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	What kind of life will I be committing to? 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00088" algn="l"/>
                <a:tab pos="2084388" algn="l"/>
              </a:tabLst>
              <a:defRPr/>
            </a:pPr>
            <a:r>
              <a:rPr lang="en-US" sz="3600" spc="100" dirty="0">
                <a:latin typeface="Arial" panose="020B0604020202020204" pitchFamily="34" charset="0"/>
                <a:cs typeface="Arial" panose="020B0604020202020204" pitchFamily="34" charset="0"/>
              </a:rPr>
              <a:t>	What level of education has been completed?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00088" algn="l"/>
                <a:tab pos="208438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What amount of debt will come into the marriage?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00088" algn="l"/>
                <a:tab pos="2084388" algn="l"/>
              </a:tabLst>
              <a:defRPr/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	Am I willing to accept this situation as part of my responsibility?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Priorities for Success 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Spouse Next	           </a:t>
            </a:r>
          </a:p>
        </p:txBody>
      </p:sp>
    </p:spTree>
    <p:extLst>
      <p:ext uri="{BB962C8B-B14F-4D97-AF65-F5344CB8AC3E}">
        <p14:creationId xmlns:p14="http://schemas.microsoft.com/office/powerpoint/2010/main" val="20833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" y="1364060"/>
            <a:ext cx="9143998" cy="5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“Do not be unequally yoked together      with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unbelievers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For what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fellowship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has righteousness with lawlessness? And   what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communion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has light with darkness?  And what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accord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has Christ with Belial?   Or what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has a believer with an unbeliever?”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2 Corinthians 6:14, 15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80000" eaLnBrk="1" hangingPunct="1"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Why is this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important to consider when looking for a life partner?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Priorities for Success 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Spouse Next	           </a:t>
            </a:r>
          </a:p>
        </p:txBody>
      </p:sp>
    </p:spTree>
    <p:extLst>
      <p:ext uri="{BB962C8B-B14F-4D97-AF65-F5344CB8AC3E}">
        <p14:creationId xmlns:p14="http://schemas.microsoft.com/office/powerpoint/2010/main" val="14630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for Success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for Success:</a:t>
            </a:r>
          </a:p>
          <a:p>
            <a:pPr marL="36000">
              <a:defRPr/>
            </a:pP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Work, a Blessing</a:t>
            </a:r>
            <a:endParaRPr lang="en-US" sz="3200" b="1" cap="small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4319"/>
            <a:ext cx="3649609" cy="399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Genesis 2:15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“Then the </a:t>
            </a:r>
            <a:r>
              <a:rPr lang="en-US" sz="3600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God took the man and put him in the garden of Eden to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tend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it.”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AD8BA-4F3B-CB41-8737-BE497BFAC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137" y="2132856"/>
            <a:ext cx="5184135" cy="388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90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Working for Success:	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Work, a Blessing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 ideal, of course, is to find something that you are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passionate about,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can provide you with a good income,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get trained in it,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find a job doing it, and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work at it for your earning years. 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Whatever your hand finds to do, do it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for there is no work…in 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the grave where you are going” (</a:t>
            </a:r>
            <a:r>
              <a:rPr lang="en-US" sz="3600" i="1" spc="-70" dirty="0">
                <a:latin typeface="Arial" panose="020B0604020202020204" pitchFamily="34" charset="0"/>
                <a:cs typeface="Arial" panose="020B0604020202020204" pitchFamily="34" charset="0"/>
              </a:rPr>
              <a:t>Eccl. 9:10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59822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Working for Success:	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Earning Years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528845F-E3F0-F44C-9CF4-CD2DE6D6E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24" y="1484784"/>
            <a:ext cx="4572000" cy="510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Timothy 5:8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“But if anyone does not provide for his own, and especially for those of his household, he has denied the faith and is worse than an unbeliever.”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E0F9C-13F0-8643-82E6-32DA52077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79" y="1556792"/>
            <a:ext cx="3450569" cy="49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51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Working Years	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Finances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528845F-E3F0-F44C-9CF4-CD2DE6D6E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2399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 working years is usually about 40 years long—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children are brought up and educated;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home, major purchases are acquired;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very intense time financially; 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family is learning to work together;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members are creating lifelong bonds.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Families in which both parties have a 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Christian commitment and are willing to </a:t>
            </a:r>
            <a:r>
              <a:rPr lang="en-US" sz="3600" spc="-80" dirty="0" err="1">
                <a:latin typeface="Arial" panose="020B0604020202020204" pitchFamily="34" charset="0"/>
                <a:cs typeface="Arial" panose="020B0604020202020204" pitchFamily="34" charset="0"/>
              </a:rPr>
              <a:t>fol</a:t>
            </a:r>
            <a:r>
              <a:rPr lang="en-US" sz="3600" spc="-80" dirty="0">
                <a:latin typeface="Arial" panose="020B0604020202020204" pitchFamily="34" charset="0"/>
                <a:cs typeface="Arial" panose="020B0604020202020204" pitchFamily="34" charset="0"/>
              </a:rPr>
              <a:t>-low biblical principles are much more stable.</a:t>
            </a:r>
          </a:p>
        </p:txBody>
      </p:sp>
    </p:spTree>
    <p:extLst>
      <p:ext uri="{BB962C8B-B14F-4D97-AF65-F5344CB8AC3E}">
        <p14:creationId xmlns:p14="http://schemas.microsoft.com/office/powerpoint/2010/main" val="3944415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Working Years	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Family Finances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528845F-E3F0-F44C-9CF4-CD2DE6D6E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752"/>
            <a:ext cx="9144000" cy="578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520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“In all labor there is profit. But idle chatter leads only to poverty”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Prov. 14:23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520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“And whatever you do, do it heartily, as   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to the Lord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 not to men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knowing  that from the Lord you will receive the reward of the inheritance; for you serve  the Lord Christ”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Col. 3:23, 24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520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In many cases, the husband is the main breadwinner, though often both spouses work. </a:t>
            </a:r>
          </a:p>
        </p:txBody>
      </p:sp>
    </p:spTree>
    <p:extLst>
      <p:ext uri="{BB962C8B-B14F-4D97-AF65-F5344CB8AC3E}">
        <p14:creationId xmlns:p14="http://schemas.microsoft.com/office/powerpoint/2010/main" val="2766979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b. Working Years	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Heritage From God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528845F-E3F0-F44C-9CF4-CD2DE6D6E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44000" cy="571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Calibri"/>
                <a:cs typeface="Calibri"/>
              </a:rPr>
              <a:t>The goal of Christian parents is to </a:t>
            </a:r>
            <a:r>
              <a:rPr lang="en-US" b="1" spc="100" dirty="0">
                <a:latin typeface="Calibri"/>
                <a:cs typeface="Calibri"/>
              </a:rPr>
              <a:t>train</a:t>
            </a:r>
            <a:r>
              <a:rPr lang="en-US" dirty="0">
                <a:latin typeface="Calibri"/>
                <a:cs typeface="Calibri"/>
              </a:rPr>
              <a:t> their children to become independent adults in this life and to </a:t>
            </a:r>
            <a:r>
              <a:rPr lang="en-US" spc="100" dirty="0">
                <a:latin typeface="Calibri"/>
                <a:cs typeface="Calibri"/>
              </a:rPr>
              <a:t>fit </a:t>
            </a:r>
            <a:r>
              <a:rPr lang="en-US" dirty="0">
                <a:latin typeface="Calibri"/>
                <a:cs typeface="Calibri"/>
              </a:rPr>
              <a:t>them for the life to come.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Calibri"/>
                <a:cs typeface="Calibri"/>
              </a:rPr>
              <a:t>1. </a:t>
            </a:r>
            <a:r>
              <a:rPr lang="en-US" i="1" dirty="0">
                <a:latin typeface="Calibri"/>
                <a:cs typeface="Calibri"/>
              </a:rPr>
              <a:t>Provide a Christian home environment. </a:t>
            </a:r>
            <a:r>
              <a:rPr lang="en-US" dirty="0">
                <a:latin typeface="Calibri"/>
                <a:cs typeface="Calibri"/>
              </a:rPr>
              <a:t>This would include regular and interesting family worship, regular Sabbath School and church attendance, and faithfulness  in tithes and offerings. These are great habits to form in early life.</a:t>
            </a:r>
          </a:p>
        </p:txBody>
      </p:sp>
    </p:spTree>
    <p:extLst>
      <p:ext uri="{BB962C8B-B14F-4D97-AF65-F5344CB8AC3E}">
        <p14:creationId xmlns:p14="http://schemas.microsoft.com/office/powerpoint/2010/main" val="1376816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72608" y="4797425"/>
            <a:ext cx="313184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G. Edward Reid</a:t>
            </a:r>
          </a:p>
          <a:p>
            <a:pPr algn="r">
              <a:defRPr/>
            </a:pPr>
            <a:r>
              <a:rPr lang="en-US" sz="2000" spc="1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Principal Contributor</a:t>
            </a:r>
          </a:p>
        </p:txBody>
      </p:sp>
      <p:pic>
        <p:nvPicPr>
          <p:cNvPr id="2" name="Picture 1" descr="cover_123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5422900" cy="6858000"/>
          </a:xfrm>
          <a:prstGeom prst="rect">
            <a:avLst/>
          </a:prstGeom>
        </p:spPr>
      </p:pic>
      <p:pic>
        <p:nvPicPr>
          <p:cNvPr id="3" name="Picture 2" descr="cover_123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86" y="1340769"/>
            <a:ext cx="4670114" cy="216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Working Years	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Heritage From God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528845F-E3F0-F44C-9CF4-CD2DE6D6E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44000" cy="571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800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Teach children a willingness to work  and an appreciation for it.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Diligence and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integrity at work are always noticed, </a:t>
            </a:r>
            <a:r>
              <a:rPr lang="en-US" sz="3600" spc="-50" dirty="0" err="1">
                <a:latin typeface="Arial" panose="020B0604020202020204" pitchFamily="34" charset="0"/>
                <a:cs typeface="Arial" panose="020B0604020202020204" pitchFamily="34" charset="0"/>
              </a:rPr>
              <a:t>appre-ciated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, and rewarded. Money comes as a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result of giving time to others by performing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tasks that are valuable to them.</a:t>
            </a:r>
          </a:p>
          <a:p>
            <a:pPr marL="1800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3. Help with a good education.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parents, with plans for their children not only for  this life but also for that which is to come,  it is well worth the cost.</a:t>
            </a:r>
          </a:p>
        </p:txBody>
      </p:sp>
    </p:spTree>
    <p:extLst>
      <p:ext uri="{BB962C8B-B14F-4D97-AF65-F5344CB8AC3E}">
        <p14:creationId xmlns:p14="http://schemas.microsoft.com/office/powerpoint/2010/main" val="396006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Working for Success:	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Integrity in Working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4BB6D-F410-3E44-91AD-F35FCE5E3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0100" b="11151"/>
          <a:stretch/>
        </p:blipFill>
        <p:spPr>
          <a:xfrm>
            <a:off x="1143000" y="1412776"/>
            <a:ext cx="68580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47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Working for Success:	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Integrity in Working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528845F-E3F0-F44C-9CF4-CD2DE6D6E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75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God calls His children to a higher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stan-dard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work and life. That standard is God’s law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our hearts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see Jer. 31:33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reflected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our characters. 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 Employers who were blessed because   of having a godly employee—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Laban to Jacob. “ ‘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has blessed me for your sake’ 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Gen. 30:27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	Potiphar to Joseph. “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Saw that the   </a:t>
            </a:r>
            <a:r>
              <a:rPr lang="en-US" sz="3600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was with him”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Gen. 39:3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197657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Working for Success:	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Integrity in Working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528845F-E3F0-F44C-9CF4-CD2DE6D6E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76137"/>
            <a:ext cx="9144000" cy="483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5508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“Therefore, whether you eat or drink,      or whatever you do, do all to the glory of God”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1 Cor. 10:31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5508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So, in our work and financial manage-	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whatever we do, we should  	do it all to the glory of God.</a:t>
            </a:r>
          </a:p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5508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He is the One who gives us the know-	ledge and strength to succeed in life.</a:t>
            </a:r>
          </a:p>
        </p:txBody>
      </p:sp>
    </p:spTree>
    <p:extLst>
      <p:ext uri="{BB962C8B-B14F-4D97-AF65-F5344CB8AC3E}">
        <p14:creationId xmlns:p14="http://schemas.microsoft.com/office/powerpoint/2010/main" val="29773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Achieving Success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Trusting in the Lord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74664-9E59-3041-88A4-97F6FBFBF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988840"/>
            <a:ext cx="4064000" cy="406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46D1B1-5FD4-F243-B09D-94C9758DEB2B}"/>
              </a:ext>
            </a:extLst>
          </p:cNvPr>
          <p:cNvSpPr/>
          <p:nvPr/>
        </p:nvSpPr>
        <p:spPr bwMode="auto">
          <a:xfrm>
            <a:off x="2540000" y="1844824"/>
            <a:ext cx="4064000" cy="4208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96752"/>
            <a:ext cx="9108504" cy="56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Psalm</a:t>
            </a:r>
            <a:r>
              <a:rPr lang="fi-F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1:1–3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“Blessed is the man who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walks not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counsel</a:t>
            </a:r>
            <a:r>
              <a:rPr lang="en-US" sz="3600" b="1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ungodly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stands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the path of sinners, nor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sits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the seat of the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scornful; but his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delight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 is in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law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3600" b="1" cap="small" spc="100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in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law 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meditates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day and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night. He shall be like a tree planted by the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rivers of water, that brings forth its fruit in  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its season, whose leaf also shall not wither;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whatever he does shall prosper.”</a:t>
            </a:r>
          </a:p>
        </p:txBody>
      </p:sp>
    </p:spTree>
    <p:extLst>
      <p:ext uri="{BB962C8B-B14F-4D97-AF65-F5344CB8AC3E}">
        <p14:creationId xmlns:p14="http://schemas.microsoft.com/office/powerpoint/2010/main" val="1026625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268760"/>
            <a:ext cx="9108504" cy="553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52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“Trust in the </a:t>
            </a:r>
            <a:r>
              <a:rPr lang="en-US" sz="3600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with all your heart,</a:t>
            </a:r>
          </a:p>
          <a:p>
            <a:pPr marL="252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lean not on your own understanding;</a:t>
            </a:r>
          </a:p>
          <a:p>
            <a:pPr marL="252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all your ways acknowledge Him,</a:t>
            </a:r>
          </a:p>
          <a:p>
            <a:pPr marL="252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He shall direct your paths.</a:t>
            </a:r>
          </a:p>
          <a:p>
            <a:pPr marL="252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 not be wise in your own eyes;</a:t>
            </a:r>
          </a:p>
          <a:p>
            <a:pPr marL="252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Fear the </a:t>
            </a:r>
            <a:r>
              <a:rPr lang="en-US" sz="3600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depart from evil.</a:t>
            </a:r>
          </a:p>
          <a:p>
            <a:pPr marL="252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It will be health to your flesh,</a:t>
            </a:r>
          </a:p>
          <a:p>
            <a:pPr marL="252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strength to your bones”</a:t>
            </a:r>
          </a:p>
          <a:p>
            <a:pPr marL="252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Prov. 3:5–8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Achieving Success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Trusting in the Lord</a:t>
            </a:r>
          </a:p>
        </p:txBody>
      </p:sp>
    </p:spTree>
    <p:extLst>
      <p:ext uri="{BB962C8B-B14F-4D97-AF65-F5344CB8AC3E}">
        <p14:creationId xmlns:p14="http://schemas.microsoft.com/office/powerpoint/2010/main" val="3046316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268760"/>
            <a:ext cx="9108504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52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Get organized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Develop a spending  plan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Prov. 27:23, 24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52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Spend less than you earn.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Determine  to live within your means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Prov. 15:16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52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Save a portion from every pay period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Prov. 6:6–8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 For future larger purchases; unplanned expenses, such as accidents  or illness; unemployment.</a:t>
            </a:r>
          </a:p>
          <a:p>
            <a:pPr marL="252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Avoid debt like COVID-19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Prov. 22:7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Interest is one expense you can live without.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Achieving Success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 on Financial Management</a:t>
            </a:r>
          </a:p>
        </p:txBody>
      </p:sp>
    </p:spTree>
    <p:extLst>
      <p:ext uri="{BB962C8B-B14F-4D97-AF65-F5344CB8AC3E}">
        <p14:creationId xmlns:p14="http://schemas.microsoft.com/office/powerpoint/2010/main" val="2085010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268760"/>
            <a:ext cx="9108504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52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Be a diligent worker.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“The soul of a   lazy man desires and has nothing; but   the soul of the diligent shall be made rich”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Prov. 13:4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52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Be financially faithful with God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Deut. 28:1–14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 family can afford to live without God’s blessing.</a:t>
            </a:r>
          </a:p>
          <a:p>
            <a:pPr marL="252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3600" i="1" spc="-100" dirty="0">
                <a:latin typeface="Arial" panose="020B0604020202020204" pitchFamily="34" charset="0"/>
                <a:cs typeface="Arial" panose="020B0604020202020204" pitchFamily="34" charset="0"/>
              </a:rPr>
              <a:t>Remember that this earth is not our real home.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Our management says where our ultimate priorities are (</a:t>
            </a:r>
            <a:r>
              <a:rPr lang="en-US" sz="3600" i="1" spc="-100" dirty="0">
                <a:latin typeface="Arial" panose="020B0604020202020204" pitchFamily="34" charset="0"/>
                <a:cs typeface="Arial" panose="020B0604020202020204" pitchFamily="34" charset="0"/>
              </a:rPr>
              <a:t>see Matt. 25:14–21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Achieving Success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 on Financial Management</a:t>
            </a:r>
          </a:p>
        </p:txBody>
      </p:sp>
    </p:spTree>
    <p:extLst>
      <p:ext uri="{BB962C8B-B14F-4D97-AF65-F5344CB8AC3E}">
        <p14:creationId xmlns:p14="http://schemas.microsoft.com/office/powerpoint/2010/main" val="2255635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>
            <a:extLst>
              <a:ext uri="{FF2B5EF4-FFF2-40B4-BE49-F238E27FC236}">
                <a16:creationId xmlns:a16="http://schemas.microsoft.com/office/drawing/2014/main" id="{31A21D77-393D-7288-9C32-BFAB7AB5C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36068"/>
            <a:ext cx="9144000" cy="5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59388" eaLnBrk="1" hangingPunct="1">
              <a:spcBef>
                <a:spcPts val="0"/>
              </a:spcBef>
              <a:spcAft>
                <a:spcPts val="1200"/>
              </a:spcAft>
              <a:tabLst>
                <a:tab pos="696913" algn="l"/>
              </a:tabLs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 the great judgment day, “there will be but two classes, and their eternal destiny will be determined by what they have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or have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neglected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 do for Him in the person of the poor and the suffering.”—</a:t>
            </a:r>
            <a:r>
              <a:rPr lang="en-US" sz="3600" i="1" cap="small" dirty="0">
                <a:latin typeface="Arial" panose="020B0604020202020204" pitchFamily="34" charset="0"/>
                <a:cs typeface="Arial" panose="020B0604020202020204" pitchFamily="34" charset="0"/>
              </a:rPr>
              <a:t>The Desire of Ages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637.</a:t>
            </a:r>
          </a:p>
          <a:p>
            <a:pPr marL="359388" eaLnBrk="1" hangingPunct="1">
              <a:spcBef>
                <a:spcPts val="0"/>
              </a:spcBef>
              <a:spcAft>
                <a:spcPts val="1200"/>
              </a:spcAft>
              <a:tabLst>
                <a:tab pos="6969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“The Father from His throne numbers  the unselfish workers among His most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precious treasures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.”—</a:t>
            </a:r>
            <a:r>
              <a:rPr lang="en-US" sz="3600" i="1" cap="small" dirty="0">
                <a:latin typeface="Arial" panose="020B0604020202020204" pitchFamily="34" charset="0"/>
                <a:cs typeface="Arial" panose="020B0604020202020204" pitchFamily="34" charset="0"/>
              </a:rPr>
              <a:t>Ibid.,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639.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1345102-B045-3A67-100F-6F9B013E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3855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for Success 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Word</a:t>
            </a:r>
          </a:p>
        </p:txBody>
      </p:sp>
    </p:spTree>
    <p:extLst>
      <p:ext uri="{BB962C8B-B14F-4D97-AF65-F5344CB8AC3E}">
        <p14:creationId xmlns:p14="http://schemas.microsoft.com/office/powerpoint/2010/main" val="18832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85CEACF4-ED00-962F-25E6-C9AEA8A0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for the Master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8,  February 25,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AAB78D-62CD-067E-FC21-A2C39D2CAB79}"/>
              </a:ext>
            </a:extLst>
          </p:cNvPr>
          <p:cNvSpPr/>
          <p:nvPr/>
        </p:nvSpPr>
        <p:spPr>
          <a:xfrm>
            <a:off x="0" y="1412875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Planning </a:t>
            </a:r>
            <a:r>
              <a:rPr lang="en-US" sz="5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for</a:t>
            </a: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Success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E5BF3-DE3E-3C09-5CD3-B8C1B7FEE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2941816"/>
            <a:ext cx="8790076" cy="3718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88" y="1715552"/>
            <a:ext cx="9144000" cy="35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tabLst/>
              <a:defRPr/>
            </a:pPr>
            <a:r>
              <a:rPr lang="de-DE" sz="3600" dirty="0" err="1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Colossians</a:t>
            </a:r>
            <a:r>
              <a:rPr lang="de-DE" sz="3600" dirty="0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 3:23, 24 </a:t>
            </a:r>
            <a:r>
              <a:rPr lang="en-US" sz="2800" dirty="0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NKJV</a:t>
            </a:r>
            <a:endParaRPr lang="en-US" sz="3200" dirty="0">
              <a:latin typeface="Times New Roman" panose="02020603050405020304" pitchFamily="18" charset="0"/>
              <a:ea typeface="Helvetica CY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180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“And whatever you do, do it heartily,           as </a:t>
            </a:r>
            <a:r>
              <a:rPr lang="en-US" sz="3600" b="1" spc="1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to the Lord </a:t>
            </a:r>
            <a:r>
              <a:rPr lang="en-US" sz="36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and </a:t>
            </a:r>
            <a:r>
              <a:rPr lang="en-US" sz="3600" b="1" spc="1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not to men</a:t>
            </a:r>
            <a:r>
              <a:rPr lang="en-US" sz="36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, knowing that from the Lord you will receive the reward of the inheritance; for you serve    the Lord Christ.”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5146B23-152B-645C-CFFA-C76988D1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316" y="7938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for Success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Text   </a:t>
            </a:r>
          </a:p>
        </p:txBody>
      </p:sp>
    </p:spTree>
    <p:extLst>
      <p:ext uri="{BB962C8B-B14F-4D97-AF65-F5344CB8AC3E}">
        <p14:creationId xmlns:p14="http://schemas.microsoft.com/office/powerpoint/2010/main" val="33843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C21C60EC-F738-A94B-A8B6-120B53274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32399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2000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</a:tabLst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look at the idea of “success” in  the context of basic </a:t>
            </a:r>
            <a:r>
              <a:rPr lang="en-US" sz="3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stewardship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principles.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and finances are going to be a part of our life, whether we like it or not.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What, then, are some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practical steps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that we can take that, though not guaranteeing “success,” can nevertheless help us avoid common pitfalls and mistakes that can make financial success a bit more difficult?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88" y="1323990"/>
            <a:ext cx="9144000" cy="286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2000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 will look at the idea of “success” in   the context of basic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stewardship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financial principles.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Money and finances are going to be a part of our life, whether we like it or not.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7113652-0CB0-BE53-1FB5-8435378A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6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for Success</a:t>
            </a:r>
            <a:endParaRPr lang="mr-IN" sz="3200" i="1" dirty="0">
              <a:solidFill>
                <a:srgbClr val="FFFF00"/>
              </a:solidFill>
              <a:latin typeface="Times New Roman" panose="02020603050405020304" pitchFamily="18" charset="0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Words</a:t>
            </a:r>
          </a:p>
        </p:txBody>
      </p:sp>
    </p:spTree>
    <p:extLst>
      <p:ext uri="{BB962C8B-B14F-4D97-AF65-F5344CB8AC3E}">
        <p14:creationId xmlns:p14="http://schemas.microsoft.com/office/powerpoint/2010/main" val="2592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F6F13B1-DFBB-E26D-C6F3-87531EA1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575" y="6350"/>
            <a:ext cx="74269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for Success</a:t>
            </a:r>
            <a:endParaRPr lang="mr-IN" sz="3200" i="1" dirty="0">
              <a:solidFill>
                <a:srgbClr val="FFFF00"/>
              </a:solidFill>
              <a:latin typeface="Times New Roman" panose="02020603050405020304" pitchFamily="18" charset="0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Look  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764EFA9-6DD1-0B97-CEF9-98D19161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80" y="1412776"/>
            <a:ext cx="842392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Priorities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Success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(a) God First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Matt. 6:33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	   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(b) Spouse Next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Gen. 29:18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Success                    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(a) Work, a Blessing (</a:t>
            </a:r>
            <a:r>
              <a:rPr lang="en-US" sz="3600" i="1" spc="-100" dirty="0">
                <a:latin typeface="Arial" panose="020B0604020202020204" pitchFamily="34" charset="0"/>
                <a:cs typeface="Arial" panose="020B0604020202020204" pitchFamily="34" charset="0"/>
              </a:rPr>
              <a:t>Gen. 2:15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(b) Earning Years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1 Tim. 5:8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(c) Integrity in Working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Prov. 22:1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Achieving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Success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Seven Biblical Counsels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Ps. 1:1–3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7690" y="1556792"/>
            <a:ext cx="4598326" cy="45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 6:33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“But seek first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kingdom of God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                          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His righteousness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and all these things   shall be added          to you.”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for Success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Priorities for Success 	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DA4CA-3776-DF40-8EBE-815AB46D8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040" y="1177514"/>
            <a:ext cx="3528392" cy="53868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68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" y="1301924"/>
            <a:ext cx="9143998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“Remember now your Creator in the days of your youth, before the difficult days come, and the years draw near when                you say, ‘I have no pleasure in them’ 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Eccl. 12:1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As youths mature into adulthood, thoughts will arise about having to    provide for basic needs—food, clothing, and shelter. Jesus Himself has told us how to prioritize our needs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see Matt. 6:33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Priorities for Success 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God First	           </a:t>
            </a:r>
          </a:p>
        </p:txBody>
      </p:sp>
    </p:spTree>
    <p:extLst>
      <p:ext uri="{BB962C8B-B14F-4D97-AF65-F5344CB8AC3E}">
        <p14:creationId xmlns:p14="http://schemas.microsoft.com/office/powerpoint/2010/main" val="29364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" y="1301924"/>
            <a:ext cx="9143998" cy="50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As we saw in Genesis 28:20–22, Jacob   had made some important life choices,  both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spiritual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In the vision, the Lord introduced Himself to Jacob as “ ‘the </a:t>
            </a:r>
            <a:r>
              <a:rPr lang="en-US" sz="3600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God of Abraham your father and the God of  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saac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’ 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v. 13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 Then as part  of his vow to God, Jacob said, “ ‘The </a:t>
            </a:r>
            <a:r>
              <a:rPr lang="en-US" sz="3600" cap="small" dirty="0">
                <a:latin typeface="Arial" panose="020B0604020202020204" pitchFamily="34" charset="0"/>
                <a:cs typeface="Arial" panose="020B0604020202020204" pitchFamily="34" charset="0"/>
              </a:rPr>
              <a:t>Lord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shall be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my God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’ 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v. 21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Priorities for Success 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God First	           </a:t>
            </a:r>
          </a:p>
        </p:txBody>
      </p:sp>
    </p:spTree>
    <p:extLst>
      <p:ext uri="{BB962C8B-B14F-4D97-AF65-F5344CB8AC3E}">
        <p14:creationId xmlns:p14="http://schemas.microsoft.com/office/powerpoint/2010/main" val="377481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•23.1Q MANAGING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•23.1Q MANAGING.potx</Template>
  <TotalTime>26307</TotalTime>
  <Words>3916</Words>
  <Application>Microsoft Macintosh PowerPoint</Application>
  <PresentationFormat>On-screen Show (4:3)</PresentationFormat>
  <Paragraphs>210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Helvetica Neue</vt:lpstr>
      <vt:lpstr>Times New Roman</vt:lpstr>
      <vt:lpstr>•23.1Q MANAGING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750</cp:revision>
  <cp:lastPrinted>2023-02-22T08:37:01Z</cp:lastPrinted>
  <dcterms:created xsi:type="dcterms:W3CDTF">2021-07-03T11:23:54Z</dcterms:created>
  <dcterms:modified xsi:type="dcterms:W3CDTF">2023-02-23T13:08:33Z</dcterms:modified>
</cp:coreProperties>
</file>